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heme/theme2.xml" ContentType="application/vnd.openxmlformats-officedocument.theme+xml"/>
  <Override PartName="/ppt/media/image5.jpg" ContentType="image/jpg"/>
  <Override PartName="/ppt/notesSlides/notesSlide1.xml" ContentType="application/vnd.openxmlformats-officedocument.presentationml.notesSlide+xml"/>
  <Override PartName="/ppt/media/image7.jpg" ContentType="image/jpg"/>
  <Override PartName="/ppt/notesSlides/notesSlide2.xml" ContentType="application/vnd.openxmlformats-officedocument.presentationml.notesSlide+xml"/>
  <Override PartName="/ppt/media/image24.jpg" ContentType="image/jpg"/>
  <Override PartName="/ppt/media/image25.jpg" ContentType="image/jpg"/>
  <Override PartName="/ppt/media/image26.jpg" ContentType="image/jpg"/>
  <Override PartName="/ppt/notesSlides/notesSlide3.xml" ContentType="application/vnd.openxmlformats-officedocument.presentationml.notesSlide+xml"/>
  <Override PartName="/ppt/media/image28.jpg" ContentType="image/jpg"/>
  <Override PartName="/ppt/media/image32.jpg" ContentType="image/jpg"/>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media/image36.jpg" ContentType="image/jpg"/>
  <Override PartName="/ppt/media/image40.jpg" ContentType="image/jpg"/>
  <Override PartName="/ppt/notesSlides/notesSlide7.xml" ContentType="application/vnd.openxmlformats-officedocument.presentationml.notesSlide+xml"/>
  <Override PartName="/ppt/media/image48.jpg" ContentType="image/jpg"/>
  <Override PartName="/ppt/notesSlides/notesSlide8.xml" ContentType="application/vnd.openxmlformats-officedocument.presentationml.notesSlide+xml"/>
  <Override PartName="/ppt/tags/tag3.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47"/>
  </p:notesMasterIdLst>
  <p:sldIdLst>
    <p:sldId id="289" r:id="rId2"/>
    <p:sldId id="347" r:id="rId3"/>
    <p:sldId id="348" r:id="rId4"/>
    <p:sldId id="303" r:id="rId5"/>
    <p:sldId id="350" r:id="rId6"/>
    <p:sldId id="292" r:id="rId7"/>
    <p:sldId id="351" r:id="rId8"/>
    <p:sldId id="1016" r:id="rId9"/>
    <p:sldId id="290" r:id="rId10"/>
    <p:sldId id="353" r:id="rId11"/>
    <p:sldId id="316" r:id="rId12"/>
    <p:sldId id="328" r:id="rId13"/>
    <p:sldId id="296" r:id="rId14"/>
    <p:sldId id="367" r:id="rId15"/>
    <p:sldId id="324" r:id="rId16"/>
    <p:sldId id="295" r:id="rId17"/>
    <p:sldId id="379" r:id="rId18"/>
    <p:sldId id="382" r:id="rId19"/>
    <p:sldId id="329" r:id="rId20"/>
    <p:sldId id="380" r:id="rId21"/>
    <p:sldId id="302" r:id="rId22"/>
    <p:sldId id="331" r:id="rId23"/>
    <p:sldId id="307" r:id="rId24"/>
    <p:sldId id="345" r:id="rId25"/>
    <p:sldId id="346" r:id="rId26"/>
    <p:sldId id="365" r:id="rId27"/>
    <p:sldId id="333" r:id="rId28"/>
    <p:sldId id="332" r:id="rId29"/>
    <p:sldId id="335" r:id="rId30"/>
    <p:sldId id="320" r:id="rId31"/>
    <p:sldId id="336" r:id="rId32"/>
    <p:sldId id="322" r:id="rId33"/>
    <p:sldId id="338" r:id="rId34"/>
    <p:sldId id="357" r:id="rId35"/>
    <p:sldId id="363" r:id="rId36"/>
    <p:sldId id="343" r:id="rId37"/>
    <p:sldId id="341" r:id="rId38"/>
    <p:sldId id="377" r:id="rId39"/>
    <p:sldId id="371" r:id="rId40"/>
    <p:sldId id="372" r:id="rId41"/>
    <p:sldId id="373" r:id="rId42"/>
    <p:sldId id="374" r:id="rId43"/>
    <p:sldId id="387" r:id="rId44"/>
    <p:sldId id="381" r:id="rId45"/>
    <p:sldId id="366" r:id="rId46"/>
  </p:sldIdLst>
  <p:sldSz cx="12192000" cy="6858000"/>
  <p:notesSz cx="6858000" cy="9144000"/>
  <p:defaultTextStyle>
    <a:defPPr>
      <a:defRPr lang="zh-CN"/>
    </a:defPPr>
    <a:lvl1pPr marL="0" lvl="0" indent="0" algn="l" defTabSz="914400" eaLnBrk="0" fontAlgn="base" latinLnBrk="0" hangingPunct="0">
      <a:spcBef>
        <a:spcPct val="0"/>
      </a:spcBef>
      <a:spcAft>
        <a:spcPct val="0"/>
      </a:spcAft>
      <a:buNone/>
      <a:defRPr sz="1800" b="0" i="0" u="none" kern="1200" baseline="0">
        <a:solidFill>
          <a:schemeClr val="tx1"/>
        </a:solidFill>
        <a:latin typeface="Arial" charset="0"/>
        <a:ea typeface="黑体" pitchFamily="49" charset="-122"/>
      </a:defRPr>
    </a:lvl1pPr>
    <a:lvl2pPr marL="457200" lvl="1" indent="0" algn="l" defTabSz="914400" eaLnBrk="0" fontAlgn="base" latinLnBrk="0" hangingPunct="0">
      <a:spcBef>
        <a:spcPct val="0"/>
      </a:spcBef>
      <a:spcAft>
        <a:spcPct val="0"/>
      </a:spcAft>
      <a:buNone/>
      <a:defRPr sz="1800" b="0" i="0" u="none" kern="1200" baseline="0">
        <a:solidFill>
          <a:schemeClr val="tx1"/>
        </a:solidFill>
        <a:latin typeface="Arial" charset="0"/>
        <a:ea typeface="黑体" pitchFamily="49" charset="-122"/>
      </a:defRPr>
    </a:lvl2pPr>
    <a:lvl3pPr marL="914400" lvl="2" indent="0" algn="l" defTabSz="914400" eaLnBrk="0" fontAlgn="base" latinLnBrk="0" hangingPunct="0">
      <a:spcBef>
        <a:spcPct val="0"/>
      </a:spcBef>
      <a:spcAft>
        <a:spcPct val="0"/>
      </a:spcAft>
      <a:buNone/>
      <a:defRPr sz="1800" b="0" i="0" u="none" kern="1200" baseline="0">
        <a:solidFill>
          <a:schemeClr val="tx1"/>
        </a:solidFill>
        <a:latin typeface="Arial" charset="0"/>
        <a:ea typeface="黑体" pitchFamily="49" charset="-122"/>
      </a:defRPr>
    </a:lvl3pPr>
    <a:lvl4pPr marL="1371600" lvl="3" indent="0" algn="l" defTabSz="914400" eaLnBrk="0" fontAlgn="base" latinLnBrk="0" hangingPunct="0">
      <a:spcBef>
        <a:spcPct val="0"/>
      </a:spcBef>
      <a:spcAft>
        <a:spcPct val="0"/>
      </a:spcAft>
      <a:buNone/>
      <a:defRPr sz="1800" b="0" i="0" u="none" kern="1200" baseline="0">
        <a:solidFill>
          <a:schemeClr val="tx1"/>
        </a:solidFill>
        <a:latin typeface="Arial" charset="0"/>
        <a:ea typeface="黑体" pitchFamily="49" charset="-122"/>
      </a:defRPr>
    </a:lvl4pPr>
    <a:lvl5pPr marL="1828800" lvl="4" indent="0" algn="l" defTabSz="914400" eaLnBrk="0" fontAlgn="base" latinLnBrk="0" hangingPunct="0">
      <a:spcBef>
        <a:spcPct val="0"/>
      </a:spcBef>
      <a:spcAft>
        <a:spcPct val="0"/>
      </a:spcAft>
      <a:buNone/>
      <a:defRPr sz="1800" b="0" i="0" u="none" kern="1200" baseline="0">
        <a:solidFill>
          <a:schemeClr val="tx1"/>
        </a:solidFill>
        <a:latin typeface="Arial" charset="0"/>
        <a:ea typeface="黑体" pitchFamily="49" charset="-122"/>
      </a:defRPr>
    </a:lvl5pPr>
    <a:lvl6pPr marL="2286000" lvl="5" indent="0" algn="l" defTabSz="914400" eaLnBrk="0" fontAlgn="base" latinLnBrk="0" hangingPunct="0">
      <a:spcBef>
        <a:spcPct val="0"/>
      </a:spcBef>
      <a:spcAft>
        <a:spcPct val="0"/>
      </a:spcAft>
      <a:buNone/>
      <a:defRPr sz="1800" b="0" i="0" u="none" kern="1200" baseline="0">
        <a:solidFill>
          <a:schemeClr val="tx1"/>
        </a:solidFill>
        <a:latin typeface="Arial" charset="0"/>
        <a:ea typeface="黑体" pitchFamily="49" charset="-122"/>
      </a:defRPr>
    </a:lvl6pPr>
    <a:lvl7pPr marL="2743200" lvl="6" indent="0" algn="l" defTabSz="914400" eaLnBrk="0" fontAlgn="base" latinLnBrk="0" hangingPunct="0">
      <a:spcBef>
        <a:spcPct val="0"/>
      </a:spcBef>
      <a:spcAft>
        <a:spcPct val="0"/>
      </a:spcAft>
      <a:buNone/>
      <a:defRPr sz="1800" b="0" i="0" u="none" kern="1200" baseline="0">
        <a:solidFill>
          <a:schemeClr val="tx1"/>
        </a:solidFill>
        <a:latin typeface="Arial" charset="0"/>
        <a:ea typeface="黑体" pitchFamily="49" charset="-122"/>
      </a:defRPr>
    </a:lvl7pPr>
    <a:lvl8pPr marL="3200400" lvl="7" indent="0" algn="l" defTabSz="914400" eaLnBrk="0" fontAlgn="base" latinLnBrk="0" hangingPunct="0">
      <a:spcBef>
        <a:spcPct val="0"/>
      </a:spcBef>
      <a:spcAft>
        <a:spcPct val="0"/>
      </a:spcAft>
      <a:buNone/>
      <a:defRPr sz="1800" b="0" i="0" u="none" kern="1200" baseline="0">
        <a:solidFill>
          <a:schemeClr val="tx1"/>
        </a:solidFill>
        <a:latin typeface="Arial" charset="0"/>
        <a:ea typeface="黑体" pitchFamily="49" charset="-122"/>
      </a:defRPr>
    </a:lvl8pPr>
    <a:lvl9pPr marL="3657600" lvl="8" indent="0" algn="l" defTabSz="914400" eaLnBrk="0" fontAlgn="base" latinLnBrk="0" hangingPunct="0">
      <a:spcBef>
        <a:spcPct val="0"/>
      </a:spcBef>
      <a:spcAft>
        <a:spcPct val="0"/>
      </a:spcAft>
      <a:buNone/>
      <a:defRPr sz="1800" b="0" i="0" u="none" kern="1200" baseline="0">
        <a:solidFill>
          <a:schemeClr val="tx1"/>
        </a:solidFill>
        <a:latin typeface="Arial" charset="0"/>
        <a:ea typeface="黑体" pitchFamily="49" charset="-122"/>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11667"/>
    <a:srgbClr val="0B1054"/>
    <a:srgbClr val="1F2EBA"/>
    <a:srgbClr val="10295D"/>
    <a:srgbClr val="04000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E171933-4619-4E11-9A3F-F7608DF75F80}" styleName="中度样式 1 - 强调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FABFCF23-3B69-468F-B69F-88F6DE6A72F2}" styleName="中度样式 1 - 强调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976"/>
    <p:restoredTop sz="73938" autoAdjust="0"/>
  </p:normalViewPr>
  <p:slideViewPr>
    <p:cSldViewPr snapToGrid="0">
      <p:cViewPr varScale="1">
        <p:scale>
          <a:sx n="69" d="100"/>
          <a:sy n="69" d="100"/>
        </p:scale>
        <p:origin x="928" y="44"/>
      </p:cViewPr>
      <p:guideLst>
        <p:guide orient="horz" pos="2160"/>
        <p:guide pos="3840"/>
      </p:guideLst>
    </p:cSldViewPr>
  </p:slideViewPr>
  <p:notesTextViewPr>
    <p:cViewPr>
      <p:scale>
        <a:sx n="1" d="1"/>
        <a:sy n="1" d="1"/>
      </p:scale>
      <p:origin x="0" y="0"/>
    </p:cViewPr>
  </p:notesTextViewPr>
  <p:sorterViewPr showFormatting="0">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pPr marL="0" marR="0" lvl="0" indent="0" algn="l"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pPr marL="0" marR="0" lvl="0" indent="0" algn="r" defTabSz="914400" rtl="0" eaLnBrk="1" latinLnBrk="0" hangingPunct="1">
              <a:spcBef>
                <a:spcPts val="0"/>
              </a:spcBef>
              <a:spcAft>
                <a:spcPts val="0"/>
              </a:spcAft>
              <a:buClrTx/>
              <a:buSzTx/>
              <a:buFontTx/>
              <a:buNone/>
              <a:defRPr/>
            </a:pPr>
            <a:fld id="{94530C35-9ABB-4B5E-9C55-7BCB291DDC04}" type="datetimeFigureOut">
              <a:rPr kumimoji="0" lang="zh-CN" altLang="en-US" sz="1200" b="0" i="0" u="none" strike="noStrike" kern="1200" cap="none" spc="0" normalizeH="0" baseline="0" noProof="0" smtClean="0">
                <a:ln>
                  <a:noFill/>
                </a:ln>
                <a:solidFill>
                  <a:schemeClr val="tx1"/>
                </a:solidFill>
                <a:effectLst/>
                <a:uLnTx/>
                <a:uFillTx/>
                <a:latin typeface="+mn-lt"/>
                <a:ea typeface="+mn-ea"/>
                <a:cs typeface="+mn-cs"/>
              </a:rPr>
              <a:t>2019/11/7</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marL="0" marR="0" lvl="0" indent="0" algn="l"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marL="0" marR="0" lvl="0" indent="0" algn="l" defTabSz="914400" rtl="0" eaLnBrk="1" latinLnBrk="0" hangingPunct="1">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单击此处编辑母版文本样式</a:t>
            </a:r>
          </a:p>
          <a:p>
            <a:pPr marL="457200" marR="0" lvl="1" indent="0" algn="l" defTabSz="914400" rtl="0" eaLnBrk="1" latinLnBrk="0" hangingPunct="1">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第二级</a:t>
            </a:r>
          </a:p>
          <a:p>
            <a:pPr marL="914400" marR="0" lvl="2" indent="0" algn="l" defTabSz="914400" rtl="0" eaLnBrk="1" latinLnBrk="0" hangingPunct="1">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第三级</a:t>
            </a:r>
          </a:p>
          <a:p>
            <a:pPr marL="1371600" marR="0" lvl="3" indent="0" algn="l" defTabSz="914400" rtl="0" eaLnBrk="1" latinLnBrk="0" hangingPunct="1">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第四级</a:t>
            </a:r>
          </a:p>
          <a:p>
            <a:pPr marL="1828800" marR="0" lvl="4" indent="0" algn="l" defTabSz="914400" rtl="0" eaLnBrk="1" latinLnBrk="0" hangingPunct="1">
              <a:spcBef>
                <a:spcPts val="0"/>
              </a:spcBef>
              <a:spcAft>
                <a:spcPts val="0"/>
              </a:spcAft>
              <a:buClrTx/>
              <a:buSzTx/>
              <a:buFontTx/>
              <a:buNone/>
              <a:defRPr/>
            </a:pPr>
            <a:r>
              <a:rPr kumimoji="0" lang="zh-CN" altLang="en-US" sz="1200" b="0" i="0" u="none" strike="noStrike" kern="1200" cap="none" spc="0" normalizeH="0" baseline="0" noProof="0">
                <a:ln>
                  <a:noFill/>
                </a:ln>
                <a:solidFill>
                  <a:schemeClr val="tx1"/>
                </a:solidFill>
                <a:effectLst/>
                <a:uLnTx/>
                <a:uFillTx/>
                <a:latin typeface="+mn-lt"/>
                <a:ea typeface="+mn-ea"/>
                <a:cs typeface="+mn-cs"/>
              </a:rPr>
              <a:t>第五级</a:t>
            </a:r>
          </a:p>
        </p:txBody>
      </p:sp>
      <p:sp>
        <p:nvSpPr>
          <p:cNvPr id="6" name="页脚占位符 5"/>
          <p:cNvSpPr>
            <a:spLocks noGrp="1"/>
          </p:cNvSpPr>
          <p:nvPr>
            <p:ph type="ftr" sz="quarter" idx="4"/>
          </p:nvPr>
        </p:nvSpPr>
        <p:spPr>
          <a:xfrm>
            <a:off x="0" y="8685213"/>
            <a:ext cx="2971800" cy="458788"/>
          </a:xfrm>
          <a:prstGeom prst="rect">
            <a:avLst/>
          </a:prstGeom>
        </p:spPr>
        <p:txBody>
          <a:bodyPr vert="horz" lIns="91440" tIns="45720" rIns="91440" bIns="45720" rtlCol="0" anchor="b"/>
          <a:lstStyle>
            <a:lvl1pPr algn="l">
              <a:defRPr sz="1200"/>
            </a:lvl1pPr>
          </a:lstStyle>
          <a:p>
            <a:pPr marL="0" marR="0" lvl="0" indent="0" algn="l"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
        <p:nvSpPr>
          <p:cNvPr id="7" name="灯片编号占位符 6"/>
          <p:cNvSpPr>
            <a:spLocks noGrp="1"/>
          </p:cNvSpPr>
          <p:nvPr>
            <p:ph type="sldNum" sz="quarter" idx="5"/>
          </p:nvPr>
        </p:nvSpPr>
        <p:spPr>
          <a:xfrm>
            <a:off x="3884613" y="8685213"/>
            <a:ext cx="2971800" cy="458788"/>
          </a:xfrm>
          <a:prstGeom prst="rect">
            <a:avLst/>
          </a:prstGeom>
        </p:spPr>
        <p:txBody>
          <a:bodyPr vert="horz" lIns="91440" tIns="45720" rIns="91440" bIns="45720" rtlCol="0" anchor="b"/>
          <a:lstStyle>
            <a:lvl1pPr algn="r">
              <a:defRPr sz="1200"/>
            </a:lvl1pPr>
          </a:lstStyle>
          <a:p>
            <a:pPr marL="0" marR="0" lvl="0" indent="0" algn="r" defTabSz="914400" rtl="0" eaLnBrk="1" latinLnBrk="0" hangingPunct="1">
              <a:spcBef>
                <a:spcPts val="0"/>
              </a:spcBef>
              <a:spcAft>
                <a:spcPts val="0"/>
              </a:spcAft>
              <a:buClrTx/>
              <a:buSzTx/>
              <a:buFontTx/>
              <a:buNone/>
              <a:defRPr/>
            </a:pPr>
            <a:fld id="{7E8911A1-FBD1-4777-97C5-41E6FA24827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6345140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sz="1200" dirty="0">
                <a:solidFill>
                  <a:srgbClr val="040000"/>
                </a:solidFill>
                <a:latin typeface="+mn-ea"/>
              </a:rPr>
              <a:t>若卵巢内存留的可募集卵泡数量减少，卵母细胞质量下降</a:t>
            </a:r>
            <a:r>
              <a:rPr lang="zh-CN" altLang="zh-CN" sz="1200" dirty="0">
                <a:solidFill>
                  <a:srgbClr val="040000"/>
                </a:solidFill>
                <a:latin typeface="+mn-ea"/>
              </a:rPr>
              <a:t>，</a:t>
            </a:r>
            <a:r>
              <a:rPr lang="zh-CN" altLang="en-US" sz="1200" dirty="0">
                <a:solidFill>
                  <a:srgbClr val="040000"/>
                </a:solidFill>
                <a:latin typeface="+mn-ea"/>
              </a:rPr>
              <a:t>导致生育能力降低或出现过早绝经的倾向，称为</a:t>
            </a:r>
            <a:r>
              <a:rPr lang="zh-CN" altLang="en-US" sz="1200" dirty="0">
                <a:solidFill>
                  <a:srgbClr val="FF0000"/>
                </a:solidFill>
                <a:latin typeface="+mn-ea"/>
              </a:rPr>
              <a:t>卵巢储备降低，</a:t>
            </a:r>
            <a:r>
              <a:rPr lang="zh-CN" altLang="en-US" sz="1200" dirty="0">
                <a:solidFill>
                  <a:srgbClr val="040000"/>
                </a:solidFill>
                <a:latin typeface="+mn-ea"/>
              </a:rPr>
              <a:t>表现为卵巢对促性腺激素的刺激不敏感，导致卵巢对超排卵</a:t>
            </a:r>
            <a:r>
              <a:rPr lang="zh-CN" altLang="en-US" sz="1200" dirty="0">
                <a:solidFill>
                  <a:srgbClr val="FF0000"/>
                </a:solidFill>
                <a:latin typeface="+mn-ea"/>
              </a:rPr>
              <a:t>反应低下或无反应</a:t>
            </a:r>
            <a:r>
              <a:rPr lang="en-US" altLang="zh-CN" sz="1200" dirty="0">
                <a:solidFill>
                  <a:srgbClr val="040000"/>
                </a:solidFill>
                <a:latin typeface="+mn-ea"/>
              </a:rPr>
              <a:t>,</a:t>
            </a:r>
            <a:endParaRPr lang="zh-CN" altLang="en-US" sz="1200" dirty="0"/>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solidFill>
                  <a:srgbClr val="040000"/>
                </a:solidFill>
                <a:latin typeface="+mn-ea"/>
              </a:rPr>
              <a:t>在</a:t>
            </a:r>
            <a:r>
              <a:rPr lang="en-US" altLang="zh-CN" dirty="0">
                <a:solidFill>
                  <a:srgbClr val="040000"/>
                </a:solidFill>
                <a:latin typeface="+mn-ea"/>
              </a:rPr>
              <a:t>IVF</a:t>
            </a:r>
            <a:r>
              <a:rPr lang="zh-CN" altLang="en-US" dirty="0">
                <a:solidFill>
                  <a:srgbClr val="040000"/>
                </a:solidFill>
                <a:latin typeface="+mn-ea"/>
              </a:rPr>
              <a:t>治疗前对卵巢储备功能作出正确评估，有利于选择患者并决定每例患者用药</a:t>
            </a:r>
            <a:r>
              <a:rPr lang="zh-CN" altLang="en-US" dirty="0">
                <a:solidFill>
                  <a:srgbClr val="FF0000"/>
                </a:solidFill>
                <a:latin typeface="+mn-ea"/>
              </a:rPr>
              <a:t>个体化</a:t>
            </a:r>
            <a:r>
              <a:rPr lang="zh-CN" altLang="zh-CN" dirty="0">
                <a:solidFill>
                  <a:srgbClr val="040000"/>
                </a:solidFill>
                <a:latin typeface="+mn-ea"/>
              </a:rPr>
              <a:t>，</a:t>
            </a:r>
            <a:r>
              <a:rPr lang="zh-CN" altLang="en-US" dirty="0">
                <a:solidFill>
                  <a:srgbClr val="040000"/>
                </a:solidFill>
                <a:latin typeface="+mn-ea"/>
              </a:rPr>
              <a:t>将有利于提高</a:t>
            </a:r>
            <a:r>
              <a:rPr lang="en-US" altLang="zh-CN" dirty="0">
                <a:solidFill>
                  <a:srgbClr val="040000"/>
                </a:solidFill>
                <a:latin typeface="+mn-ea"/>
              </a:rPr>
              <a:t>IVF</a:t>
            </a:r>
            <a:r>
              <a:rPr lang="zh-CN" altLang="en-US" dirty="0">
                <a:solidFill>
                  <a:srgbClr val="040000"/>
                </a:solidFill>
                <a:latin typeface="+mn-ea"/>
              </a:rPr>
              <a:t>的临床妊娠率</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latinLnBrk="0" hangingPunct="1">
              <a:spcBef>
                <a:spcPts val="0"/>
              </a:spcBef>
              <a:spcAft>
                <a:spcPts val="0"/>
              </a:spcAft>
              <a:buClrTx/>
              <a:buSzTx/>
              <a:buFontTx/>
              <a:buNone/>
              <a:defRPr/>
            </a:pPr>
            <a:fld id="{7E8911A1-FBD1-4777-97C5-41E6FA24827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8</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10807367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latinLnBrk="0" hangingPunct="1">
              <a:spcBef>
                <a:spcPts val="0"/>
              </a:spcBef>
              <a:spcAft>
                <a:spcPts val="0"/>
              </a:spcAft>
              <a:buClrTx/>
              <a:buSzTx/>
              <a:buFontTx/>
              <a:buNone/>
              <a:defRPr/>
            </a:pPr>
            <a:fld id="{7E8911A1-FBD1-4777-97C5-41E6FA24827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13</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418215742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sz="1200" dirty="0"/>
              <a:t>AMH </a:t>
            </a:r>
            <a:r>
              <a:rPr lang="zh-CN" altLang="en-US" sz="1200" dirty="0"/>
              <a:t>是由卵巢窦卵泡的颗粒细胞分泌的活性因子</a:t>
            </a:r>
            <a:r>
              <a:rPr lang="en-US" altLang="zh-CN" sz="1200" dirty="0"/>
              <a:t>,</a:t>
            </a:r>
            <a:r>
              <a:rPr lang="zh-CN" altLang="en-US" sz="1200" dirty="0"/>
              <a:t>其在始基卵泡中无表达</a:t>
            </a:r>
            <a:r>
              <a:rPr lang="en-US" altLang="zh-CN" sz="1200" dirty="0"/>
              <a:t>,</a:t>
            </a:r>
            <a:r>
              <a:rPr lang="zh-CN" altLang="en-US" sz="1200" dirty="0"/>
              <a:t>在初级卵泡中弱表达</a:t>
            </a:r>
            <a:r>
              <a:rPr lang="en-US" altLang="zh-CN" sz="1200" dirty="0"/>
              <a:t>,</a:t>
            </a:r>
            <a:r>
              <a:rPr lang="zh-CN" altLang="en-US" sz="1200" dirty="0"/>
              <a:t>在 </a:t>
            </a:r>
            <a:r>
              <a:rPr lang="en-US" altLang="zh-CN" sz="1200" dirty="0"/>
              <a:t>≤ 4 mm </a:t>
            </a:r>
            <a:r>
              <a:rPr lang="zh-CN" altLang="en-US" sz="1200" dirty="0"/>
              <a:t>的小窦卵泡中强表达</a:t>
            </a:r>
            <a:r>
              <a:rPr lang="en-US" altLang="zh-CN" sz="1200" dirty="0"/>
              <a:t>,</a:t>
            </a:r>
          </a:p>
          <a:p>
            <a:r>
              <a:rPr lang="zh-CN" altLang="en-US" sz="1200" dirty="0"/>
              <a:t>而在 </a:t>
            </a:r>
            <a:r>
              <a:rPr lang="en-US" altLang="zh-CN" sz="1200" dirty="0"/>
              <a:t>&gt; 4 mm </a:t>
            </a:r>
            <a:r>
              <a:rPr lang="zh-CN" altLang="en-US" sz="1200" dirty="0"/>
              <a:t>窦卵泡中表达逐渐减弱至完全消失。</a:t>
            </a:r>
            <a:r>
              <a:rPr lang="en-US" altLang="zh-CN" sz="1200" dirty="0"/>
              <a:t>AMH </a:t>
            </a:r>
            <a:r>
              <a:rPr lang="zh-CN" altLang="en-US" sz="1200" dirty="0"/>
              <a:t>在卵巢卵泡发育的早期起到了负调控作用。研究表明</a:t>
            </a:r>
            <a:r>
              <a:rPr lang="en-US" altLang="zh-CN" sz="1200" dirty="0"/>
              <a:t>,AMH </a:t>
            </a:r>
            <a:r>
              <a:rPr lang="zh-CN" altLang="en-US" sz="1200" dirty="0"/>
              <a:t>可以抑制</a:t>
            </a:r>
            <a:endParaRPr lang="en-US" altLang="zh-CN" sz="1200" dirty="0"/>
          </a:p>
          <a:p>
            <a:r>
              <a:rPr lang="zh-CN" altLang="en-US" sz="1200" dirty="0"/>
              <a:t>始基卵泡的募集与活化</a:t>
            </a:r>
            <a:r>
              <a:rPr lang="en-US" altLang="zh-CN" sz="1200" dirty="0"/>
              <a:t>,</a:t>
            </a:r>
            <a:r>
              <a:rPr lang="zh-CN" altLang="en-US" sz="1200" dirty="0"/>
              <a:t>阻 止始基卵泡发育为生长卵泡</a:t>
            </a:r>
            <a:r>
              <a:rPr lang="en-US" altLang="zh-CN" sz="1200" dirty="0"/>
              <a:t>,</a:t>
            </a:r>
            <a:r>
              <a:rPr lang="zh-CN" altLang="en-US" sz="1200" dirty="0"/>
              <a:t>并且抑制卵泡刺激素刺激的卵泡发育</a:t>
            </a:r>
            <a:r>
              <a:rPr lang="en-US" altLang="zh-CN" sz="1200" dirty="0"/>
              <a:t>,</a:t>
            </a:r>
            <a:r>
              <a:rPr lang="zh-CN" altLang="en-US" sz="1200" dirty="0"/>
              <a:t>降低生长卵泡对</a:t>
            </a:r>
            <a:r>
              <a:rPr lang="en-US" altLang="zh-CN" sz="1200" dirty="0"/>
              <a:t>FSH </a:t>
            </a:r>
            <a:r>
              <a:rPr lang="zh-CN" altLang="en-US" sz="1200" dirty="0"/>
              <a:t>的敏感性</a:t>
            </a:r>
            <a:r>
              <a:rPr lang="en-US" altLang="zh-CN" sz="1200" dirty="0"/>
              <a:t>,</a:t>
            </a:r>
          </a:p>
          <a:p>
            <a:r>
              <a:rPr lang="zh-CN" altLang="en-US" sz="1200" dirty="0"/>
              <a:t>在选择优势卵泡和卵泡发育中发挥作用。</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latinLnBrk="0" hangingPunct="1">
              <a:spcBef>
                <a:spcPts val="0"/>
              </a:spcBef>
              <a:spcAft>
                <a:spcPts val="0"/>
              </a:spcAft>
              <a:buClrTx/>
              <a:buSzTx/>
              <a:buFontTx/>
              <a:buNone/>
              <a:defRPr/>
            </a:pPr>
            <a:fld id="{7E8911A1-FBD1-4777-97C5-41E6FA24827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14</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9942581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 </a:t>
            </a:r>
            <a:r>
              <a:rPr lang="en-US" altLang="zh-CN" dirty="0"/>
              <a:t>PCOS </a:t>
            </a:r>
            <a:r>
              <a:rPr lang="zh-CN" altLang="en-US" dirty="0"/>
              <a:t>患者常表现 小卵泡成熟障碍，血清 </a:t>
            </a:r>
            <a:r>
              <a:rPr lang="en-US" altLang="zh-CN" dirty="0"/>
              <a:t>AMH </a:t>
            </a:r>
            <a:r>
              <a:rPr lang="zh-CN" altLang="en-US" dirty="0"/>
              <a:t>浓度常为正常对照人群 的</a:t>
            </a:r>
            <a:r>
              <a:rPr lang="en-US" altLang="zh-CN" dirty="0"/>
              <a:t>2</a:t>
            </a:r>
            <a:r>
              <a:rPr lang="zh-CN" altLang="en-US" dirty="0"/>
              <a:t>～</a:t>
            </a:r>
            <a:r>
              <a:rPr lang="en-US" altLang="zh-CN" dirty="0"/>
              <a:t>3 </a:t>
            </a:r>
            <a:r>
              <a:rPr lang="zh-CN" altLang="en-US" dirty="0"/>
              <a:t>倍。有研究显示 </a:t>
            </a:r>
            <a:r>
              <a:rPr lang="en-US" altLang="zh-CN" dirty="0"/>
              <a:t>AMH </a:t>
            </a:r>
            <a:r>
              <a:rPr lang="zh-CN" altLang="en-US" dirty="0"/>
              <a:t>是 </a:t>
            </a:r>
            <a:r>
              <a:rPr lang="en-US" altLang="zh-CN" dirty="0"/>
              <a:t>PCOS </a:t>
            </a:r>
            <a:r>
              <a:rPr lang="zh-CN" altLang="en-US" dirty="0"/>
              <a:t>患者改善代谢 治疗或促排卵治疗效果的预测有效指标。但由于 </a:t>
            </a:r>
            <a:r>
              <a:rPr lang="en-US" altLang="zh-CN" dirty="0"/>
              <a:t>AMH </a:t>
            </a:r>
            <a:r>
              <a:rPr lang="zh-CN" altLang="en-US"/>
              <a:t>的个体、种族差异较大，实验室间检测变异大，诊断界值不清，诊断意义需要通过大样本试验验证</a:t>
            </a:r>
          </a:p>
        </p:txBody>
      </p:sp>
      <p:sp>
        <p:nvSpPr>
          <p:cNvPr id="4" name="灯片编号占位符 3"/>
          <p:cNvSpPr>
            <a:spLocks noGrp="1"/>
          </p:cNvSpPr>
          <p:nvPr>
            <p:ph type="sldNum" sz="quarter" idx="5"/>
          </p:nvPr>
        </p:nvSpPr>
        <p:spPr/>
        <p:txBody>
          <a:bodyPr/>
          <a:lstStyle/>
          <a:p>
            <a:pPr marL="0" marR="0" lvl="0" indent="0" algn="r" defTabSz="914400" rtl="0" eaLnBrk="1" latinLnBrk="0" hangingPunct="1">
              <a:spcBef>
                <a:spcPts val="0"/>
              </a:spcBef>
              <a:spcAft>
                <a:spcPts val="0"/>
              </a:spcAft>
              <a:buClrTx/>
              <a:buSzTx/>
              <a:buFontTx/>
              <a:buNone/>
              <a:defRPr/>
            </a:pPr>
            <a:fld id="{7E8911A1-FBD1-4777-97C5-41E6FA24827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18</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81861498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a:solidFill>
                  <a:srgbClr val="040000"/>
                </a:solidFill>
              </a:rPr>
              <a:t>在女性，</a:t>
            </a:r>
            <a:r>
              <a:rPr kumimoji="1" lang="en-US" altLang="zh-CN" dirty="0">
                <a:solidFill>
                  <a:srgbClr val="040000"/>
                </a:solidFill>
              </a:rPr>
              <a:t>FSH</a:t>
            </a:r>
            <a:r>
              <a:rPr kumimoji="1" lang="zh-CN" altLang="en-US" dirty="0">
                <a:solidFill>
                  <a:srgbClr val="040000"/>
                </a:solidFill>
              </a:rPr>
              <a:t>的主要作用是促进卵泡的生长发育；激活颗粒细胞芳香化酶，促进雌激素的合成；调节优势卵泡的选择和非优势卵泡的闭锁</a:t>
            </a:r>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latinLnBrk="0" hangingPunct="1">
              <a:spcBef>
                <a:spcPts val="0"/>
              </a:spcBef>
              <a:spcAft>
                <a:spcPts val="0"/>
              </a:spcAft>
              <a:buClrTx/>
              <a:buSzTx/>
              <a:buFontTx/>
              <a:buNone/>
              <a:defRPr/>
            </a:pPr>
            <a:fld id="{7E8911A1-FBD1-4777-97C5-41E6FA24827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23</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79880040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latinLnBrk="0" hangingPunct="1">
              <a:spcBef>
                <a:spcPts val="0"/>
              </a:spcBef>
              <a:spcAft>
                <a:spcPts val="0"/>
              </a:spcAft>
              <a:buClrTx/>
              <a:buSzTx/>
              <a:buFontTx/>
              <a:buNone/>
              <a:defRPr/>
            </a:pPr>
            <a:fld id="{7E8911A1-FBD1-4777-97C5-41E6FA24827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30</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384812856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a:t>刘</a:t>
            </a:r>
            <a:r>
              <a:rPr lang="en-US" altLang="zh-CN" dirty="0"/>
              <a:t>XX:  FSH:36.81</a:t>
            </a:r>
          </a:p>
          <a:p>
            <a:r>
              <a:rPr lang="en-US" altLang="zh-CN" dirty="0"/>
              <a:t>           LH:6.44</a:t>
            </a:r>
          </a:p>
          <a:p>
            <a:r>
              <a:rPr lang="en-US" altLang="zh-CN" dirty="0"/>
              <a:t>           E2:30.83pg/ml</a:t>
            </a:r>
          </a:p>
          <a:p>
            <a:r>
              <a:rPr lang="en-US" altLang="zh-CN" dirty="0"/>
              <a:t>           AMH:0.07ng/ml</a:t>
            </a: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latinLnBrk="0" hangingPunct="1">
              <a:spcBef>
                <a:spcPts val="0"/>
              </a:spcBef>
              <a:spcAft>
                <a:spcPts val="0"/>
              </a:spcAft>
              <a:buClrTx/>
              <a:buSzTx/>
              <a:buFontTx/>
              <a:buNone/>
              <a:defRPr/>
            </a:pPr>
            <a:fld id="{7E8911A1-FBD1-4777-97C5-41E6FA24827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40</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289875898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sz="1200" dirty="0">
                <a:solidFill>
                  <a:srgbClr val="040000"/>
                </a:solidFill>
                <a:latin typeface="微软雅黑"/>
                <a:cs typeface="微软雅黑"/>
              </a:rPr>
              <a:t>如果总或游离睾酮水平未出现升高，那么可考虑评估雄烯二酮、脱氢表雄酮（</a:t>
            </a:r>
            <a:r>
              <a:rPr lang="en-US" altLang="zh-CN" sz="1200" spc="-5" dirty="0">
                <a:solidFill>
                  <a:srgbClr val="040000"/>
                </a:solidFill>
                <a:latin typeface="微软雅黑"/>
                <a:cs typeface="微软雅黑"/>
              </a:rPr>
              <a:t>D</a:t>
            </a:r>
            <a:r>
              <a:rPr lang="en-US" altLang="zh-CN" sz="1200" dirty="0">
                <a:solidFill>
                  <a:srgbClr val="040000"/>
                </a:solidFill>
                <a:latin typeface="微软雅黑"/>
                <a:cs typeface="微软雅黑"/>
              </a:rPr>
              <a:t>H</a:t>
            </a:r>
            <a:r>
              <a:rPr lang="en-US" altLang="zh-CN" sz="1200" spc="5" dirty="0">
                <a:solidFill>
                  <a:srgbClr val="040000"/>
                </a:solidFill>
                <a:latin typeface="微软雅黑"/>
                <a:cs typeface="微软雅黑"/>
              </a:rPr>
              <a:t>E</a:t>
            </a:r>
            <a:r>
              <a:rPr lang="en-US" altLang="zh-CN" sz="1200" spc="-5" dirty="0">
                <a:solidFill>
                  <a:srgbClr val="040000"/>
                </a:solidFill>
                <a:latin typeface="微软雅黑"/>
                <a:cs typeface="微软雅黑"/>
              </a:rPr>
              <a:t>A</a:t>
            </a:r>
            <a:r>
              <a:rPr lang="zh-CN" altLang="en-US" sz="1200" dirty="0">
                <a:solidFill>
                  <a:srgbClr val="040000"/>
                </a:solidFill>
                <a:latin typeface="微软雅黑"/>
                <a:cs typeface="微软雅黑"/>
              </a:rPr>
              <a:t>） 水平，但是它们在诊断</a:t>
            </a:r>
            <a:r>
              <a:rPr lang="en-US" altLang="zh-CN" sz="1200" spc="-5" dirty="0">
                <a:solidFill>
                  <a:srgbClr val="040000"/>
                </a:solidFill>
                <a:latin typeface="微软雅黑"/>
                <a:cs typeface="微软雅黑"/>
              </a:rPr>
              <a:t>P</a:t>
            </a:r>
            <a:r>
              <a:rPr lang="en-US" altLang="zh-CN" sz="1200" spc="-25" dirty="0">
                <a:solidFill>
                  <a:srgbClr val="040000"/>
                </a:solidFill>
                <a:latin typeface="微软雅黑"/>
                <a:cs typeface="微软雅黑"/>
              </a:rPr>
              <a:t>C</a:t>
            </a:r>
            <a:r>
              <a:rPr lang="en-US" altLang="zh-CN" sz="1200" spc="-5" dirty="0">
                <a:solidFill>
                  <a:srgbClr val="040000"/>
                </a:solidFill>
                <a:latin typeface="微软雅黑"/>
                <a:cs typeface="微软雅黑"/>
              </a:rPr>
              <a:t>O</a:t>
            </a:r>
            <a:r>
              <a:rPr lang="en-US" altLang="zh-CN" sz="1200" dirty="0">
                <a:solidFill>
                  <a:srgbClr val="040000"/>
                </a:solidFill>
                <a:latin typeface="微软雅黑"/>
                <a:cs typeface="微软雅黑"/>
              </a:rPr>
              <a:t>S</a:t>
            </a:r>
            <a:r>
              <a:rPr lang="zh-CN" altLang="en-US" sz="1200" dirty="0">
                <a:solidFill>
                  <a:srgbClr val="040000"/>
                </a:solidFill>
                <a:latin typeface="微软雅黑"/>
                <a:cs typeface="微软雅黑"/>
              </a:rPr>
              <a:t>时提供的信息是有限的</a:t>
            </a:r>
            <a:endParaRPr lang="en-US" altLang="zh-CN" sz="1200" dirty="0">
              <a:solidFill>
                <a:srgbClr val="040000"/>
              </a:solidFill>
              <a:latin typeface="微软雅黑"/>
              <a:cs typeface="微软雅黑"/>
            </a:endParaRPr>
          </a:p>
          <a:p>
            <a:r>
              <a:rPr lang="zh-CN" altLang="en-US" sz="1200" dirty="0">
                <a:solidFill>
                  <a:srgbClr val="040000"/>
                </a:solidFill>
                <a:latin typeface="微软雅黑"/>
                <a:cs typeface="微软雅黑"/>
              </a:rPr>
              <a:t>指南推荐在诊断</a:t>
            </a:r>
            <a:r>
              <a:rPr lang="en-US" altLang="zh-CN" sz="1200" spc="-5" dirty="0">
                <a:solidFill>
                  <a:srgbClr val="040000"/>
                </a:solidFill>
                <a:latin typeface="微软雅黑"/>
                <a:cs typeface="微软雅黑"/>
              </a:rPr>
              <a:t>P</a:t>
            </a:r>
            <a:r>
              <a:rPr lang="en-US" altLang="zh-CN" sz="1200" spc="-25" dirty="0">
                <a:solidFill>
                  <a:srgbClr val="040000"/>
                </a:solidFill>
                <a:latin typeface="微软雅黑"/>
                <a:cs typeface="微软雅黑"/>
              </a:rPr>
              <a:t>C</a:t>
            </a:r>
            <a:r>
              <a:rPr lang="en-US" altLang="zh-CN" sz="1200" spc="-5" dirty="0">
                <a:solidFill>
                  <a:srgbClr val="040000"/>
                </a:solidFill>
                <a:latin typeface="微软雅黑"/>
                <a:cs typeface="微软雅黑"/>
              </a:rPr>
              <a:t>O</a:t>
            </a:r>
            <a:r>
              <a:rPr lang="en-US" altLang="zh-CN" sz="1200" dirty="0">
                <a:solidFill>
                  <a:srgbClr val="040000"/>
                </a:solidFill>
                <a:latin typeface="微软雅黑"/>
                <a:cs typeface="微软雅黑"/>
              </a:rPr>
              <a:t>S</a:t>
            </a:r>
            <a:r>
              <a:rPr lang="zh-CN" altLang="en-US" sz="1200" dirty="0">
                <a:solidFill>
                  <a:srgbClr val="040000"/>
                </a:solidFill>
                <a:latin typeface="微软雅黑"/>
                <a:cs typeface="微软雅黑"/>
              </a:rPr>
              <a:t>时通过测定游离睾酮、游离雄激素指数或计算的生物活性睾酮来进行高雄激素血症的生化评估；</a:t>
            </a:r>
            <a:endParaRPr lang="en-US" altLang="zh-CN" sz="1200" dirty="0">
              <a:solidFill>
                <a:srgbClr val="040000"/>
              </a:solidFill>
              <a:latin typeface="微软雅黑"/>
              <a:cs typeface="微软雅黑"/>
            </a:endParaRPr>
          </a:p>
          <a:p>
            <a:r>
              <a:rPr lang="en-US" altLang="zh-CN" dirty="0">
                <a:solidFill>
                  <a:srgbClr val="040000"/>
                </a:solidFill>
              </a:rPr>
              <a:t>PCOS</a:t>
            </a:r>
            <a:r>
              <a:rPr lang="zh-CN" altLang="en-US" dirty="0">
                <a:solidFill>
                  <a:srgbClr val="040000"/>
                </a:solidFill>
              </a:rPr>
              <a:t>患者血清总睾酮正常或轻度升高，通常不超过正常上限的</a:t>
            </a:r>
            <a:r>
              <a:rPr lang="en-US" altLang="zh-CN" dirty="0">
                <a:solidFill>
                  <a:srgbClr val="040000"/>
                </a:solidFill>
              </a:rPr>
              <a:t>2</a:t>
            </a:r>
            <a:r>
              <a:rPr lang="zh-CN" altLang="en-US" dirty="0">
                <a:solidFill>
                  <a:srgbClr val="040000"/>
                </a:solidFill>
              </a:rPr>
              <a:t>倍，可伴有雄烯二酮升高，</a:t>
            </a:r>
            <a:r>
              <a:rPr lang="zh-CN" altLang="en-US" dirty="0">
                <a:solidFill>
                  <a:srgbClr val="FF0000"/>
                </a:solidFill>
              </a:rPr>
              <a:t>硫酸脱氢表雄酮</a:t>
            </a:r>
            <a:r>
              <a:rPr lang="en-US" altLang="zh-CN" dirty="0">
                <a:solidFill>
                  <a:srgbClr val="040000"/>
                </a:solidFill>
              </a:rPr>
              <a:t>(DHEA-S)</a:t>
            </a:r>
            <a:r>
              <a:rPr lang="zh-CN" altLang="en-US" dirty="0">
                <a:solidFill>
                  <a:srgbClr val="040000"/>
                </a:solidFill>
              </a:rPr>
              <a:t>正常或轻度升高</a:t>
            </a:r>
            <a:endParaRPr lang="en-US" altLang="zh-CN" dirty="0">
              <a:solidFill>
                <a:srgbClr val="040000"/>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zh-CN" altLang="en-US" dirty="0">
                <a:solidFill>
                  <a:srgbClr val="040000"/>
                </a:solidFill>
              </a:rPr>
              <a:t>测定性激素结合球蛋白</a:t>
            </a:r>
            <a:r>
              <a:rPr lang="en-US" altLang="zh-CN" dirty="0">
                <a:solidFill>
                  <a:srgbClr val="040000"/>
                </a:solidFill>
              </a:rPr>
              <a:t>(SHBG)</a:t>
            </a:r>
            <a:r>
              <a:rPr lang="zh-CN" altLang="en-US" dirty="0">
                <a:solidFill>
                  <a:srgbClr val="040000"/>
                </a:solidFill>
              </a:rPr>
              <a:t>，计算游离雄激素指数</a:t>
            </a:r>
            <a:r>
              <a:rPr lang="en-US" altLang="zh-CN" dirty="0">
                <a:solidFill>
                  <a:srgbClr val="040000"/>
                </a:solidFill>
              </a:rPr>
              <a:t>(FAI)=[</a:t>
            </a:r>
            <a:r>
              <a:rPr lang="zh-CN" altLang="en-US" dirty="0">
                <a:solidFill>
                  <a:srgbClr val="040000"/>
                </a:solidFill>
              </a:rPr>
              <a:t>总睾酮</a:t>
            </a:r>
            <a:r>
              <a:rPr lang="en-US" altLang="zh-CN" dirty="0">
                <a:solidFill>
                  <a:srgbClr val="040000"/>
                </a:solidFill>
              </a:rPr>
              <a:t>(nmol/L)×100/SHBG(nmol/L)]</a:t>
            </a:r>
            <a:r>
              <a:rPr lang="zh-CN" altLang="en-US" dirty="0">
                <a:solidFill>
                  <a:srgbClr val="040000"/>
                </a:solidFill>
              </a:rPr>
              <a:t>，能更好地反映体内活性睾酮的水平，</a:t>
            </a:r>
            <a:r>
              <a:rPr lang="en-US" altLang="zh-CN" dirty="0">
                <a:solidFill>
                  <a:srgbClr val="040000"/>
                </a:solidFill>
              </a:rPr>
              <a:t>FAI</a:t>
            </a:r>
            <a:r>
              <a:rPr lang="zh-CN" altLang="en-US" dirty="0">
                <a:solidFill>
                  <a:srgbClr val="040000"/>
                </a:solidFill>
              </a:rPr>
              <a:t>正常值为</a:t>
            </a:r>
            <a:r>
              <a:rPr lang="en-US" altLang="zh-CN" dirty="0">
                <a:solidFill>
                  <a:srgbClr val="040000"/>
                </a:solidFill>
              </a:rPr>
              <a:t>0.7~6.4</a:t>
            </a:r>
            <a:r>
              <a:rPr lang="zh-CN" altLang="en-US" dirty="0">
                <a:solidFill>
                  <a:srgbClr val="040000"/>
                </a:solidFill>
              </a:rPr>
              <a:t>。</a:t>
            </a:r>
          </a:p>
          <a:p>
            <a:endParaRPr lang="zh-CN" altLang="en-US" dirty="0"/>
          </a:p>
        </p:txBody>
      </p:sp>
      <p:sp>
        <p:nvSpPr>
          <p:cNvPr id="4" name="灯片编号占位符 3"/>
          <p:cNvSpPr>
            <a:spLocks noGrp="1"/>
          </p:cNvSpPr>
          <p:nvPr>
            <p:ph type="sldNum" sz="quarter" idx="5"/>
          </p:nvPr>
        </p:nvSpPr>
        <p:spPr/>
        <p:txBody>
          <a:bodyPr/>
          <a:lstStyle/>
          <a:p>
            <a:pPr marL="0" marR="0" lvl="0" indent="0" algn="r" defTabSz="914400" rtl="0" eaLnBrk="1" latinLnBrk="0" hangingPunct="1">
              <a:spcBef>
                <a:spcPts val="0"/>
              </a:spcBef>
              <a:spcAft>
                <a:spcPts val="0"/>
              </a:spcAft>
              <a:buClrTx/>
              <a:buSzTx/>
              <a:buFontTx/>
              <a:buNone/>
              <a:defRPr/>
            </a:pPr>
            <a:fld id="{7E8911A1-FBD1-4777-97C5-41E6FA248277}" type="slidenum">
              <a:rPr kumimoji="0" lang="zh-CN" altLang="en-US" sz="1200" b="0" i="0" u="none" strike="noStrike" kern="1200" cap="none" spc="0" normalizeH="0" baseline="0" noProof="0" smtClean="0">
                <a:ln>
                  <a:noFill/>
                </a:ln>
                <a:solidFill>
                  <a:schemeClr val="tx1"/>
                </a:solidFill>
                <a:effectLst/>
                <a:uLnTx/>
                <a:uFillTx/>
                <a:latin typeface="+mn-lt"/>
                <a:ea typeface="+mn-ea"/>
                <a:cs typeface="+mn-cs"/>
              </a:rPr>
              <a:t>43</a:t>
            </a:fld>
            <a:endParaRPr kumimoji="0" lang="zh-CN" altLang="en-US" sz="1200" b="0" i="0" u="none" strike="noStrike" kern="1200" cap="none" spc="0" normalizeH="0" baseline="0" noProof="0">
              <a:ln>
                <a:noFill/>
              </a:ln>
              <a:solidFill>
                <a:schemeClr val="tx1"/>
              </a:solidFill>
              <a:effectLst/>
              <a:uLnTx/>
              <a:uFillTx/>
              <a:latin typeface="+mn-lt"/>
              <a:ea typeface="+mn-ea"/>
              <a:cs typeface="+mn-cs"/>
            </a:endParaRPr>
          </a:p>
        </p:txBody>
      </p:sp>
    </p:spTree>
    <p:extLst>
      <p:ext uri="{BB962C8B-B14F-4D97-AF65-F5344CB8AC3E}">
        <p14:creationId xmlns:p14="http://schemas.microsoft.com/office/powerpoint/2010/main" val="794880544"/>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p:bgRef idx="1001">
        <a:schemeClr val="bg1"/>
      </p:bgRef>
    </p:bg>
    <p:spTree>
      <p:nvGrpSpPr>
        <p:cNvPr id="1" name=""/>
        <p:cNvGrpSpPr/>
        <p:nvPr/>
      </p:nvGrpSpPr>
      <p:grpSpPr>
        <a:xfrm>
          <a:off x="0" y="0"/>
          <a:ext cx="0" cy="0"/>
          <a:chOff x="0" y="0"/>
          <a:chExt cx="0" cy="0"/>
        </a:xfrm>
      </p:grpSpPr>
      <p:sp>
        <p:nvSpPr>
          <p:cNvPr id="12" name="矩形 11"/>
          <p:cNvSpPr/>
          <p:nvPr/>
        </p:nvSpPr>
        <p:spPr>
          <a:xfrm>
            <a:off x="0" y="4281488"/>
            <a:ext cx="12192000" cy="2060575"/>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pic>
        <p:nvPicPr>
          <p:cNvPr id="2051" name="图片 12"/>
          <p:cNvPicPr>
            <a:picLocks noChangeAspect="1"/>
          </p:cNvPicPr>
          <p:nvPr userDrawn="1"/>
        </p:nvPicPr>
        <p:blipFill>
          <a:blip r:embed="rId2"/>
          <a:srcRect t="45717" b="1630"/>
          <a:stretch>
            <a:fillRect/>
          </a:stretch>
        </p:blipFill>
        <p:spPr>
          <a:xfrm>
            <a:off x="0" y="0"/>
            <a:ext cx="12192000" cy="4281488"/>
          </a:xfrm>
          <a:prstGeom prst="rect">
            <a:avLst/>
          </a:prstGeom>
          <a:noFill/>
          <a:ln w="9525">
            <a:noFill/>
            <a:miter/>
          </a:ln>
        </p:spPr>
      </p:pic>
      <p:sp>
        <p:nvSpPr>
          <p:cNvPr id="14" name="矩形 13"/>
          <p:cNvSpPr/>
          <p:nvPr/>
        </p:nvSpPr>
        <p:spPr>
          <a:xfrm>
            <a:off x="0" y="4005263"/>
            <a:ext cx="12192000" cy="568325"/>
          </a:xfrm>
          <a:prstGeom prst="rect">
            <a:avLst/>
          </a:prstGeom>
          <a:solidFill>
            <a:schemeClr val="bg1">
              <a:alpha val="4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5" name="任意多边形 14"/>
          <p:cNvSpPr/>
          <p:nvPr/>
        </p:nvSpPr>
        <p:spPr>
          <a:xfrm>
            <a:off x="5268913" y="2563813"/>
            <a:ext cx="1654175" cy="1917700"/>
          </a:xfrm>
          <a:custGeom>
            <a:avLst/>
            <a:gdLst>
              <a:gd name="connsiteX0" fmla="*/ 1188669 w 2377338"/>
              <a:gd name="connsiteY0" fmla="*/ 0 h 2757714"/>
              <a:gd name="connsiteX1" fmla="*/ 2377338 w 2377338"/>
              <a:gd name="connsiteY1" fmla="*/ 594335 h 2757714"/>
              <a:gd name="connsiteX2" fmla="*/ 2377338 w 2377338"/>
              <a:gd name="connsiteY2" fmla="*/ 2163379 h 2757714"/>
              <a:gd name="connsiteX3" fmla="*/ 1188669 w 2377338"/>
              <a:gd name="connsiteY3" fmla="*/ 2757714 h 2757714"/>
              <a:gd name="connsiteX4" fmla="*/ 0 w 2377338"/>
              <a:gd name="connsiteY4" fmla="*/ 2163379 h 2757714"/>
              <a:gd name="connsiteX5" fmla="*/ 0 w 2377338"/>
              <a:gd name="connsiteY5" fmla="*/ 594335 h 275771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77338" h="2757714">
                <a:moveTo>
                  <a:pt x="1188669" y="0"/>
                </a:moveTo>
                <a:lnTo>
                  <a:pt x="2377338" y="594335"/>
                </a:lnTo>
                <a:lnTo>
                  <a:pt x="2377338" y="2163379"/>
                </a:lnTo>
                <a:lnTo>
                  <a:pt x="1188669" y="2757714"/>
                </a:lnTo>
                <a:lnTo>
                  <a:pt x="0" y="2163379"/>
                </a:lnTo>
                <a:lnTo>
                  <a:pt x="0" y="594335"/>
                </a:lnTo>
                <a:close/>
              </a:path>
            </a:pathLst>
          </a:custGeom>
          <a:solidFill>
            <a:schemeClr val="accent6">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r>
              <a:rPr kumimoji="0" lang="en-US" altLang="zh-CN" sz="3600" b="0" i="0" u="none" strike="noStrike" kern="1200" cap="none" spc="0" normalizeH="0" baseline="0" noProof="0" dirty="0">
                <a:ln>
                  <a:noFill/>
                </a:ln>
                <a:solidFill>
                  <a:schemeClr val="lt1"/>
                </a:solidFill>
                <a:effectLst/>
                <a:uLnTx/>
                <a:uFillTx/>
                <a:latin typeface="+mn-lt"/>
                <a:ea typeface="+mn-ea"/>
                <a:cs typeface="+mn-cs"/>
              </a:rPr>
              <a:t>LOGO</a:t>
            </a:r>
            <a:endParaRPr kumimoji="0" lang="zh-CN" altLang="en-US" sz="3600" b="0" i="0" u="none" strike="noStrike" kern="1200" cap="none" spc="0" normalizeH="0" baseline="0" noProof="0" dirty="0">
              <a:ln>
                <a:noFill/>
              </a:ln>
              <a:solidFill>
                <a:schemeClr val="lt1"/>
              </a:solidFill>
              <a:effectLst/>
              <a:uLnTx/>
              <a:uFillTx/>
              <a:latin typeface="+mn-lt"/>
              <a:ea typeface="+mn-ea"/>
              <a:cs typeface="+mn-cs"/>
            </a:endParaRPr>
          </a:p>
        </p:txBody>
      </p:sp>
      <p:sp>
        <p:nvSpPr>
          <p:cNvPr id="3" name="副标题 2"/>
          <p:cNvSpPr>
            <a:spLocks noGrp="1"/>
          </p:cNvSpPr>
          <p:nvPr>
            <p:ph type="subTitle" idx="1"/>
          </p:nvPr>
        </p:nvSpPr>
        <p:spPr>
          <a:xfrm>
            <a:off x="838200" y="5805034"/>
            <a:ext cx="10515600" cy="417512"/>
          </a:xfrm>
        </p:spPr>
        <p:txBody>
          <a:bodyPr wrap="square" anchor="ctr" anchorCtr="0">
            <a:normAutofit/>
          </a:bodyPr>
          <a:lstStyle>
            <a:lvl1pPr marL="0" indent="0" algn="ctr">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2" name="标题 1"/>
          <p:cNvSpPr>
            <a:spLocks noGrp="1"/>
          </p:cNvSpPr>
          <p:nvPr>
            <p:ph type="ctrTitle"/>
          </p:nvPr>
        </p:nvSpPr>
        <p:spPr>
          <a:xfrm>
            <a:off x="838200" y="4609191"/>
            <a:ext cx="10515600" cy="1176338"/>
          </a:xfrm>
        </p:spPr>
        <p:txBody>
          <a:bodyPr wrap="square" anchor="ctr" anchorCtr="0">
            <a:normAutofit/>
          </a:bodyPr>
          <a:lstStyle>
            <a:lvl1pPr algn="ctr">
              <a:defRPr sz="4800">
                <a:solidFill>
                  <a:schemeClr val="bg1"/>
                </a:solidFill>
              </a:defRPr>
            </a:lvl1pPr>
          </a:lstStyle>
          <a:p>
            <a:r>
              <a:rPr lang="zh-CN" altLang="en-US"/>
              <a:t>单击此处编辑母版标题样式</a:t>
            </a:r>
          </a:p>
        </p:txBody>
      </p:sp>
      <p:sp>
        <p:nvSpPr>
          <p:cNvPr id="16" name="日期占位符 3"/>
          <p:cNvSpPr>
            <a:spLocks noGrp="1"/>
          </p:cNvSpPr>
          <p:nvPr>
            <p:ph type="dt" sz="half" idx="2"/>
          </p:nvPr>
        </p:nvSpPr>
        <p:spPr>
          <a:xfrm>
            <a:off x="838200" y="6429375"/>
            <a:ext cx="2743200" cy="365125"/>
          </a:xfrm>
          <a:prstGeom prst="rect">
            <a:avLst/>
          </a:prstGeom>
        </p:spPr>
        <p:txBody>
          <a:bodyPr vert="horz" lIns="91440" tIns="45720" rIns="91440" bIns="45720" rtlCol="0" anchor="ctr"/>
          <a:lstStyle>
            <a:lvl1pPr>
              <a:defRPr>
                <a:solidFill>
                  <a:schemeClr val="tx1"/>
                </a:solidFill>
              </a:defRPr>
            </a:lvl1pPr>
          </a:lstStyle>
          <a:p>
            <a:pPr marL="0" marR="0" indent="0" defTabSz="914400" rtl="0" eaLnBrk="1" latinLnBrk="0" hangingPunct="1">
              <a:spcBef>
                <a:spcPts val="0"/>
              </a:spcBef>
              <a:spcAft>
                <a:spcPts val="0"/>
              </a:spcAft>
              <a:buClrTx/>
              <a:buSzTx/>
              <a:buFontTx/>
              <a:buNone/>
              <a:defRPr/>
            </a:pPr>
            <a:fld id="{E528DE8F-8DB5-4710-82E5-6DACE62778C2}" type="datetimeFigureOut">
              <a:rPr kumimoji="0" lang="zh-CN" altLang="en-US" b="0" i="0" kern="1200" cap="none" spc="0" normalizeH="0" baseline="0" noProof="0" smtClean="0">
                <a:latin typeface="+mn-lt"/>
                <a:ea typeface="+mn-ea"/>
                <a:cs typeface="+mn-cs"/>
              </a:rPr>
              <a:t>2019/11/7</a:t>
            </a:fld>
            <a:endParaRPr kumimoji="0" lang="zh-CN" altLang="en-US" b="0" i="0" kern="1200" cap="none" spc="0" normalizeH="0" baseline="0" noProof="0">
              <a:latin typeface="+mn-lt"/>
              <a:ea typeface="+mn-ea"/>
              <a:cs typeface="+mn-cs"/>
            </a:endParaRPr>
          </a:p>
        </p:txBody>
      </p:sp>
      <p:sp>
        <p:nvSpPr>
          <p:cNvPr id="17" name="页脚占位符 4"/>
          <p:cNvSpPr>
            <a:spLocks noGrp="1"/>
          </p:cNvSpPr>
          <p:nvPr>
            <p:ph type="ftr" sz="quarter" idx="3"/>
          </p:nvPr>
        </p:nvSpPr>
        <p:spPr>
          <a:xfrm>
            <a:off x="4038600" y="6429375"/>
            <a:ext cx="4114800" cy="365125"/>
          </a:xfrm>
          <a:prstGeom prst="rect">
            <a:avLst/>
          </a:prstGeom>
        </p:spPr>
        <p:txBody>
          <a:bodyPr vert="horz" lIns="91440" tIns="45720" rIns="91440" bIns="45720" rtlCol="0" anchor="ctr"/>
          <a:lstStyle>
            <a:lvl1pPr>
              <a:defRPr>
                <a:solidFill>
                  <a:schemeClr val="tx1"/>
                </a:solidFill>
              </a:defRPr>
            </a:lvl1pPr>
          </a:lstStyle>
          <a:p>
            <a:pPr marL="0" marR="0" indent="0" defTabSz="914400" rtl="0" eaLnBrk="1" latinLnBrk="0" hangingPunct="1">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8" name="灯片编号占位符 5"/>
          <p:cNvSpPr>
            <a:spLocks noGrp="1"/>
          </p:cNvSpPr>
          <p:nvPr>
            <p:ph type="sldNum" sz="quarter" idx="4"/>
          </p:nvPr>
        </p:nvSpPr>
        <p:spPr>
          <a:xfrm>
            <a:off x="8610600" y="6429375"/>
            <a:ext cx="2743200" cy="365125"/>
          </a:xfrm>
          <a:prstGeom prst="rect">
            <a:avLst/>
          </a:prstGeom>
        </p:spPr>
        <p:txBody>
          <a:bodyPr vert="horz" lIns="91440" tIns="45720" rIns="91440" bIns="45720" rtlCol="0" anchor="ctr"/>
          <a:lstStyle>
            <a:lvl1pPr>
              <a:defRPr>
                <a:solidFill>
                  <a:schemeClr val="tx1"/>
                </a:solidFill>
              </a:defRPr>
            </a:lvl1pPr>
          </a:lstStyle>
          <a:p>
            <a:pPr marL="0" marR="0" indent="0" defTabSz="914400" rtl="0" eaLnBrk="1" latinLnBrk="0" hangingPunct="1">
              <a:spcBef>
                <a:spcPts val="0"/>
              </a:spcBef>
              <a:spcAft>
                <a:spcPts val="0"/>
              </a:spcAft>
              <a:buClrTx/>
              <a:buSzTx/>
              <a:buFontTx/>
              <a:buNone/>
              <a:defRPr/>
            </a:pPr>
            <a:fld id="{7A644B83-115B-4054-AC02-DC44F3D2F9C8}" type="slidenum">
              <a:rPr kumimoji="0" lang="zh-CN" altLang="en-US" b="0" i="0" kern="1200" cap="none" spc="0" normalizeH="0" baseline="0" noProof="0" smtClean="0">
                <a:latin typeface="+mn-lt"/>
                <a:ea typeface="+mn-ea"/>
                <a:cs typeface="+mn-cs"/>
              </a:rPr>
              <a:t>‹#›</a:t>
            </a:fld>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latinLnBrk="0" hangingPunct="1">
              <a:spcBef>
                <a:spcPts val="0"/>
              </a:spcBef>
              <a:spcAft>
                <a:spcPts val="0"/>
              </a:spcAft>
              <a:buClrTx/>
              <a:buSzTx/>
              <a:buFontTx/>
              <a:buNone/>
              <a:defRPr/>
            </a:pPr>
            <a:fld id="{E528DE8F-8DB5-4710-82E5-6DACE62778C2}" type="datetimeFigureOut">
              <a:rPr kumimoji="0" lang="zh-CN" altLang="en-US" sz="1200" b="0" i="0" u="none" strike="noStrike" kern="1200" cap="none" spc="0" normalizeH="0" baseline="0" noProof="0" smtClean="0">
                <a:ln>
                  <a:noFill/>
                </a:ln>
                <a:solidFill>
                  <a:srgbClr val="FFFFFF"/>
                </a:solidFill>
                <a:effectLst/>
                <a:uLnTx/>
                <a:uFillTx/>
                <a:latin typeface="+mn-lt"/>
                <a:ea typeface="+mn-ea"/>
                <a:cs typeface="+mn-cs"/>
              </a:rPr>
              <a:t>2019/11/7</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latinLnBrk="0" hangingPunct="1">
              <a:spcBef>
                <a:spcPts val="0"/>
              </a:spcBef>
              <a:spcAft>
                <a:spcPts val="0"/>
              </a:spcAft>
              <a:buClrTx/>
              <a:buSzTx/>
              <a:buFontTx/>
              <a:buNone/>
              <a:defRPr/>
            </a:pPr>
            <a:fld id="{7A644B83-115B-4054-AC02-DC44F3D2F9C8}" type="slidenum">
              <a:rPr kumimoji="0" lang="zh-CN" altLang="en-US" sz="1200" b="0" i="0" u="none" strike="noStrike" kern="1200" cap="none" spc="0" normalizeH="0" baseline="0" noProof="0" smtClean="0">
                <a:ln>
                  <a:noFill/>
                </a:ln>
                <a:solidFill>
                  <a:srgbClr val="FFFFFF"/>
                </a:solidFill>
                <a:effectLst/>
                <a:uLnTx/>
                <a:uFillTx/>
                <a:latin typeface="+mn-lt"/>
                <a:ea typeface="+mn-ea"/>
                <a:cs typeface="+mn-cs"/>
              </a:rPr>
              <a:t>‹#›</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latinLnBrk="0" hangingPunct="1">
              <a:spcBef>
                <a:spcPts val="0"/>
              </a:spcBef>
              <a:spcAft>
                <a:spcPts val="0"/>
              </a:spcAft>
              <a:buClrTx/>
              <a:buSzTx/>
              <a:buFontTx/>
              <a:buNone/>
              <a:defRPr/>
            </a:pPr>
            <a:fld id="{E528DE8F-8DB5-4710-82E5-6DACE62778C2}" type="datetimeFigureOut">
              <a:rPr kumimoji="0" lang="zh-CN" altLang="en-US" sz="1200" b="0" i="0" u="none" strike="noStrike" kern="1200" cap="none" spc="0" normalizeH="0" baseline="0" noProof="0" smtClean="0">
                <a:ln>
                  <a:noFill/>
                </a:ln>
                <a:solidFill>
                  <a:srgbClr val="FFFFFF"/>
                </a:solidFill>
                <a:effectLst/>
                <a:uLnTx/>
                <a:uFillTx/>
                <a:latin typeface="+mn-lt"/>
                <a:ea typeface="+mn-ea"/>
                <a:cs typeface="+mn-cs"/>
              </a:rPr>
              <a:t>2019/11/7</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latinLnBrk="0" hangingPunct="1">
              <a:spcBef>
                <a:spcPts val="0"/>
              </a:spcBef>
              <a:spcAft>
                <a:spcPts val="0"/>
              </a:spcAft>
              <a:buClrTx/>
              <a:buSzTx/>
              <a:buFontTx/>
              <a:buNone/>
              <a:defRPr/>
            </a:pPr>
            <a:fld id="{7A644B83-115B-4054-AC02-DC44F3D2F9C8}" type="slidenum">
              <a:rPr kumimoji="0" lang="zh-CN" altLang="en-US" sz="1200" b="0" i="0" u="none" strike="noStrike" kern="1200" cap="none" spc="0" normalizeH="0" baseline="0" noProof="0" smtClean="0">
                <a:ln>
                  <a:noFill/>
                </a:ln>
                <a:solidFill>
                  <a:srgbClr val="FFFFFF"/>
                </a:solidFill>
                <a:effectLst/>
                <a:uLnTx/>
                <a:uFillTx/>
                <a:latin typeface="+mn-lt"/>
                <a:ea typeface="+mn-ea"/>
                <a:cs typeface="+mn-cs"/>
              </a:rPr>
              <a:t>‹#›</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pPr marL="0" marR="0" lvl="0" indent="0" algn="l" defTabSz="914400" rtl="0" eaLnBrk="1" latinLnBrk="0" hangingPunct="1">
              <a:spcBef>
                <a:spcPts val="0"/>
              </a:spcBef>
              <a:spcAft>
                <a:spcPts val="0"/>
              </a:spcAft>
              <a:buClrTx/>
              <a:buSzTx/>
              <a:buFontTx/>
              <a:buNone/>
              <a:defRPr/>
            </a:pPr>
            <a:fld id="{E528DE8F-8DB5-4710-82E5-6DACE62778C2}" type="datetimeFigureOut">
              <a:rPr kumimoji="0" lang="zh-CN" altLang="en-US" sz="1200" b="0" i="0" u="none" strike="noStrike" kern="1200" cap="none" spc="0" normalizeH="0" baseline="0" noProof="0" smtClean="0">
                <a:ln>
                  <a:noFill/>
                </a:ln>
                <a:solidFill>
                  <a:srgbClr val="FFFFFF"/>
                </a:solidFill>
                <a:effectLst/>
                <a:uLnTx/>
                <a:uFillTx/>
                <a:latin typeface="+mn-lt"/>
                <a:ea typeface="+mn-ea"/>
                <a:cs typeface="+mn-cs"/>
              </a:rPr>
              <a:t>2019/11/7</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5" name="页脚占位符 4"/>
          <p:cNvSpPr>
            <a:spLocks noGrp="1"/>
          </p:cNvSpPr>
          <p:nvPr>
            <p:ph type="ftr" sz="quarter" idx="11"/>
          </p:nvPr>
        </p:nvSpPr>
        <p:spPr/>
        <p:txBody>
          <a:body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6" name="灯片编号占位符 5"/>
          <p:cNvSpPr>
            <a:spLocks noGrp="1"/>
          </p:cNvSpPr>
          <p:nvPr>
            <p:ph type="sldNum" sz="quarter" idx="12"/>
          </p:nvPr>
        </p:nvSpPr>
        <p:spPr/>
        <p:txBody>
          <a:bodyPr/>
          <a:lstStyle/>
          <a:p>
            <a:pPr marL="0" marR="0" lvl="0" indent="0" algn="r" defTabSz="914400" rtl="0" eaLnBrk="1" latinLnBrk="0" hangingPunct="1">
              <a:spcBef>
                <a:spcPts val="0"/>
              </a:spcBef>
              <a:spcAft>
                <a:spcPts val="0"/>
              </a:spcAft>
              <a:buClrTx/>
              <a:buSzTx/>
              <a:buFontTx/>
              <a:buNone/>
              <a:defRPr/>
            </a:pPr>
            <a:fld id="{7A644B83-115B-4054-AC02-DC44F3D2F9C8}" type="slidenum">
              <a:rPr kumimoji="0" lang="zh-CN" altLang="en-US" sz="1200" b="0" i="0" u="none" strike="noStrike" kern="1200" cap="none" spc="0" normalizeH="0" baseline="0" noProof="0" smtClean="0">
                <a:ln>
                  <a:noFill/>
                </a:ln>
                <a:solidFill>
                  <a:srgbClr val="FFFFFF"/>
                </a:solidFill>
                <a:effectLst/>
                <a:uLnTx/>
                <a:uFillTx/>
                <a:latin typeface="+mn-lt"/>
                <a:ea typeface="+mn-ea"/>
                <a:cs typeface="+mn-cs"/>
              </a:rPr>
              <a:t>‹#›</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bg>
      <p:bgRef idx="1001">
        <a:schemeClr val="bg1"/>
      </p:bgRef>
    </p:bg>
    <p:spTree>
      <p:nvGrpSpPr>
        <p:cNvPr id="1" name=""/>
        <p:cNvGrpSpPr/>
        <p:nvPr/>
      </p:nvGrpSpPr>
      <p:grpSpPr>
        <a:xfrm>
          <a:off x="0" y="0"/>
          <a:ext cx="0" cy="0"/>
          <a:chOff x="0" y="0"/>
          <a:chExt cx="0" cy="0"/>
        </a:xfrm>
      </p:grpSpPr>
      <p:sp>
        <p:nvSpPr>
          <p:cNvPr id="12" name="矩形 11"/>
          <p:cNvSpPr/>
          <p:nvPr/>
        </p:nvSpPr>
        <p:spPr>
          <a:xfrm>
            <a:off x="0" y="6399213"/>
            <a:ext cx="12192000" cy="458788"/>
          </a:xfrm>
          <a:prstGeom prst="rect">
            <a:avLst/>
          </a:prstGeom>
          <a:gradFill>
            <a:gsLst>
              <a:gs pos="0">
                <a:schemeClr val="accent1"/>
              </a:gs>
              <a:gs pos="25000">
                <a:schemeClr val="accent2"/>
              </a:gs>
              <a:gs pos="50000">
                <a:schemeClr val="accent3"/>
              </a:gs>
              <a:gs pos="100000">
                <a:schemeClr val="accent6"/>
              </a:gs>
              <a:gs pos="75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矩形 12"/>
          <p:cNvSpPr/>
          <p:nvPr/>
        </p:nvSpPr>
        <p:spPr>
          <a:xfrm>
            <a:off x="0" y="2816225"/>
            <a:ext cx="1566863" cy="855663"/>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4" name="椭圆 13"/>
          <p:cNvSpPr/>
          <p:nvPr/>
        </p:nvSpPr>
        <p:spPr>
          <a:xfrm>
            <a:off x="1436915" y="2053772"/>
            <a:ext cx="2394855" cy="2394855"/>
          </a:xfrm>
          <a:prstGeom prst="ellipse">
            <a:avLst/>
          </a:prstGeom>
          <a:solidFill>
            <a:schemeClr val="bg1"/>
          </a:solidFill>
          <a:ln w="250825">
            <a:gradFill>
              <a:gsLst>
                <a:gs pos="0">
                  <a:schemeClr val="accent1"/>
                </a:gs>
                <a:gs pos="33000">
                  <a:schemeClr val="accent2"/>
                </a:gs>
                <a:gs pos="66000">
                  <a:schemeClr val="accent3"/>
                </a:gs>
                <a:gs pos="100000">
                  <a:schemeClr val="accent4"/>
                </a:gs>
              </a:gsLst>
              <a:lin ang="0" scaled="0"/>
            </a:gra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 1"/>
          <p:cNvSpPr>
            <a:spLocks noGrp="1"/>
          </p:cNvSpPr>
          <p:nvPr>
            <p:ph type="title"/>
          </p:nvPr>
        </p:nvSpPr>
        <p:spPr>
          <a:xfrm>
            <a:off x="3933371" y="2646362"/>
            <a:ext cx="6964136" cy="1209675"/>
          </a:xfrm>
        </p:spPr>
        <p:txBody>
          <a:bodyPr anchor="ctr" anchorCtr="0">
            <a:noAutofit/>
          </a:bodyPr>
          <a:lstStyle>
            <a:lvl1pPr algn="ctr">
              <a:defRPr sz="4400"/>
            </a:lvl1pPr>
          </a:lstStyle>
          <a:p>
            <a:r>
              <a:rPr lang="zh-CN" altLang="en-US" dirty="0"/>
              <a:t>单击此处编辑母版标题样式</a:t>
            </a:r>
          </a:p>
        </p:txBody>
      </p:sp>
      <p:sp>
        <p:nvSpPr>
          <p:cNvPr id="3" name="文本占位符 2"/>
          <p:cNvSpPr>
            <a:spLocks noGrp="1"/>
          </p:cNvSpPr>
          <p:nvPr>
            <p:ph type="body" idx="1"/>
          </p:nvPr>
        </p:nvSpPr>
        <p:spPr>
          <a:xfrm>
            <a:off x="3933371" y="3863749"/>
            <a:ext cx="6964136" cy="505051"/>
          </a:xfrm>
        </p:spPr>
        <p:txBody>
          <a:bodyPr>
            <a:normAutofit/>
          </a:bodyPr>
          <a:lstStyle>
            <a:lvl1pPr marL="0" indent="0" algn="ctr">
              <a:buNone/>
              <a:defRPr sz="18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15" name="日期占位符 3"/>
          <p:cNvSpPr>
            <a:spLocks noGrp="1"/>
          </p:cNvSpPr>
          <p:nvPr>
            <p:ph type="dt" sz="half" idx="2"/>
          </p:nvPr>
        </p:nvSpPr>
        <p:spPr>
          <a:xfrm>
            <a:off x="838200" y="6457950"/>
            <a:ext cx="2743200" cy="365125"/>
          </a:xfrm>
          <a:prstGeom prst="rect">
            <a:avLst/>
          </a:prstGeom>
        </p:spPr>
        <p:txBody>
          <a:bodyPr vert="horz" lIns="91440" tIns="45720" rIns="91440" bIns="45720" rtlCol="0" anchor="ctr"/>
          <a:lstStyle/>
          <a:p>
            <a:pPr marL="0" marR="0" indent="0" defTabSz="914400" rtl="0" eaLnBrk="1" latinLnBrk="0" hangingPunct="1">
              <a:spcBef>
                <a:spcPts val="0"/>
              </a:spcBef>
              <a:spcAft>
                <a:spcPts val="0"/>
              </a:spcAft>
              <a:buClrTx/>
              <a:buSzTx/>
              <a:buFontTx/>
              <a:buNone/>
              <a:defRPr/>
            </a:pPr>
            <a:fld id="{E528DE8F-8DB5-4710-82E5-6DACE62778C2}" type="datetimeFigureOut">
              <a:rPr kumimoji="0" lang="zh-CN" altLang="en-US" b="0" i="0" kern="1200" cap="none" spc="0" normalizeH="0" baseline="0" noProof="0" smtClean="0">
                <a:latin typeface="+mn-lt"/>
                <a:ea typeface="+mn-ea"/>
                <a:cs typeface="+mn-cs"/>
              </a:rPr>
              <a:t>2019/11/7</a:t>
            </a:fld>
            <a:endParaRPr kumimoji="0" lang="zh-CN" altLang="en-US" b="0" i="0" kern="1200" cap="none" spc="0" normalizeH="0" baseline="0" noProof="0">
              <a:latin typeface="+mn-lt"/>
              <a:ea typeface="+mn-ea"/>
              <a:cs typeface="+mn-cs"/>
            </a:endParaRPr>
          </a:p>
        </p:txBody>
      </p:sp>
      <p:sp>
        <p:nvSpPr>
          <p:cNvPr id="16" name="页脚占位符 4"/>
          <p:cNvSpPr>
            <a:spLocks noGrp="1"/>
          </p:cNvSpPr>
          <p:nvPr>
            <p:ph type="ftr" sz="quarter" idx="3"/>
          </p:nvPr>
        </p:nvSpPr>
        <p:spPr>
          <a:xfrm>
            <a:off x="4038600" y="6457950"/>
            <a:ext cx="4114800" cy="365125"/>
          </a:xfrm>
          <a:prstGeom prst="rect">
            <a:avLst/>
          </a:prstGeom>
        </p:spPr>
        <p:txBody>
          <a:bodyPr vert="horz" lIns="91440" tIns="45720" rIns="91440" bIns="45720" rtlCol="0" anchor="ctr"/>
          <a:lstStyle/>
          <a:p>
            <a:pPr marL="0" marR="0" indent="0" defTabSz="914400" rtl="0" eaLnBrk="1" latinLnBrk="0" hangingPunct="1">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7" name="灯片编号占位符 5"/>
          <p:cNvSpPr>
            <a:spLocks noGrp="1"/>
          </p:cNvSpPr>
          <p:nvPr>
            <p:ph type="sldNum" sz="quarter" idx="4"/>
          </p:nvPr>
        </p:nvSpPr>
        <p:spPr>
          <a:xfrm>
            <a:off x="8610600" y="6457950"/>
            <a:ext cx="2743200" cy="365125"/>
          </a:xfrm>
          <a:prstGeom prst="rect">
            <a:avLst/>
          </a:prstGeom>
        </p:spPr>
        <p:txBody>
          <a:bodyPr vert="horz" lIns="91440" tIns="45720" rIns="91440" bIns="45720" rtlCol="0" anchor="ctr"/>
          <a:lstStyle/>
          <a:p>
            <a:pPr marL="0" marR="0" indent="0" defTabSz="914400" rtl="0" eaLnBrk="1" latinLnBrk="0" hangingPunct="1">
              <a:spcBef>
                <a:spcPts val="0"/>
              </a:spcBef>
              <a:spcAft>
                <a:spcPts val="0"/>
              </a:spcAft>
              <a:buClrTx/>
              <a:buSzTx/>
              <a:buFontTx/>
              <a:buNone/>
              <a:defRPr/>
            </a:pPr>
            <a:fld id="{7A644B83-115B-4054-AC02-DC44F3D2F9C8}" type="slidenum">
              <a:rPr kumimoji="0" lang="zh-CN" altLang="en-US" b="0" i="0" kern="1200" cap="none" spc="0" normalizeH="0" baseline="0" noProof="0" smtClean="0">
                <a:latin typeface="+mn-lt"/>
                <a:ea typeface="+mn-ea"/>
                <a:cs typeface="+mn-cs"/>
              </a:rPr>
              <a:t>‹#›</a:t>
            </a:fld>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pPr marL="0" marR="0" lvl="0" indent="0" algn="l" defTabSz="914400" rtl="0" eaLnBrk="1" latinLnBrk="0" hangingPunct="1">
              <a:spcBef>
                <a:spcPts val="0"/>
              </a:spcBef>
              <a:spcAft>
                <a:spcPts val="0"/>
              </a:spcAft>
              <a:buClrTx/>
              <a:buSzTx/>
              <a:buFontTx/>
              <a:buNone/>
              <a:defRPr/>
            </a:pPr>
            <a:fld id="{E528DE8F-8DB5-4710-82E5-6DACE62778C2}" type="datetimeFigureOut">
              <a:rPr kumimoji="0" lang="zh-CN" altLang="en-US" sz="1200" b="0" i="0" u="none" strike="noStrike" kern="1200" cap="none" spc="0" normalizeH="0" baseline="0" noProof="0" smtClean="0">
                <a:ln>
                  <a:noFill/>
                </a:ln>
                <a:solidFill>
                  <a:srgbClr val="FFFFFF"/>
                </a:solidFill>
                <a:effectLst/>
                <a:uLnTx/>
                <a:uFillTx/>
                <a:latin typeface="+mn-lt"/>
                <a:ea typeface="+mn-ea"/>
                <a:cs typeface="+mn-cs"/>
              </a:rPr>
              <a:t>2019/11/7</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latinLnBrk="0" hangingPunct="1">
              <a:spcBef>
                <a:spcPts val="0"/>
              </a:spcBef>
              <a:spcAft>
                <a:spcPts val="0"/>
              </a:spcAft>
              <a:buClrTx/>
              <a:buSzTx/>
              <a:buFontTx/>
              <a:buNone/>
              <a:defRPr/>
            </a:pPr>
            <a:fld id="{7A644B83-115B-4054-AC02-DC44F3D2F9C8}" type="slidenum">
              <a:rPr kumimoji="0" lang="zh-CN" altLang="en-US" sz="1200" b="0" i="0" u="none" strike="noStrike" kern="1200" cap="none" spc="0" normalizeH="0" baseline="0" noProof="0" smtClean="0">
                <a:ln>
                  <a:noFill/>
                </a:ln>
                <a:solidFill>
                  <a:srgbClr val="FFFFFF"/>
                </a:solidFill>
                <a:effectLst/>
                <a:uLnTx/>
                <a:uFillTx/>
                <a:latin typeface="+mn-lt"/>
                <a:ea typeface="+mn-ea"/>
                <a:cs typeface="+mn-cs"/>
              </a:rPr>
              <a:t>‹#›</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pPr marL="0" marR="0" lvl="0" indent="0" algn="l" defTabSz="914400" rtl="0" eaLnBrk="1" latinLnBrk="0" hangingPunct="1">
              <a:spcBef>
                <a:spcPts val="0"/>
              </a:spcBef>
              <a:spcAft>
                <a:spcPts val="0"/>
              </a:spcAft>
              <a:buClrTx/>
              <a:buSzTx/>
              <a:buFontTx/>
              <a:buNone/>
              <a:defRPr/>
            </a:pPr>
            <a:fld id="{E528DE8F-8DB5-4710-82E5-6DACE62778C2}" type="datetimeFigureOut">
              <a:rPr kumimoji="0" lang="zh-CN" altLang="en-US" sz="1200" b="0" i="0" u="none" strike="noStrike" kern="1200" cap="none" spc="0" normalizeH="0" baseline="0" noProof="0" smtClean="0">
                <a:ln>
                  <a:noFill/>
                </a:ln>
                <a:solidFill>
                  <a:srgbClr val="FFFFFF"/>
                </a:solidFill>
                <a:effectLst/>
                <a:uLnTx/>
                <a:uFillTx/>
                <a:latin typeface="+mn-lt"/>
                <a:ea typeface="+mn-ea"/>
                <a:cs typeface="+mn-cs"/>
              </a:rPr>
              <a:t>2019/11/7</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8" name="页脚占位符 7"/>
          <p:cNvSpPr>
            <a:spLocks noGrp="1"/>
          </p:cNvSpPr>
          <p:nvPr>
            <p:ph type="ftr" sz="quarter" idx="11"/>
          </p:nvPr>
        </p:nvSpPr>
        <p:spPr/>
        <p:txBody>
          <a:body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9" name="灯片编号占位符 8"/>
          <p:cNvSpPr>
            <a:spLocks noGrp="1"/>
          </p:cNvSpPr>
          <p:nvPr>
            <p:ph type="sldNum" sz="quarter" idx="12"/>
          </p:nvPr>
        </p:nvSpPr>
        <p:spPr/>
        <p:txBody>
          <a:bodyPr/>
          <a:lstStyle/>
          <a:p>
            <a:pPr marL="0" marR="0" lvl="0" indent="0" algn="r" defTabSz="914400" rtl="0" eaLnBrk="1" latinLnBrk="0" hangingPunct="1">
              <a:spcBef>
                <a:spcPts val="0"/>
              </a:spcBef>
              <a:spcAft>
                <a:spcPts val="0"/>
              </a:spcAft>
              <a:buClrTx/>
              <a:buSzTx/>
              <a:buFontTx/>
              <a:buNone/>
              <a:defRPr/>
            </a:pPr>
            <a:fld id="{7A644B83-115B-4054-AC02-DC44F3D2F9C8}" type="slidenum">
              <a:rPr kumimoji="0" lang="zh-CN" altLang="en-US" sz="1200" b="0" i="0" u="none" strike="noStrike" kern="1200" cap="none" spc="0" normalizeH="0" baseline="0" noProof="0" smtClean="0">
                <a:ln>
                  <a:noFill/>
                </a:ln>
                <a:solidFill>
                  <a:srgbClr val="FFFFFF"/>
                </a:solidFill>
                <a:effectLst/>
                <a:uLnTx/>
                <a:uFillTx/>
                <a:latin typeface="+mn-lt"/>
                <a:ea typeface="+mn-ea"/>
                <a:cs typeface="+mn-cs"/>
              </a:rPr>
              <a:t>‹#›</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pPr marL="0" marR="0" lvl="0" indent="0" algn="l" defTabSz="914400" rtl="0" eaLnBrk="1" latinLnBrk="0" hangingPunct="1">
              <a:spcBef>
                <a:spcPts val="0"/>
              </a:spcBef>
              <a:spcAft>
                <a:spcPts val="0"/>
              </a:spcAft>
              <a:buClrTx/>
              <a:buSzTx/>
              <a:buFontTx/>
              <a:buNone/>
              <a:defRPr/>
            </a:pPr>
            <a:fld id="{E528DE8F-8DB5-4710-82E5-6DACE62778C2}" type="datetimeFigureOut">
              <a:rPr kumimoji="0" lang="zh-CN" altLang="en-US" sz="1200" b="0" i="0" u="none" strike="noStrike" kern="1200" cap="none" spc="0" normalizeH="0" baseline="0" noProof="0" smtClean="0">
                <a:ln>
                  <a:noFill/>
                </a:ln>
                <a:solidFill>
                  <a:srgbClr val="FFFFFF"/>
                </a:solidFill>
                <a:effectLst/>
                <a:uLnTx/>
                <a:uFillTx/>
                <a:latin typeface="+mn-lt"/>
                <a:ea typeface="+mn-ea"/>
                <a:cs typeface="+mn-cs"/>
              </a:rPr>
              <a:t>2019/11/7</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4" name="页脚占位符 3"/>
          <p:cNvSpPr>
            <a:spLocks noGrp="1"/>
          </p:cNvSpPr>
          <p:nvPr>
            <p:ph type="ftr" sz="quarter" idx="11"/>
          </p:nvPr>
        </p:nvSpPr>
        <p:spPr/>
        <p:txBody>
          <a:body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5" name="灯片编号占位符 4"/>
          <p:cNvSpPr>
            <a:spLocks noGrp="1"/>
          </p:cNvSpPr>
          <p:nvPr>
            <p:ph type="sldNum" sz="quarter" idx="12"/>
          </p:nvPr>
        </p:nvSpPr>
        <p:spPr/>
        <p:txBody>
          <a:bodyPr/>
          <a:lstStyle/>
          <a:p>
            <a:pPr marL="0" marR="0" lvl="0" indent="0" algn="r" defTabSz="914400" rtl="0" eaLnBrk="1" latinLnBrk="0" hangingPunct="1">
              <a:spcBef>
                <a:spcPts val="0"/>
              </a:spcBef>
              <a:spcAft>
                <a:spcPts val="0"/>
              </a:spcAft>
              <a:buClrTx/>
              <a:buSzTx/>
              <a:buFontTx/>
              <a:buNone/>
              <a:defRPr/>
            </a:pPr>
            <a:fld id="{7A644B83-115B-4054-AC02-DC44F3D2F9C8}" type="slidenum">
              <a:rPr kumimoji="0" lang="zh-CN" altLang="en-US" sz="1200" b="0" i="0" u="none" strike="noStrike" kern="1200" cap="none" spc="0" normalizeH="0" baseline="0" noProof="0" smtClean="0">
                <a:ln>
                  <a:noFill/>
                </a:ln>
                <a:solidFill>
                  <a:srgbClr val="FFFFFF"/>
                </a:solidFill>
                <a:effectLst/>
                <a:uLnTx/>
                <a:uFillTx/>
                <a:latin typeface="+mn-lt"/>
                <a:ea typeface="+mn-ea"/>
                <a:cs typeface="+mn-cs"/>
              </a:rPr>
              <a:t>‹#›</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bg>
      <p:bgRef idx="1001">
        <a:schemeClr val="bg1"/>
      </p:bgRef>
    </p:bg>
    <p:spTree>
      <p:nvGrpSpPr>
        <p:cNvPr id="1" name=""/>
        <p:cNvGrpSpPr/>
        <p:nvPr/>
      </p:nvGrpSpPr>
      <p:grpSpPr>
        <a:xfrm>
          <a:off x="0" y="0"/>
          <a:ext cx="0" cy="0"/>
          <a:chOff x="0" y="0"/>
          <a:chExt cx="0" cy="0"/>
        </a:xfrm>
      </p:grpSpPr>
      <p:sp>
        <p:nvSpPr>
          <p:cNvPr id="12" name="矩形 11"/>
          <p:cNvSpPr/>
          <p:nvPr/>
        </p:nvSpPr>
        <p:spPr>
          <a:xfrm>
            <a:off x="0" y="6399213"/>
            <a:ext cx="12192000" cy="458788"/>
          </a:xfrm>
          <a:prstGeom prst="rect">
            <a:avLst/>
          </a:prstGeom>
          <a:gradFill>
            <a:gsLst>
              <a:gs pos="0">
                <a:schemeClr val="accent1"/>
              </a:gs>
              <a:gs pos="25000">
                <a:schemeClr val="accent2"/>
              </a:gs>
              <a:gs pos="50000">
                <a:schemeClr val="accent3"/>
              </a:gs>
              <a:gs pos="100000">
                <a:schemeClr val="accent6"/>
              </a:gs>
              <a:gs pos="75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3" name="日期占位符 1"/>
          <p:cNvSpPr>
            <a:spLocks noGrp="1"/>
          </p:cNvSpPr>
          <p:nvPr>
            <p:ph type="dt" sz="half" idx="2"/>
          </p:nvPr>
        </p:nvSpPr>
        <p:spPr>
          <a:xfrm>
            <a:off x="838200" y="6457950"/>
            <a:ext cx="2743200" cy="365125"/>
          </a:xfrm>
          <a:prstGeom prst="rect">
            <a:avLst/>
          </a:prstGeom>
        </p:spPr>
        <p:txBody>
          <a:bodyPr vert="horz" lIns="91440" tIns="45720" rIns="91440" bIns="45720" rtlCol="0" anchor="ctr"/>
          <a:lstStyle/>
          <a:p>
            <a:pPr marL="0" marR="0" indent="0" defTabSz="914400" rtl="0" eaLnBrk="1" latinLnBrk="0" hangingPunct="1">
              <a:spcBef>
                <a:spcPts val="0"/>
              </a:spcBef>
              <a:spcAft>
                <a:spcPts val="0"/>
              </a:spcAft>
              <a:buClrTx/>
              <a:buSzTx/>
              <a:buFontTx/>
              <a:buNone/>
              <a:defRPr/>
            </a:pPr>
            <a:fld id="{E528DE8F-8DB5-4710-82E5-6DACE62778C2}" type="datetimeFigureOut">
              <a:rPr kumimoji="0" lang="zh-CN" altLang="en-US" b="0" i="0" kern="1200" cap="none" spc="0" normalizeH="0" baseline="0" noProof="0" smtClean="0">
                <a:latin typeface="+mn-lt"/>
                <a:ea typeface="+mn-ea"/>
                <a:cs typeface="+mn-cs"/>
              </a:rPr>
              <a:t>2019/11/7</a:t>
            </a:fld>
            <a:endParaRPr kumimoji="0" lang="zh-CN" altLang="en-US" b="0" i="0" kern="1200" cap="none" spc="0" normalizeH="0" baseline="0" noProof="0">
              <a:latin typeface="+mn-lt"/>
              <a:ea typeface="+mn-ea"/>
              <a:cs typeface="+mn-cs"/>
            </a:endParaRPr>
          </a:p>
        </p:txBody>
      </p:sp>
      <p:sp>
        <p:nvSpPr>
          <p:cNvPr id="14" name="页脚占位符 2"/>
          <p:cNvSpPr>
            <a:spLocks noGrp="1"/>
          </p:cNvSpPr>
          <p:nvPr>
            <p:ph type="ftr" sz="quarter" idx="3"/>
          </p:nvPr>
        </p:nvSpPr>
        <p:spPr>
          <a:xfrm>
            <a:off x="4038600" y="6457950"/>
            <a:ext cx="4114800" cy="365125"/>
          </a:xfrm>
          <a:prstGeom prst="rect">
            <a:avLst/>
          </a:prstGeom>
        </p:spPr>
        <p:txBody>
          <a:bodyPr vert="horz" lIns="91440" tIns="45720" rIns="91440" bIns="45720" rtlCol="0" anchor="ctr"/>
          <a:lstStyle/>
          <a:p>
            <a:pPr marL="0" marR="0" indent="0" defTabSz="914400" rtl="0" eaLnBrk="1" latinLnBrk="0" hangingPunct="1">
              <a:spcBef>
                <a:spcPts val="0"/>
              </a:spcBef>
              <a:spcAft>
                <a:spcPts val="0"/>
              </a:spcAft>
              <a:buClrTx/>
              <a:buSzTx/>
              <a:buFontTx/>
              <a:buNone/>
              <a:defRPr/>
            </a:pPr>
            <a:endParaRPr kumimoji="0" lang="zh-CN" altLang="en-US" b="0" i="0" kern="1200" cap="none" spc="0" normalizeH="0" baseline="0" noProof="0">
              <a:latin typeface="+mn-lt"/>
              <a:ea typeface="+mn-ea"/>
              <a:cs typeface="+mn-cs"/>
            </a:endParaRPr>
          </a:p>
        </p:txBody>
      </p:sp>
      <p:sp>
        <p:nvSpPr>
          <p:cNvPr id="15" name="灯片编号占位符 3"/>
          <p:cNvSpPr>
            <a:spLocks noGrp="1"/>
          </p:cNvSpPr>
          <p:nvPr>
            <p:ph type="sldNum" sz="quarter" idx="4"/>
          </p:nvPr>
        </p:nvSpPr>
        <p:spPr>
          <a:xfrm>
            <a:off x="8610600" y="6457950"/>
            <a:ext cx="2743200" cy="365125"/>
          </a:xfrm>
          <a:prstGeom prst="rect">
            <a:avLst/>
          </a:prstGeom>
        </p:spPr>
        <p:txBody>
          <a:bodyPr vert="horz" lIns="91440" tIns="45720" rIns="91440" bIns="45720" rtlCol="0" anchor="ctr"/>
          <a:lstStyle/>
          <a:p>
            <a:pPr marL="0" marR="0" indent="0" defTabSz="914400" rtl="0" eaLnBrk="1" latinLnBrk="0" hangingPunct="1">
              <a:spcBef>
                <a:spcPts val="0"/>
              </a:spcBef>
              <a:spcAft>
                <a:spcPts val="0"/>
              </a:spcAft>
              <a:buClrTx/>
              <a:buSzTx/>
              <a:buFontTx/>
              <a:buNone/>
              <a:defRPr/>
            </a:pPr>
            <a:fld id="{7A644B83-115B-4054-AC02-DC44F3D2F9C8}" type="slidenum">
              <a:rPr kumimoji="0" lang="zh-CN" altLang="en-US" b="0" i="0" kern="1200" cap="none" spc="0" normalizeH="0" baseline="0" noProof="0" smtClean="0">
                <a:latin typeface="+mn-lt"/>
                <a:ea typeface="+mn-ea"/>
                <a:cs typeface="+mn-cs"/>
              </a:rPr>
              <a:t>‹#›</a:t>
            </a:fld>
            <a:endParaRPr kumimoji="0" lang="zh-CN" altLang="en-US" b="0" i="0" kern="1200" cap="none" spc="0" normalizeH="0" baseline="0" noProof="0">
              <a:latin typeface="+mn-lt"/>
              <a:ea typeface="+mn-ea"/>
              <a:cs typeface="+mn-cs"/>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latinLnBrk="0" hangingPunct="1">
              <a:spcBef>
                <a:spcPts val="0"/>
              </a:spcBef>
              <a:spcAft>
                <a:spcPts val="0"/>
              </a:spcAft>
              <a:buClrTx/>
              <a:buSzTx/>
              <a:buFontTx/>
              <a:buNone/>
              <a:defRPr/>
            </a:pPr>
            <a:fld id="{E528DE8F-8DB5-4710-82E5-6DACE62778C2}" type="datetimeFigureOut">
              <a:rPr kumimoji="0" lang="zh-CN" altLang="en-US" sz="1200" b="0" i="0" u="none" strike="noStrike" kern="1200" cap="none" spc="0" normalizeH="0" baseline="0" noProof="0" smtClean="0">
                <a:ln>
                  <a:noFill/>
                </a:ln>
                <a:solidFill>
                  <a:srgbClr val="FFFFFF"/>
                </a:solidFill>
                <a:effectLst/>
                <a:uLnTx/>
                <a:uFillTx/>
                <a:latin typeface="+mn-lt"/>
                <a:ea typeface="+mn-ea"/>
                <a:cs typeface="+mn-cs"/>
              </a:rPr>
              <a:t>2019/11/7</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latinLnBrk="0" hangingPunct="1">
              <a:spcBef>
                <a:spcPts val="0"/>
              </a:spcBef>
              <a:spcAft>
                <a:spcPts val="0"/>
              </a:spcAft>
              <a:buClrTx/>
              <a:buSzTx/>
              <a:buFontTx/>
              <a:buNone/>
              <a:defRPr/>
            </a:pPr>
            <a:fld id="{7A644B83-115B-4054-AC02-DC44F3D2F9C8}" type="slidenum">
              <a:rPr kumimoji="0" lang="zh-CN" altLang="en-US" sz="1200" b="0" i="0" u="none" strike="noStrike" kern="1200" cap="none" spc="0" normalizeH="0" baseline="0" noProof="0" smtClean="0">
                <a:ln>
                  <a:noFill/>
                </a:ln>
                <a:solidFill>
                  <a:srgbClr val="FFFFFF"/>
                </a:solidFill>
                <a:effectLst/>
                <a:uLnTx/>
                <a:uFillTx/>
                <a:latin typeface="+mn-lt"/>
                <a:ea typeface="+mn-ea"/>
                <a:cs typeface="+mn-cs"/>
              </a:rPr>
              <a:t>‹#›</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vert="horz" lIns="91440" tIns="45720" rIns="91440" bIns="45720"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marL="0" marR="0" lvl="0" indent="0" algn="l" defTabSz="914400" rtl="0" eaLnBrk="1" latinLnBrk="0" hangingPunct="1">
              <a:lnSpc>
                <a:spcPct val="120000"/>
              </a:lnSpc>
              <a:spcBef>
                <a:spcPts val="1000"/>
              </a:spcBef>
              <a:spcAft>
                <a:spcPts val="0"/>
              </a:spcAft>
              <a:buClr>
                <a:schemeClr val="accent1"/>
              </a:buClr>
              <a:buSzPct val="80000"/>
              <a:buFont typeface="Wingdings" pitchFamily="2" charset="2"/>
              <a:buNone/>
              <a:defRPr/>
            </a:pPr>
            <a:endParaRPr kumimoji="0" lang="zh-CN" altLang="en-US" sz="3200" b="0" i="0" u="none" strike="noStrike" kern="1200" cap="none" spc="0" normalizeH="0" baseline="0" noProof="0">
              <a:ln>
                <a:noFill/>
              </a:ln>
              <a:solidFill>
                <a:schemeClr val="tx1"/>
              </a:solidFill>
              <a:effectLst/>
              <a:uLnTx/>
              <a:uFillTx/>
              <a:latin typeface="+mn-lt"/>
              <a:ea typeface="+mn-ea"/>
              <a:cs typeface="+mn-cs"/>
            </a:endParaRP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pPr marL="0" marR="0" lvl="0" indent="0" algn="l" defTabSz="914400" rtl="0" eaLnBrk="1" latinLnBrk="0" hangingPunct="1">
              <a:spcBef>
                <a:spcPts val="0"/>
              </a:spcBef>
              <a:spcAft>
                <a:spcPts val="0"/>
              </a:spcAft>
              <a:buClrTx/>
              <a:buSzTx/>
              <a:buFontTx/>
              <a:buNone/>
              <a:defRPr/>
            </a:pPr>
            <a:fld id="{E528DE8F-8DB5-4710-82E5-6DACE62778C2}" type="datetimeFigureOut">
              <a:rPr kumimoji="0" lang="zh-CN" altLang="en-US" sz="1200" b="0" i="0" u="none" strike="noStrike" kern="1200" cap="none" spc="0" normalizeH="0" baseline="0" noProof="0" smtClean="0">
                <a:ln>
                  <a:noFill/>
                </a:ln>
                <a:solidFill>
                  <a:srgbClr val="FFFFFF"/>
                </a:solidFill>
                <a:effectLst/>
                <a:uLnTx/>
                <a:uFillTx/>
                <a:latin typeface="+mn-lt"/>
                <a:ea typeface="+mn-ea"/>
                <a:cs typeface="+mn-cs"/>
              </a:rPr>
              <a:t>2019/11/7</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6" name="页脚占位符 5"/>
          <p:cNvSpPr>
            <a:spLocks noGrp="1"/>
          </p:cNvSpPr>
          <p:nvPr>
            <p:ph type="ftr" sz="quarter" idx="11"/>
          </p:nvPr>
        </p:nvSpPr>
        <p:spPr/>
        <p:txBody>
          <a:body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7" name="灯片编号占位符 6"/>
          <p:cNvSpPr>
            <a:spLocks noGrp="1"/>
          </p:cNvSpPr>
          <p:nvPr>
            <p:ph type="sldNum" sz="quarter" idx="12"/>
          </p:nvPr>
        </p:nvSpPr>
        <p:spPr/>
        <p:txBody>
          <a:bodyPr/>
          <a:lstStyle/>
          <a:p>
            <a:pPr marL="0" marR="0" lvl="0" indent="0" algn="r" defTabSz="914400" rtl="0" eaLnBrk="1" latinLnBrk="0" hangingPunct="1">
              <a:spcBef>
                <a:spcPts val="0"/>
              </a:spcBef>
              <a:spcAft>
                <a:spcPts val="0"/>
              </a:spcAft>
              <a:buClrTx/>
              <a:buSzTx/>
              <a:buFontTx/>
              <a:buNone/>
              <a:defRPr/>
            </a:pPr>
            <a:fld id="{7A644B83-115B-4054-AC02-DC44F3D2F9C8}" type="slidenum">
              <a:rPr kumimoji="0" lang="zh-CN" altLang="en-US" sz="1200" b="0" i="0" u="none" strike="noStrike" kern="1200" cap="none" spc="0" normalizeH="0" baseline="0" noProof="0" smtClean="0">
                <a:ln>
                  <a:noFill/>
                </a:ln>
                <a:solidFill>
                  <a:srgbClr val="FFFFFF"/>
                </a:solidFill>
                <a:effectLst/>
                <a:uLnTx/>
                <a:uFillTx/>
                <a:latin typeface="+mn-lt"/>
                <a:ea typeface="+mn-ea"/>
                <a:cs typeface="+mn-cs"/>
              </a:rPr>
              <a:t>‹#›</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矩形 6"/>
          <p:cNvSpPr/>
          <p:nvPr/>
        </p:nvSpPr>
        <p:spPr>
          <a:xfrm>
            <a:off x="0" y="6399213"/>
            <a:ext cx="12192000" cy="458788"/>
          </a:xfrm>
          <a:prstGeom prst="rect">
            <a:avLst/>
          </a:prstGeom>
          <a:gradFill>
            <a:gsLst>
              <a:gs pos="0">
                <a:schemeClr val="accent1"/>
              </a:gs>
              <a:gs pos="25000">
                <a:schemeClr val="accent2"/>
              </a:gs>
              <a:gs pos="50000">
                <a:schemeClr val="accent3"/>
              </a:gs>
              <a:gs pos="100000">
                <a:schemeClr val="accent6"/>
              </a:gs>
              <a:gs pos="75000">
                <a:schemeClr val="accent4"/>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2" name="标题占位符 1"/>
          <p:cNvSpPr>
            <a:spLocks noGrp="1"/>
          </p:cNvSpPr>
          <p:nvPr>
            <p:ph type="title"/>
          </p:nvPr>
        </p:nvSpPr>
        <p:spPr>
          <a:xfrm>
            <a:off x="1241425" y="393700"/>
            <a:ext cx="10112375" cy="723900"/>
          </a:xfrm>
          <a:prstGeom prst="rect">
            <a:avLst/>
          </a:prstGeom>
        </p:spPr>
        <p:txBody>
          <a:bodyPr vert="horz" lIns="91440" tIns="45720" rIns="91440" bIns="45720" rtlCol="0" anchor="ctr">
            <a:normAutofit/>
          </a:bodyPr>
          <a:lstStyle/>
          <a:p>
            <a:r>
              <a:rPr lang="zh-CN" altLang="en-US" dirty="0"/>
              <a:t>单击此处编辑母版标题样式</a:t>
            </a:r>
          </a:p>
        </p:txBody>
      </p:sp>
      <p:sp>
        <p:nvSpPr>
          <p:cNvPr id="1028" name="文本占位符 2"/>
          <p:cNvSpPr>
            <a:spLocks noGrp="1"/>
          </p:cNvSpPr>
          <p:nvPr>
            <p:ph type="body" idx="1"/>
          </p:nvPr>
        </p:nvSpPr>
        <p:spPr>
          <a:xfrm>
            <a:off x="1241425" y="1274763"/>
            <a:ext cx="10112375" cy="4510087"/>
          </a:xfrm>
          <a:prstGeom prst="rect">
            <a:avLst/>
          </a:prstGeom>
          <a:noFill/>
          <a:ln w="9525">
            <a:noFill/>
            <a:miter/>
          </a:ln>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nvPr>
        </p:nvSpPr>
        <p:spPr>
          <a:xfrm>
            <a:off x="838200" y="6457950"/>
            <a:ext cx="2743200" cy="365125"/>
          </a:xfrm>
          <a:prstGeom prst="rect">
            <a:avLst/>
          </a:prstGeom>
        </p:spPr>
        <p:txBody>
          <a:bodyPr vert="horz" lIns="91440" tIns="45720" rIns="91440" bIns="45720" rtlCol="0" anchor="ctr"/>
          <a:lstStyle>
            <a:lvl1pPr algn="l">
              <a:defRPr sz="1200">
                <a:solidFill>
                  <a:srgbClr val="FFFFFF"/>
                </a:solidFill>
              </a:defRPr>
            </a:lvl1pPr>
          </a:lstStyle>
          <a:p>
            <a:pPr marL="0" marR="0" lvl="0" indent="0" algn="l" defTabSz="914400" rtl="0" eaLnBrk="1" latinLnBrk="0" hangingPunct="1">
              <a:spcBef>
                <a:spcPts val="0"/>
              </a:spcBef>
              <a:spcAft>
                <a:spcPts val="0"/>
              </a:spcAft>
              <a:buClrTx/>
              <a:buSzTx/>
              <a:buFontTx/>
              <a:buNone/>
              <a:defRPr/>
            </a:pPr>
            <a:fld id="{E528DE8F-8DB5-4710-82E5-6DACE62778C2}" type="datetimeFigureOut">
              <a:rPr kumimoji="0" lang="zh-CN" altLang="en-US" sz="1200" b="0" i="0" u="none" strike="noStrike" kern="1200" cap="none" spc="0" normalizeH="0" baseline="0" noProof="0" smtClean="0">
                <a:ln>
                  <a:noFill/>
                </a:ln>
                <a:solidFill>
                  <a:srgbClr val="FFFFFF"/>
                </a:solidFill>
                <a:effectLst/>
                <a:uLnTx/>
                <a:uFillTx/>
                <a:latin typeface="+mn-lt"/>
                <a:ea typeface="+mn-ea"/>
                <a:cs typeface="+mn-cs"/>
              </a:rPr>
              <a:t>2019/11/7</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5" name="页脚占位符 4"/>
          <p:cNvSpPr>
            <a:spLocks noGrp="1"/>
          </p:cNvSpPr>
          <p:nvPr>
            <p:ph type="ftr" sz="quarter" idx="3"/>
          </p:nvPr>
        </p:nvSpPr>
        <p:spPr>
          <a:xfrm>
            <a:off x="4038600" y="6457950"/>
            <a:ext cx="4114800" cy="365125"/>
          </a:xfrm>
          <a:prstGeom prst="rect">
            <a:avLst/>
          </a:prstGeom>
        </p:spPr>
        <p:txBody>
          <a:bodyPr vert="horz" lIns="91440" tIns="45720" rIns="91440" bIns="45720" rtlCol="0" anchor="ctr"/>
          <a:lstStyle>
            <a:lvl1pPr algn="ctr">
              <a:defRPr sz="1200">
                <a:solidFill>
                  <a:srgbClr val="FFFFFF"/>
                </a:solidFill>
              </a:defRPr>
            </a:lvl1pPr>
          </a:lstStyle>
          <a:p>
            <a:pPr marL="0" marR="0" lvl="0" indent="0" algn="ctr" defTabSz="914400" rtl="0" eaLnBrk="1" latinLnBrk="0" hangingPunct="1">
              <a:spcBef>
                <a:spcPts val="0"/>
              </a:spcBef>
              <a:spcAft>
                <a:spcPts val="0"/>
              </a:spcAft>
              <a:buClrTx/>
              <a:buSzTx/>
              <a:buFontTx/>
              <a:buNone/>
              <a:defRPr/>
            </a:pPr>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sp>
        <p:nvSpPr>
          <p:cNvPr id="6" name="灯片编号占位符 5"/>
          <p:cNvSpPr>
            <a:spLocks noGrp="1"/>
          </p:cNvSpPr>
          <p:nvPr>
            <p:ph type="sldNum" sz="quarter" idx="4"/>
          </p:nvPr>
        </p:nvSpPr>
        <p:spPr>
          <a:xfrm>
            <a:off x="8610600" y="6457950"/>
            <a:ext cx="2743200" cy="365125"/>
          </a:xfrm>
          <a:prstGeom prst="rect">
            <a:avLst/>
          </a:prstGeom>
        </p:spPr>
        <p:txBody>
          <a:bodyPr vert="horz" lIns="91440" tIns="45720" rIns="91440" bIns="45720" rtlCol="0" anchor="ctr"/>
          <a:lstStyle>
            <a:lvl1pPr algn="r">
              <a:defRPr sz="1200">
                <a:solidFill>
                  <a:srgbClr val="FFFFFF"/>
                </a:solidFill>
              </a:defRPr>
            </a:lvl1pPr>
          </a:lstStyle>
          <a:p>
            <a:pPr marL="0" marR="0" lvl="0" indent="0" algn="r" defTabSz="914400" rtl="0" eaLnBrk="1" latinLnBrk="0" hangingPunct="1">
              <a:spcBef>
                <a:spcPts val="0"/>
              </a:spcBef>
              <a:spcAft>
                <a:spcPts val="0"/>
              </a:spcAft>
              <a:buClrTx/>
              <a:buSzTx/>
              <a:buFontTx/>
              <a:buNone/>
              <a:defRPr/>
            </a:pPr>
            <a:fld id="{7A644B83-115B-4054-AC02-DC44F3D2F9C8}" type="slidenum">
              <a:rPr kumimoji="0" lang="zh-CN" altLang="en-US" sz="1200" b="0" i="0" u="none" strike="noStrike" kern="1200" cap="none" spc="0" normalizeH="0" baseline="0" noProof="0" smtClean="0">
                <a:ln>
                  <a:noFill/>
                </a:ln>
                <a:solidFill>
                  <a:srgbClr val="FFFFFF"/>
                </a:solidFill>
                <a:effectLst/>
                <a:uLnTx/>
                <a:uFillTx/>
                <a:latin typeface="+mn-lt"/>
                <a:ea typeface="+mn-ea"/>
                <a:cs typeface="+mn-cs"/>
              </a:rPr>
              <a:t>‹#›</a:t>
            </a:fld>
            <a:endParaRPr kumimoji="0" lang="zh-CN" altLang="en-US" sz="1200" b="0" i="0" u="none" strike="noStrike" kern="1200" cap="none" spc="0" normalizeH="0" baseline="0" noProof="0">
              <a:ln>
                <a:noFill/>
              </a:ln>
              <a:solidFill>
                <a:srgbClr val="FFFFFF"/>
              </a:solidFill>
              <a:effectLst/>
              <a:uLnTx/>
              <a:uFillTx/>
              <a:latin typeface="+mn-lt"/>
              <a:ea typeface="+mn-ea"/>
              <a:cs typeface="+mn-cs"/>
            </a:endParaRPr>
          </a:p>
        </p:txBody>
      </p:sp>
      <p:grpSp>
        <p:nvGrpSpPr>
          <p:cNvPr id="1032" name="组合 8"/>
          <p:cNvGrpSpPr/>
          <p:nvPr userDrawn="1"/>
        </p:nvGrpSpPr>
        <p:grpSpPr>
          <a:xfrm>
            <a:off x="550863" y="409575"/>
            <a:ext cx="546100" cy="593725"/>
            <a:chOff x="1392693" y="990828"/>
            <a:chExt cx="328611" cy="357186"/>
          </a:xfrm>
        </p:grpSpPr>
        <p:sp>
          <p:nvSpPr>
            <p:cNvPr id="10" name="MH_Other_1"/>
            <p:cNvSpPr/>
            <p:nvPr>
              <p:custDataLst>
                <p:tags r:id="rId13"/>
              </p:custDataLst>
            </p:nvPr>
          </p:nvSpPr>
          <p:spPr>
            <a:xfrm>
              <a:off x="1424442" y="1051152"/>
              <a:ext cx="296862" cy="296862"/>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sp>
          <p:nvSpPr>
            <p:cNvPr id="11" name="MH_Other_2"/>
            <p:cNvSpPr/>
            <p:nvPr>
              <p:custDataLst>
                <p:tags r:id="rId14"/>
              </p:custDataLst>
            </p:nvPr>
          </p:nvSpPr>
          <p:spPr>
            <a:xfrm>
              <a:off x="1392693" y="990828"/>
              <a:ext cx="179387" cy="179387"/>
            </a:xfrm>
            <a:prstGeom prst="ellipse">
              <a:avLst/>
            </a:prstGeom>
            <a:solidFill>
              <a:schemeClr val="accent1">
                <a:alpha val="4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marL="0" marR="0" lvl="0" indent="0" algn="ctr" defTabSz="914400" rtl="0" eaLnBrk="1" latinLnBrk="0" hangingPunct="1">
                <a:spcBef>
                  <a:spcPts val="0"/>
                </a:spcBef>
                <a:spcAft>
                  <a:spcPts val="0"/>
                </a:spcAft>
                <a:buClrTx/>
                <a:buSzTx/>
                <a:buFontTx/>
                <a:buNone/>
                <a:defRPr/>
              </a:pPr>
              <a:endParaRPr kumimoji="0" lang="zh-CN" altLang="en-US" sz="1800" b="0" i="0" u="none" strike="noStrike" kern="1200" cap="none" spc="0" normalizeH="0" baseline="0" noProof="0">
                <a:ln>
                  <a:noFill/>
                </a:ln>
                <a:solidFill>
                  <a:schemeClr val="lt1"/>
                </a:solidFill>
                <a:effectLst/>
                <a:uLnTx/>
                <a:uFillTx/>
                <a:latin typeface="+mn-lt"/>
                <a:ea typeface="+mn-ea"/>
                <a:cs typeface="+mn-cs"/>
              </a:endParaRPr>
            </a:p>
          </p:txBody>
        </p:sp>
      </p:gr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kern="1200">
          <a:gradFill>
            <a:gsLst>
              <a:gs pos="0">
                <a:schemeClr val="accent1"/>
              </a:gs>
              <a:gs pos="33000">
                <a:schemeClr val="accent2"/>
              </a:gs>
              <a:gs pos="66000">
                <a:schemeClr val="accent3"/>
              </a:gs>
              <a:gs pos="100000">
                <a:schemeClr val="accent4"/>
              </a:gs>
            </a:gsLst>
            <a:lin ang="0" scaled="0"/>
          </a:gradFill>
          <a:latin typeface="+mj-lt"/>
          <a:ea typeface="+mj-ea"/>
          <a:cs typeface="+mj-cs"/>
        </a:defRPr>
      </a:lvl1pPr>
    </p:titleStyle>
    <p:bodyStyle>
      <a:lvl1pPr marL="449580" indent="-449580" algn="l" defTabSz="914400" rtl="0" eaLnBrk="1" latinLnBrk="0" hangingPunct="1">
        <a:lnSpc>
          <a:spcPct val="120000"/>
        </a:lnSpc>
        <a:spcBef>
          <a:spcPts val="1000"/>
        </a:spcBef>
        <a:buClr>
          <a:schemeClr val="accent1"/>
        </a:buClr>
        <a:buSzPct val="80000"/>
        <a:buFont typeface="Wingdings" pitchFamily="2" charset="2"/>
        <a:buChar char=""/>
        <a:defRPr sz="2400" kern="1200">
          <a:solidFill>
            <a:schemeClr val="tx1"/>
          </a:solidFill>
          <a:latin typeface="+mn-lt"/>
          <a:ea typeface="+mn-ea"/>
          <a:cs typeface="+mn-cs"/>
        </a:defRPr>
      </a:lvl1pPr>
      <a:lvl2pPr marL="812800" indent="-276225" algn="l" defTabSz="914400" rtl="0" eaLnBrk="1" latinLnBrk="0" hangingPunct="1">
        <a:lnSpc>
          <a:spcPct val="120000"/>
        </a:lnSpc>
        <a:spcBef>
          <a:spcPts val="500"/>
        </a:spcBef>
        <a:buFont typeface="Arial"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120000"/>
        </a:lnSpc>
        <a:spcBef>
          <a:spcPts val="500"/>
        </a:spcBef>
        <a:buFont typeface="Arial"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120000"/>
        </a:lnSpc>
        <a:spcBef>
          <a:spcPts val="500"/>
        </a:spcBef>
        <a:buFont typeface="Arial"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20000"/>
        </a:lnSpc>
        <a:spcBef>
          <a:spcPts val="500"/>
        </a:spcBef>
        <a:buFont typeface="Arial"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6"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13.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27.png"/><Relationship Id="rId5" Type="http://schemas.openxmlformats.org/officeDocument/2006/relationships/image" Target="../media/image26.jpg"/><Relationship Id="rId4" Type="http://schemas.openxmlformats.org/officeDocument/2006/relationships/image" Target="../media/image25.jpg"/></Relationships>
</file>

<file path=ppt/slides/_rels/slide1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2.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image" Target="../media/image32.jp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9.png"/><Relationship Id="rId7" Type="http://schemas.openxmlformats.org/officeDocument/2006/relationships/image" Target="../media/image17.png"/><Relationship Id="rId2" Type="http://schemas.openxmlformats.org/officeDocument/2006/relationships/image" Target="../media/image18.png"/><Relationship Id="rId1" Type="http://schemas.openxmlformats.org/officeDocument/2006/relationships/slideLayout" Target="../slideLayouts/slideLayout2.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image" Target="../media/image15.png"/><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png"/><Relationship Id="rId4" Type="http://schemas.openxmlformats.org/officeDocument/2006/relationships/image" Target="../media/image17.png"/><Relationship Id="rId9" Type="http://schemas.openxmlformats.org/officeDocument/2006/relationships/image" Target="../media/image22.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8" Type="http://schemas.openxmlformats.org/officeDocument/2006/relationships/image" Target="../media/image18.png"/><Relationship Id="rId3" Type="http://schemas.openxmlformats.org/officeDocument/2006/relationships/image" Target="../media/image13.png"/><Relationship Id="rId7" Type="http://schemas.openxmlformats.org/officeDocument/2006/relationships/image" Target="../media/image17.png"/><Relationship Id="rId12" Type="http://schemas.openxmlformats.org/officeDocument/2006/relationships/image" Target="../media/image22.png"/><Relationship Id="rId2" Type="http://schemas.openxmlformats.org/officeDocument/2006/relationships/image" Target="../media/image12.png"/><Relationship Id="rId1" Type="http://schemas.openxmlformats.org/officeDocument/2006/relationships/slideLayout" Target="../slideLayouts/slideLayout2.xml"/><Relationship Id="rId6" Type="http://schemas.openxmlformats.org/officeDocument/2006/relationships/image" Target="../media/image16.png"/><Relationship Id="rId11" Type="http://schemas.openxmlformats.org/officeDocument/2006/relationships/image" Target="../media/image21.png"/><Relationship Id="rId5" Type="http://schemas.openxmlformats.org/officeDocument/2006/relationships/image" Target="../media/image15.png"/><Relationship Id="rId10" Type="http://schemas.openxmlformats.org/officeDocument/2006/relationships/image" Target="../media/image20.png"/><Relationship Id="rId4" Type="http://schemas.openxmlformats.org/officeDocument/2006/relationships/image" Target="../media/image14.png"/><Relationship Id="rId9" Type="http://schemas.openxmlformats.org/officeDocument/2006/relationships/image" Target="../media/image19.png"/></Relationships>
</file>

<file path=ppt/slides/_rels/slide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8" Type="http://schemas.openxmlformats.org/officeDocument/2006/relationships/image" Target="../media/image15.pn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image" Target="../media/image9.png"/><Relationship Id="rId1" Type="http://schemas.openxmlformats.org/officeDocument/2006/relationships/slideLayout" Target="../slideLayouts/slideLayout2.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5" Type="http://schemas.openxmlformats.org/officeDocument/2006/relationships/image" Target="../media/image2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 Id="rId14" Type="http://schemas.openxmlformats.org/officeDocument/2006/relationships/image" Target="../media/image21.png"/></Relationships>
</file>

<file path=ppt/slides/_rels/slide32.xml.rels><?xml version="1.0" encoding="UTF-8" standalone="yes"?>
<Relationships xmlns="http://schemas.openxmlformats.org/package/2006/relationships"><Relationship Id="rId2" Type="http://schemas.openxmlformats.org/officeDocument/2006/relationships/image" Target="../media/image36.jp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image" Target="../media/image38.jp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40.jp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8" Type="http://schemas.openxmlformats.org/officeDocument/2006/relationships/image" Target="../media/image48.jpg"/><Relationship Id="rId3" Type="http://schemas.openxmlformats.org/officeDocument/2006/relationships/image" Target="../media/image43.png"/><Relationship Id="rId7" Type="http://schemas.openxmlformats.org/officeDocument/2006/relationships/image" Target="../media/image47.png"/><Relationship Id="rId2" Type="http://schemas.openxmlformats.org/officeDocument/2006/relationships/image" Target="../media/image42.png"/><Relationship Id="rId1" Type="http://schemas.openxmlformats.org/officeDocument/2006/relationships/slideLayout" Target="../slideLayouts/slideLayout2.xml"/><Relationship Id="rId6" Type="http://schemas.openxmlformats.org/officeDocument/2006/relationships/image" Target="../media/image46.png"/><Relationship Id="rId5" Type="http://schemas.openxmlformats.org/officeDocument/2006/relationships/image" Target="../media/image45.png"/><Relationship Id="rId4" Type="http://schemas.openxmlformats.org/officeDocument/2006/relationships/image" Target="../media/image44.png"/></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49.jpeg"/><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a:spLocks/>
          </p:cNvSpPr>
          <p:nvPr/>
        </p:nvSpPr>
        <p:spPr>
          <a:xfrm>
            <a:off x="1981200" y="1757362"/>
            <a:ext cx="9182100" cy="1209675"/>
          </a:xfrm>
          <a:prstGeom prst="rect">
            <a:avLst/>
          </a:prstGeom>
        </p:spPr>
        <p:txBody>
          <a:bodyPr>
            <a:normAutofit/>
          </a:bodyPr>
          <a:lstStyle>
            <a:lvl1pPr algn="l" defTabSz="914400" rtl="0" eaLnBrk="1" latinLnBrk="0" hangingPunct="1">
              <a:lnSpc>
                <a:spcPct val="90000"/>
              </a:lnSpc>
              <a:spcBef>
                <a:spcPct val="0"/>
              </a:spcBef>
              <a:buNone/>
              <a:defRPr sz="3200" kern="1200">
                <a:gradFill>
                  <a:gsLst>
                    <a:gs pos="0">
                      <a:schemeClr val="accent1"/>
                    </a:gs>
                    <a:gs pos="33000">
                      <a:schemeClr val="accent2"/>
                    </a:gs>
                    <a:gs pos="66000">
                      <a:schemeClr val="accent3"/>
                    </a:gs>
                    <a:gs pos="100000">
                      <a:schemeClr val="accent4"/>
                    </a:gs>
                  </a:gsLst>
                  <a:lin ang="0" scaled="0"/>
                </a:gradFill>
                <a:latin typeface="+mj-lt"/>
                <a:ea typeface="+mj-ea"/>
                <a:cs typeface="+mj-cs"/>
              </a:defRPr>
            </a:lvl1pPr>
          </a:lstStyle>
          <a:p>
            <a:r>
              <a:rPr kumimoji="1" lang="zh-CN" altLang="en-US" sz="4000" dirty="0">
                <a:solidFill>
                  <a:srgbClr val="0000FF"/>
                </a:solidFill>
              </a:rPr>
              <a:t>卵巢功能评估实验室指标应用新进展</a:t>
            </a:r>
          </a:p>
        </p:txBody>
      </p:sp>
      <p:sp>
        <p:nvSpPr>
          <p:cNvPr id="4" name="文本框 3"/>
          <p:cNvSpPr txBox="1"/>
          <p:nvPr/>
        </p:nvSpPr>
        <p:spPr>
          <a:xfrm>
            <a:off x="3644900" y="3327400"/>
            <a:ext cx="4546600" cy="1723549"/>
          </a:xfrm>
          <a:prstGeom prst="rect">
            <a:avLst/>
          </a:prstGeom>
          <a:noFill/>
        </p:spPr>
        <p:txBody>
          <a:bodyPr wrap="square" rtlCol="0">
            <a:spAutoFit/>
          </a:bodyPr>
          <a:lstStyle/>
          <a:p>
            <a:pPr>
              <a:lnSpc>
                <a:spcPct val="150000"/>
              </a:lnSpc>
            </a:pPr>
            <a:r>
              <a:rPr kumimoji="1" lang="zh-CN" altLang="en-US" sz="2400" dirty="0">
                <a:solidFill>
                  <a:srgbClr val="040000"/>
                </a:solidFill>
              </a:rPr>
              <a:t>深圳中山泌尿外科医院生殖中心</a:t>
            </a:r>
          </a:p>
          <a:p>
            <a:pPr algn="ctr">
              <a:lnSpc>
                <a:spcPct val="150000"/>
              </a:lnSpc>
            </a:pPr>
            <a:r>
              <a:rPr kumimoji="1" lang="zh-CN" altLang="en-US" sz="2400" dirty="0">
                <a:solidFill>
                  <a:srgbClr val="040000"/>
                </a:solidFill>
              </a:rPr>
              <a:t>徐士儒</a:t>
            </a:r>
            <a:endParaRPr kumimoji="1" lang="en-US" altLang="zh-CN" sz="2400" dirty="0">
              <a:solidFill>
                <a:srgbClr val="040000"/>
              </a:solidFill>
            </a:endParaRPr>
          </a:p>
          <a:p>
            <a:pPr algn="ctr">
              <a:lnSpc>
                <a:spcPct val="150000"/>
              </a:lnSpc>
            </a:pPr>
            <a:r>
              <a:rPr kumimoji="1" lang="en-US" altLang="zh-CN" sz="2400" dirty="0">
                <a:solidFill>
                  <a:srgbClr val="040000"/>
                </a:solidFill>
              </a:rPr>
              <a:t>2019-11-8</a:t>
            </a:r>
            <a:endParaRPr kumimoji="1" lang="zh-CN" altLang="en-US" sz="2400" dirty="0">
              <a:solidFill>
                <a:srgbClr val="040000"/>
              </a:solidFill>
            </a:endParaRPr>
          </a:p>
        </p:txBody>
      </p:sp>
      <p:pic>
        <p:nvPicPr>
          <p:cNvPr id="5" name="图片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1167" y="0"/>
            <a:ext cx="5149847" cy="66322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9733730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814304" y="121920"/>
            <a:ext cx="1081024" cy="1048512"/>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4724400" y="392496"/>
            <a:ext cx="2743200" cy="800219"/>
          </a:xfrm>
          <a:prstGeom prst="rect">
            <a:avLst/>
          </a:prstGeom>
        </p:spPr>
        <p:txBody>
          <a:bodyPr vert="horz" wrap="square" lIns="0" tIns="0" rIns="0" bIns="0" rtlCol="0">
            <a:spAutoFit/>
          </a:bodyPr>
          <a:lstStyle/>
          <a:p>
            <a:pPr marL="16933">
              <a:lnSpc>
                <a:spcPct val="100000"/>
              </a:lnSpc>
            </a:pPr>
            <a:r>
              <a:rPr sz="5200" spc="133" dirty="0">
                <a:latin typeface="微软雅黑"/>
                <a:cs typeface="微软雅黑"/>
              </a:rPr>
              <a:t>报告大纲</a:t>
            </a:r>
            <a:endParaRPr sz="5200">
              <a:latin typeface="微软雅黑"/>
              <a:cs typeface="微软雅黑"/>
            </a:endParaRPr>
          </a:p>
        </p:txBody>
      </p:sp>
      <p:sp>
        <p:nvSpPr>
          <p:cNvPr id="4" name="object 4"/>
          <p:cNvSpPr/>
          <p:nvPr/>
        </p:nvSpPr>
        <p:spPr>
          <a:xfrm>
            <a:off x="1906324" y="2011453"/>
            <a:ext cx="973667" cy="686435"/>
          </a:xfrm>
          <a:custGeom>
            <a:avLst/>
            <a:gdLst/>
            <a:ahLst/>
            <a:cxnLst/>
            <a:rect l="l" t="t" r="r" b="b"/>
            <a:pathLst>
              <a:path w="730250" h="686435">
                <a:moveTo>
                  <a:pt x="729922" y="0"/>
                </a:moveTo>
                <a:lnTo>
                  <a:pt x="0" y="686394"/>
                </a:lnTo>
              </a:path>
            </a:pathLst>
          </a:custGeom>
          <a:ln w="12700">
            <a:solidFill>
              <a:srgbClr val="5B9BD5"/>
            </a:solidFill>
          </a:ln>
        </p:spPr>
        <p:txBody>
          <a:bodyPr wrap="square" lIns="0" tIns="0" rIns="0" bIns="0" rtlCol="0"/>
          <a:lstStyle/>
          <a:p>
            <a:endParaRPr sz="2800">
              <a:solidFill>
                <a:schemeClr val="bg1">
                  <a:lumMod val="50000"/>
                </a:schemeClr>
              </a:solidFill>
              <a:latin typeface="+mj-ea"/>
              <a:ea typeface="+mj-ea"/>
            </a:endParaRPr>
          </a:p>
        </p:txBody>
      </p:sp>
      <p:sp>
        <p:nvSpPr>
          <p:cNvPr id="5" name="object 5"/>
          <p:cNvSpPr/>
          <p:nvPr/>
        </p:nvSpPr>
        <p:spPr>
          <a:xfrm>
            <a:off x="1399629" y="2413246"/>
            <a:ext cx="710353" cy="243204"/>
          </a:xfrm>
          <a:custGeom>
            <a:avLst/>
            <a:gdLst/>
            <a:ahLst/>
            <a:cxnLst/>
            <a:rect l="l" t="t" r="r" b="b"/>
            <a:pathLst>
              <a:path w="532765" h="243205">
                <a:moveTo>
                  <a:pt x="532374" y="0"/>
                </a:moveTo>
                <a:lnTo>
                  <a:pt x="0" y="0"/>
                </a:lnTo>
                <a:lnTo>
                  <a:pt x="266187" y="242750"/>
                </a:lnTo>
                <a:lnTo>
                  <a:pt x="532374" y="0"/>
                </a:lnTo>
                <a:close/>
              </a:path>
            </a:pathLst>
          </a:custGeom>
          <a:solidFill>
            <a:srgbClr val="5B9BD5"/>
          </a:solidFill>
        </p:spPr>
        <p:txBody>
          <a:bodyPr wrap="square" lIns="0" tIns="0" rIns="0" bIns="0" rtlCol="0"/>
          <a:lstStyle/>
          <a:p>
            <a:endParaRPr sz="2800">
              <a:solidFill>
                <a:schemeClr val="bg1">
                  <a:lumMod val="50000"/>
                </a:schemeClr>
              </a:solidFill>
              <a:latin typeface="+mj-ea"/>
              <a:ea typeface="+mj-ea"/>
            </a:endParaRPr>
          </a:p>
        </p:txBody>
      </p:sp>
      <p:sp>
        <p:nvSpPr>
          <p:cNvPr id="6" name="object 6"/>
          <p:cNvSpPr txBox="1"/>
          <p:nvPr/>
        </p:nvSpPr>
        <p:spPr>
          <a:xfrm>
            <a:off x="1496194" y="2073937"/>
            <a:ext cx="512233" cy="430887"/>
          </a:xfrm>
          <a:prstGeom prst="rect">
            <a:avLst/>
          </a:prstGeom>
        </p:spPr>
        <p:txBody>
          <a:bodyPr vert="horz" wrap="square" lIns="0" tIns="0" rIns="0" bIns="0" rtlCol="0">
            <a:spAutoFit/>
          </a:bodyPr>
          <a:lstStyle/>
          <a:p>
            <a:pPr marL="16933"/>
            <a:r>
              <a:rPr sz="2800" spc="27" dirty="0">
                <a:solidFill>
                  <a:schemeClr val="bg1">
                    <a:lumMod val="50000"/>
                  </a:schemeClr>
                </a:solidFill>
                <a:latin typeface="+mj-ea"/>
                <a:ea typeface="+mj-ea"/>
                <a:cs typeface="Arial"/>
              </a:rPr>
              <a:t>01</a:t>
            </a:r>
            <a:endParaRPr sz="2800" dirty="0">
              <a:solidFill>
                <a:schemeClr val="bg1">
                  <a:lumMod val="50000"/>
                </a:schemeClr>
              </a:solidFill>
              <a:latin typeface="+mj-ea"/>
              <a:ea typeface="+mj-ea"/>
              <a:cs typeface="Arial"/>
            </a:endParaRPr>
          </a:p>
        </p:txBody>
      </p:sp>
      <p:sp>
        <p:nvSpPr>
          <p:cNvPr id="7" name="object 7"/>
          <p:cNvSpPr txBox="1"/>
          <p:nvPr/>
        </p:nvSpPr>
        <p:spPr>
          <a:xfrm>
            <a:off x="3297684" y="3213102"/>
            <a:ext cx="5723467" cy="430887"/>
          </a:xfrm>
          <a:prstGeom prst="rect">
            <a:avLst/>
          </a:prstGeom>
        </p:spPr>
        <p:txBody>
          <a:bodyPr vert="horz" wrap="square" lIns="0" tIns="0" rIns="0" bIns="0" rtlCol="0">
            <a:spAutoFit/>
          </a:bodyPr>
          <a:lstStyle/>
          <a:p>
            <a:pPr marL="16933"/>
            <a:r>
              <a:rPr lang="zh-CN" altLang="en-US" sz="2800" dirty="0">
                <a:solidFill>
                  <a:schemeClr val="bg1">
                    <a:lumMod val="50000"/>
                  </a:schemeClr>
                </a:solidFill>
                <a:latin typeface="+mj-ea"/>
                <a:ea typeface="+mj-ea"/>
                <a:cs typeface="宋体"/>
              </a:rPr>
              <a:t>卵巢储备功能概述</a:t>
            </a:r>
            <a:endParaRPr sz="2800" dirty="0">
              <a:solidFill>
                <a:schemeClr val="bg1">
                  <a:lumMod val="50000"/>
                </a:schemeClr>
              </a:solidFill>
              <a:latin typeface="+mj-ea"/>
              <a:ea typeface="+mj-ea"/>
              <a:cs typeface="宋体"/>
            </a:endParaRPr>
          </a:p>
        </p:txBody>
      </p:sp>
      <p:sp>
        <p:nvSpPr>
          <p:cNvPr id="8" name="object 8"/>
          <p:cNvSpPr/>
          <p:nvPr/>
        </p:nvSpPr>
        <p:spPr>
          <a:xfrm>
            <a:off x="1906324" y="3057229"/>
            <a:ext cx="973667" cy="686435"/>
          </a:xfrm>
          <a:custGeom>
            <a:avLst/>
            <a:gdLst/>
            <a:ahLst/>
            <a:cxnLst/>
            <a:rect l="l" t="t" r="r" b="b"/>
            <a:pathLst>
              <a:path w="730250" h="686435">
                <a:moveTo>
                  <a:pt x="729922" y="0"/>
                </a:moveTo>
                <a:lnTo>
                  <a:pt x="0" y="686394"/>
                </a:lnTo>
              </a:path>
            </a:pathLst>
          </a:custGeom>
          <a:ln w="12700">
            <a:solidFill>
              <a:srgbClr val="ED7D31"/>
            </a:solidFill>
          </a:ln>
        </p:spPr>
        <p:txBody>
          <a:bodyPr wrap="square" lIns="0" tIns="0" rIns="0" bIns="0" rtlCol="0"/>
          <a:lstStyle/>
          <a:p>
            <a:endParaRPr sz="2800">
              <a:solidFill>
                <a:srgbClr val="040000"/>
              </a:solidFill>
              <a:latin typeface="+mj-ea"/>
              <a:ea typeface="+mj-ea"/>
            </a:endParaRPr>
          </a:p>
        </p:txBody>
      </p:sp>
      <p:sp>
        <p:nvSpPr>
          <p:cNvPr id="9" name="object 9"/>
          <p:cNvSpPr/>
          <p:nvPr/>
        </p:nvSpPr>
        <p:spPr>
          <a:xfrm>
            <a:off x="1399629" y="3459021"/>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ED7D31"/>
          </a:solidFill>
        </p:spPr>
        <p:txBody>
          <a:bodyPr wrap="square" lIns="0" tIns="0" rIns="0" bIns="0" rtlCol="0"/>
          <a:lstStyle/>
          <a:p>
            <a:endParaRPr sz="2800">
              <a:solidFill>
                <a:srgbClr val="040000"/>
              </a:solidFill>
              <a:latin typeface="+mj-ea"/>
              <a:ea typeface="+mj-ea"/>
            </a:endParaRPr>
          </a:p>
        </p:txBody>
      </p:sp>
      <p:sp>
        <p:nvSpPr>
          <p:cNvPr id="10" name="object 10"/>
          <p:cNvSpPr txBox="1"/>
          <p:nvPr/>
        </p:nvSpPr>
        <p:spPr>
          <a:xfrm>
            <a:off x="1496194" y="3119404"/>
            <a:ext cx="512233" cy="430887"/>
          </a:xfrm>
          <a:prstGeom prst="rect">
            <a:avLst/>
          </a:prstGeom>
        </p:spPr>
        <p:txBody>
          <a:bodyPr vert="horz" wrap="square" lIns="0" tIns="0" rIns="0" bIns="0" rtlCol="0">
            <a:spAutoFit/>
          </a:bodyPr>
          <a:lstStyle/>
          <a:p>
            <a:pPr marL="16933"/>
            <a:r>
              <a:rPr sz="2800" spc="27" dirty="0">
                <a:solidFill>
                  <a:schemeClr val="bg1">
                    <a:lumMod val="50000"/>
                  </a:schemeClr>
                </a:solidFill>
                <a:latin typeface="+mj-ea"/>
                <a:ea typeface="+mj-ea"/>
                <a:cs typeface="Arial"/>
              </a:rPr>
              <a:t>02</a:t>
            </a:r>
          </a:p>
        </p:txBody>
      </p:sp>
      <p:sp>
        <p:nvSpPr>
          <p:cNvPr id="11" name="object 11"/>
          <p:cNvSpPr txBox="1"/>
          <p:nvPr/>
        </p:nvSpPr>
        <p:spPr>
          <a:xfrm>
            <a:off x="3297684" y="4298190"/>
            <a:ext cx="5723467" cy="430887"/>
          </a:xfrm>
          <a:prstGeom prst="rect">
            <a:avLst/>
          </a:prstGeom>
        </p:spPr>
        <p:txBody>
          <a:bodyPr vert="horz" wrap="square" lIns="0" tIns="0" rIns="0" bIns="0" rtlCol="0">
            <a:spAutoFit/>
          </a:bodyPr>
          <a:lstStyle/>
          <a:p>
            <a:pPr marL="16933"/>
            <a:r>
              <a:rPr lang="zh-CN" altLang="en-US" sz="2800" dirty="0">
                <a:solidFill>
                  <a:srgbClr val="FF0000"/>
                </a:solidFill>
                <a:latin typeface="+mj-ea"/>
                <a:ea typeface="+mj-ea"/>
                <a:cs typeface="宋体"/>
              </a:rPr>
              <a:t>评估卵巢功能的实验室指标</a:t>
            </a:r>
            <a:endParaRPr sz="2800" dirty="0">
              <a:solidFill>
                <a:srgbClr val="FF0000"/>
              </a:solidFill>
              <a:latin typeface="+mj-ea"/>
              <a:ea typeface="+mj-ea"/>
              <a:cs typeface="宋体"/>
            </a:endParaRPr>
          </a:p>
        </p:txBody>
      </p:sp>
      <p:sp>
        <p:nvSpPr>
          <p:cNvPr id="12" name="object 12"/>
          <p:cNvSpPr/>
          <p:nvPr/>
        </p:nvSpPr>
        <p:spPr>
          <a:xfrm>
            <a:off x="1906324" y="4103003"/>
            <a:ext cx="973667" cy="686435"/>
          </a:xfrm>
          <a:custGeom>
            <a:avLst/>
            <a:gdLst/>
            <a:ahLst/>
            <a:cxnLst/>
            <a:rect l="l" t="t" r="r" b="b"/>
            <a:pathLst>
              <a:path w="730250" h="686435">
                <a:moveTo>
                  <a:pt x="729922" y="0"/>
                </a:moveTo>
                <a:lnTo>
                  <a:pt x="0" y="686394"/>
                </a:lnTo>
              </a:path>
            </a:pathLst>
          </a:custGeom>
          <a:ln w="12700">
            <a:solidFill>
              <a:srgbClr val="A5A5A5"/>
            </a:solidFill>
          </a:ln>
        </p:spPr>
        <p:txBody>
          <a:bodyPr wrap="square" lIns="0" tIns="0" rIns="0" bIns="0" rtlCol="0"/>
          <a:lstStyle/>
          <a:p>
            <a:endParaRPr sz="2800">
              <a:solidFill>
                <a:srgbClr val="7F7F7F"/>
              </a:solidFill>
              <a:latin typeface="+mj-ea"/>
              <a:ea typeface="+mj-ea"/>
            </a:endParaRPr>
          </a:p>
        </p:txBody>
      </p:sp>
      <p:sp>
        <p:nvSpPr>
          <p:cNvPr id="13" name="object 13"/>
          <p:cNvSpPr/>
          <p:nvPr/>
        </p:nvSpPr>
        <p:spPr>
          <a:xfrm>
            <a:off x="1399629" y="4504794"/>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A5A5A5"/>
          </a:solidFill>
        </p:spPr>
        <p:txBody>
          <a:bodyPr wrap="square" lIns="0" tIns="0" rIns="0" bIns="0" rtlCol="0"/>
          <a:lstStyle/>
          <a:p>
            <a:endParaRPr sz="2800">
              <a:solidFill>
                <a:srgbClr val="7F7F7F"/>
              </a:solidFill>
              <a:latin typeface="+mj-ea"/>
              <a:ea typeface="+mj-ea"/>
            </a:endParaRPr>
          </a:p>
        </p:txBody>
      </p:sp>
      <p:sp>
        <p:nvSpPr>
          <p:cNvPr id="14" name="object 14"/>
          <p:cNvSpPr txBox="1"/>
          <p:nvPr/>
        </p:nvSpPr>
        <p:spPr>
          <a:xfrm>
            <a:off x="1496194" y="4167916"/>
            <a:ext cx="512233" cy="430887"/>
          </a:xfrm>
          <a:prstGeom prst="rect">
            <a:avLst/>
          </a:prstGeom>
        </p:spPr>
        <p:txBody>
          <a:bodyPr vert="horz" wrap="square" lIns="0" tIns="0" rIns="0" bIns="0" rtlCol="0">
            <a:spAutoFit/>
          </a:bodyPr>
          <a:lstStyle/>
          <a:p>
            <a:pPr marL="16933"/>
            <a:r>
              <a:rPr sz="2800" spc="27" dirty="0">
                <a:solidFill>
                  <a:srgbClr val="040000"/>
                </a:solidFill>
                <a:latin typeface="+mj-ea"/>
                <a:ea typeface="+mj-ea"/>
                <a:cs typeface="Arial"/>
              </a:rPr>
              <a:t>03</a:t>
            </a:r>
            <a:endParaRPr sz="2800" dirty="0">
              <a:solidFill>
                <a:srgbClr val="040000"/>
              </a:solidFill>
              <a:latin typeface="+mj-ea"/>
              <a:ea typeface="+mj-ea"/>
              <a:cs typeface="Arial"/>
            </a:endParaRPr>
          </a:p>
        </p:txBody>
      </p:sp>
      <p:sp>
        <p:nvSpPr>
          <p:cNvPr id="15" name="object 15"/>
          <p:cNvSpPr txBox="1"/>
          <p:nvPr/>
        </p:nvSpPr>
        <p:spPr>
          <a:xfrm>
            <a:off x="3297684" y="5383278"/>
            <a:ext cx="3979416" cy="861774"/>
          </a:xfrm>
          <a:prstGeom prst="rect">
            <a:avLst/>
          </a:prstGeom>
        </p:spPr>
        <p:txBody>
          <a:bodyPr vert="horz" wrap="square" lIns="0" tIns="0" rIns="0" bIns="0" rtlCol="0">
            <a:spAutoFit/>
          </a:bodyPr>
          <a:lstStyle/>
          <a:p>
            <a:pPr marL="16933"/>
            <a:r>
              <a:rPr lang="zh-CN" altLang="en-US" sz="2800" dirty="0">
                <a:solidFill>
                  <a:schemeClr val="bg1">
                    <a:lumMod val="50000"/>
                  </a:schemeClr>
                </a:solidFill>
                <a:latin typeface="+mj-ea"/>
                <a:ea typeface="+mj-ea"/>
                <a:cs typeface="宋体"/>
              </a:rPr>
              <a:t>临床应用</a:t>
            </a:r>
          </a:p>
          <a:p>
            <a:pPr marL="16933"/>
            <a:endParaRPr sz="2800" dirty="0">
              <a:solidFill>
                <a:schemeClr val="bg1">
                  <a:lumMod val="50000"/>
                </a:schemeClr>
              </a:solidFill>
              <a:latin typeface="+mj-ea"/>
              <a:ea typeface="+mj-ea"/>
              <a:cs typeface="宋体"/>
            </a:endParaRPr>
          </a:p>
        </p:txBody>
      </p:sp>
      <p:sp>
        <p:nvSpPr>
          <p:cNvPr id="16" name="object 16"/>
          <p:cNvSpPr/>
          <p:nvPr/>
        </p:nvSpPr>
        <p:spPr>
          <a:xfrm>
            <a:off x="1906324" y="5148776"/>
            <a:ext cx="973667" cy="685165"/>
          </a:xfrm>
          <a:custGeom>
            <a:avLst/>
            <a:gdLst/>
            <a:ahLst/>
            <a:cxnLst/>
            <a:rect l="l" t="t" r="r" b="b"/>
            <a:pathLst>
              <a:path w="730250" h="685164">
                <a:moveTo>
                  <a:pt x="729922" y="0"/>
                </a:moveTo>
                <a:lnTo>
                  <a:pt x="0" y="684720"/>
                </a:lnTo>
              </a:path>
            </a:pathLst>
          </a:custGeom>
          <a:ln w="12700">
            <a:solidFill>
              <a:srgbClr val="FFC000"/>
            </a:solidFill>
          </a:ln>
        </p:spPr>
        <p:txBody>
          <a:bodyPr wrap="square" lIns="0" tIns="0" rIns="0" bIns="0" rtlCol="0"/>
          <a:lstStyle/>
          <a:p>
            <a:endParaRPr sz="2800">
              <a:solidFill>
                <a:srgbClr val="7F7F7F"/>
              </a:solidFill>
              <a:latin typeface="+mj-ea"/>
              <a:ea typeface="+mj-ea"/>
            </a:endParaRPr>
          </a:p>
        </p:txBody>
      </p:sp>
      <p:sp>
        <p:nvSpPr>
          <p:cNvPr id="17" name="object 17"/>
          <p:cNvSpPr/>
          <p:nvPr/>
        </p:nvSpPr>
        <p:spPr>
          <a:xfrm>
            <a:off x="1399629" y="5550570"/>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FFC000"/>
          </a:solidFill>
        </p:spPr>
        <p:txBody>
          <a:bodyPr wrap="square" lIns="0" tIns="0" rIns="0" bIns="0" rtlCol="0"/>
          <a:lstStyle/>
          <a:p>
            <a:endParaRPr sz="2800">
              <a:solidFill>
                <a:srgbClr val="7F7F7F"/>
              </a:solidFill>
              <a:latin typeface="+mj-ea"/>
              <a:ea typeface="+mj-ea"/>
            </a:endParaRPr>
          </a:p>
        </p:txBody>
      </p:sp>
      <p:sp>
        <p:nvSpPr>
          <p:cNvPr id="18" name="object 18"/>
          <p:cNvSpPr txBox="1"/>
          <p:nvPr/>
        </p:nvSpPr>
        <p:spPr>
          <a:xfrm>
            <a:off x="1496194" y="5213380"/>
            <a:ext cx="512233" cy="430887"/>
          </a:xfrm>
          <a:prstGeom prst="rect">
            <a:avLst/>
          </a:prstGeom>
        </p:spPr>
        <p:txBody>
          <a:bodyPr vert="horz" wrap="square" lIns="0" tIns="0" rIns="0" bIns="0" rtlCol="0">
            <a:spAutoFit/>
          </a:bodyPr>
          <a:lstStyle/>
          <a:p>
            <a:pPr marL="16933"/>
            <a:r>
              <a:rPr sz="2800" spc="27" dirty="0">
                <a:solidFill>
                  <a:srgbClr val="7F7F7F"/>
                </a:solidFill>
                <a:latin typeface="+mj-ea"/>
                <a:ea typeface="+mj-ea"/>
                <a:cs typeface="Arial"/>
              </a:rPr>
              <a:t>04</a:t>
            </a:r>
            <a:endParaRPr sz="2800">
              <a:solidFill>
                <a:srgbClr val="7F7F7F"/>
              </a:solidFill>
              <a:latin typeface="+mj-ea"/>
              <a:ea typeface="+mj-ea"/>
              <a:cs typeface="Arial"/>
            </a:endParaRPr>
          </a:p>
        </p:txBody>
      </p:sp>
      <p:sp>
        <p:nvSpPr>
          <p:cNvPr id="19" name="object 19"/>
          <p:cNvSpPr/>
          <p:nvPr/>
        </p:nvSpPr>
        <p:spPr>
          <a:xfrm>
            <a:off x="2349602" y="275014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chemeClr val="bg1">
                  <a:lumMod val="50000"/>
                </a:schemeClr>
              </a:solidFill>
              <a:latin typeface="+mj-ea"/>
              <a:ea typeface="+mj-ea"/>
            </a:endParaRPr>
          </a:p>
        </p:txBody>
      </p:sp>
      <p:sp>
        <p:nvSpPr>
          <p:cNvPr id="20" name="object 20"/>
          <p:cNvSpPr/>
          <p:nvPr/>
        </p:nvSpPr>
        <p:spPr>
          <a:xfrm>
            <a:off x="2349602" y="3826277"/>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7F7F7F"/>
              </a:solidFill>
              <a:latin typeface="+mj-ea"/>
              <a:ea typeface="+mj-ea"/>
            </a:endParaRPr>
          </a:p>
        </p:txBody>
      </p:sp>
      <p:sp>
        <p:nvSpPr>
          <p:cNvPr id="21" name="object 21"/>
          <p:cNvSpPr/>
          <p:nvPr/>
        </p:nvSpPr>
        <p:spPr>
          <a:xfrm>
            <a:off x="2349602" y="490240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7F7F7F"/>
              </a:solidFill>
              <a:latin typeface="+mj-ea"/>
              <a:ea typeface="+mj-ea"/>
            </a:endParaRPr>
          </a:p>
        </p:txBody>
      </p:sp>
      <p:sp>
        <p:nvSpPr>
          <p:cNvPr id="22" name="object 22"/>
          <p:cNvSpPr/>
          <p:nvPr/>
        </p:nvSpPr>
        <p:spPr>
          <a:xfrm>
            <a:off x="2349602" y="5978539"/>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7F7F7F"/>
              </a:solidFill>
              <a:latin typeface="+mj-ea"/>
              <a:ea typeface="+mj-ea"/>
            </a:endParaRPr>
          </a:p>
        </p:txBody>
      </p:sp>
      <p:sp>
        <p:nvSpPr>
          <p:cNvPr id="23" name="object 23"/>
          <p:cNvSpPr txBox="1"/>
          <p:nvPr/>
        </p:nvSpPr>
        <p:spPr>
          <a:xfrm>
            <a:off x="3297682" y="2124965"/>
            <a:ext cx="5723467" cy="430887"/>
          </a:xfrm>
          <a:prstGeom prst="rect">
            <a:avLst/>
          </a:prstGeom>
        </p:spPr>
        <p:txBody>
          <a:bodyPr vert="horz" wrap="square" lIns="0" tIns="0" rIns="0" bIns="0" rtlCol="0">
            <a:spAutoFit/>
          </a:bodyPr>
          <a:lstStyle/>
          <a:p>
            <a:pPr marL="16933"/>
            <a:r>
              <a:rPr lang="en-US" sz="2800" dirty="0">
                <a:solidFill>
                  <a:schemeClr val="bg1">
                    <a:lumMod val="50000"/>
                  </a:schemeClr>
                </a:solidFill>
                <a:latin typeface="+mj-ea"/>
                <a:ea typeface="+mj-ea"/>
                <a:cs typeface="宋体"/>
              </a:rPr>
              <a:t>女性生殖内分泌概述</a:t>
            </a:r>
            <a:endParaRPr sz="2800" dirty="0">
              <a:solidFill>
                <a:schemeClr val="bg1">
                  <a:lumMod val="50000"/>
                </a:schemeClr>
              </a:solidFill>
              <a:latin typeface="+mj-ea"/>
              <a:ea typeface="+mj-ea"/>
              <a:cs typeface="宋体"/>
            </a:endParaRPr>
          </a:p>
        </p:txBody>
      </p:sp>
    </p:spTree>
    <p:extLst>
      <p:ext uri="{BB962C8B-B14F-4D97-AF65-F5344CB8AC3E}">
        <p14:creationId xmlns:p14="http://schemas.microsoft.com/office/powerpoint/2010/main" val="4091035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zh-CN" dirty="0"/>
              <a:t>2018</a:t>
            </a:r>
            <a:r>
              <a:rPr kumimoji="1" lang="zh-CN" altLang="en-US" dirty="0"/>
              <a:t>年中华医学会生殖医学规范指南</a:t>
            </a:r>
          </a:p>
        </p:txBody>
      </p:sp>
      <p:pic>
        <p:nvPicPr>
          <p:cNvPr id="3" name="图片 2" descr="QQ20190919-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81200" y="1457304"/>
            <a:ext cx="8356600" cy="4314846"/>
          </a:xfrm>
          <a:prstGeom prst="rect">
            <a:avLst/>
          </a:prstGeom>
        </p:spPr>
      </p:pic>
      <p:sp>
        <p:nvSpPr>
          <p:cNvPr id="5" name="矩形 4"/>
          <p:cNvSpPr/>
          <p:nvPr/>
        </p:nvSpPr>
        <p:spPr>
          <a:xfrm>
            <a:off x="2387600" y="3403600"/>
            <a:ext cx="7924800" cy="1612900"/>
          </a:xfrm>
          <a:prstGeom prst="rect">
            <a:avLst/>
          </a:prstGeom>
          <a:noFill/>
          <a:ln w="57150" cmpd="sng">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Tree>
    <p:extLst>
      <p:ext uri="{BB962C8B-B14F-4D97-AF65-F5344CB8AC3E}">
        <p14:creationId xmlns:p14="http://schemas.microsoft.com/office/powerpoint/2010/main" val="4787066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bject 39"/>
          <p:cNvSpPr/>
          <p:nvPr/>
        </p:nvSpPr>
        <p:spPr>
          <a:xfrm>
            <a:off x="3446901" y="2432761"/>
            <a:ext cx="1363980" cy="715010"/>
          </a:xfrm>
          <a:custGeom>
            <a:avLst/>
            <a:gdLst/>
            <a:ahLst/>
            <a:cxnLst/>
            <a:rect l="l" t="t" r="r" b="b"/>
            <a:pathLst>
              <a:path w="1022985" h="715010">
                <a:moveTo>
                  <a:pt x="0" y="0"/>
                </a:moveTo>
                <a:lnTo>
                  <a:pt x="1022696" y="714879"/>
                </a:lnTo>
              </a:path>
            </a:pathLst>
          </a:custGeom>
          <a:ln w="12700">
            <a:solidFill>
              <a:srgbClr val="BFBFBF"/>
            </a:solidFill>
          </a:ln>
        </p:spPr>
        <p:txBody>
          <a:bodyPr wrap="square" lIns="0" tIns="0" rIns="0" bIns="0" rtlCol="0"/>
          <a:lstStyle/>
          <a:p>
            <a:endParaRPr/>
          </a:p>
        </p:txBody>
      </p:sp>
      <p:sp>
        <p:nvSpPr>
          <p:cNvPr id="2" name="标题 1"/>
          <p:cNvSpPr>
            <a:spLocks noGrp="1"/>
          </p:cNvSpPr>
          <p:nvPr>
            <p:ph type="title"/>
          </p:nvPr>
        </p:nvSpPr>
        <p:spPr/>
        <p:txBody>
          <a:bodyPr>
            <a:normAutofit/>
          </a:bodyPr>
          <a:lstStyle/>
          <a:p>
            <a:r>
              <a:rPr kumimoji="1" lang="zh-CN" altLang="en-US" sz="3600" dirty="0">
                <a:solidFill>
                  <a:srgbClr val="FF0000"/>
                </a:solidFill>
              </a:rPr>
              <a:t>生化指标评估卵巢储备功能</a:t>
            </a:r>
          </a:p>
        </p:txBody>
      </p:sp>
      <p:sp>
        <p:nvSpPr>
          <p:cNvPr id="5" name="object 2"/>
          <p:cNvSpPr/>
          <p:nvPr/>
        </p:nvSpPr>
        <p:spPr>
          <a:xfrm>
            <a:off x="5500673" y="4654702"/>
            <a:ext cx="2466340" cy="873125"/>
          </a:xfrm>
          <a:custGeom>
            <a:avLst/>
            <a:gdLst/>
            <a:ahLst/>
            <a:cxnLst/>
            <a:rect l="l" t="t" r="r" b="b"/>
            <a:pathLst>
              <a:path w="1849754" h="873125">
                <a:moveTo>
                  <a:pt x="1849565" y="873104"/>
                </a:moveTo>
                <a:lnTo>
                  <a:pt x="0" y="0"/>
                </a:lnTo>
              </a:path>
            </a:pathLst>
          </a:custGeom>
          <a:ln w="12700">
            <a:solidFill>
              <a:srgbClr val="BFBFBF"/>
            </a:solidFill>
          </a:ln>
        </p:spPr>
        <p:txBody>
          <a:bodyPr wrap="square" lIns="0" tIns="0" rIns="0" bIns="0" rtlCol="0"/>
          <a:lstStyle/>
          <a:p>
            <a:endParaRPr/>
          </a:p>
        </p:txBody>
      </p:sp>
      <p:sp>
        <p:nvSpPr>
          <p:cNvPr id="6" name="object 3"/>
          <p:cNvSpPr/>
          <p:nvPr/>
        </p:nvSpPr>
        <p:spPr>
          <a:xfrm>
            <a:off x="7414219" y="5044030"/>
            <a:ext cx="1425787" cy="1069340"/>
          </a:xfrm>
          <a:custGeom>
            <a:avLst/>
            <a:gdLst/>
            <a:ahLst/>
            <a:cxnLst/>
            <a:rect l="l" t="t" r="r" b="b"/>
            <a:pathLst>
              <a:path w="1069340" h="1069339">
                <a:moveTo>
                  <a:pt x="534452" y="0"/>
                </a:moveTo>
                <a:lnTo>
                  <a:pt x="490619" y="1771"/>
                </a:lnTo>
                <a:lnTo>
                  <a:pt x="447761" y="6995"/>
                </a:lnTo>
                <a:lnTo>
                  <a:pt x="406017" y="15532"/>
                </a:lnTo>
                <a:lnTo>
                  <a:pt x="365524" y="27246"/>
                </a:lnTo>
                <a:lnTo>
                  <a:pt x="326419" y="41999"/>
                </a:lnTo>
                <a:lnTo>
                  <a:pt x="288841" y="59654"/>
                </a:lnTo>
                <a:lnTo>
                  <a:pt x="252926" y="80073"/>
                </a:lnTo>
                <a:lnTo>
                  <a:pt x="218812" y="103118"/>
                </a:lnTo>
                <a:lnTo>
                  <a:pt x="186636" y="128651"/>
                </a:lnTo>
                <a:lnTo>
                  <a:pt x="156537" y="156537"/>
                </a:lnTo>
                <a:lnTo>
                  <a:pt x="128652" y="186636"/>
                </a:lnTo>
                <a:lnTo>
                  <a:pt x="103118" y="218811"/>
                </a:lnTo>
                <a:lnTo>
                  <a:pt x="80073" y="252925"/>
                </a:lnTo>
                <a:lnTo>
                  <a:pt x="59654" y="288840"/>
                </a:lnTo>
                <a:lnTo>
                  <a:pt x="42000" y="326418"/>
                </a:lnTo>
                <a:lnTo>
                  <a:pt x="27246" y="365523"/>
                </a:lnTo>
                <a:lnTo>
                  <a:pt x="15532" y="406016"/>
                </a:lnTo>
                <a:lnTo>
                  <a:pt x="6995" y="447760"/>
                </a:lnTo>
                <a:lnTo>
                  <a:pt x="1771" y="490618"/>
                </a:lnTo>
                <a:lnTo>
                  <a:pt x="0" y="534451"/>
                </a:lnTo>
                <a:lnTo>
                  <a:pt x="1771" y="578285"/>
                </a:lnTo>
                <a:lnTo>
                  <a:pt x="6995" y="621142"/>
                </a:lnTo>
                <a:lnTo>
                  <a:pt x="15532" y="662886"/>
                </a:lnTo>
                <a:lnTo>
                  <a:pt x="27246" y="703380"/>
                </a:lnTo>
                <a:lnTo>
                  <a:pt x="42000" y="742485"/>
                </a:lnTo>
                <a:lnTo>
                  <a:pt x="59654" y="780063"/>
                </a:lnTo>
                <a:lnTo>
                  <a:pt x="80073" y="815978"/>
                </a:lnTo>
                <a:lnTo>
                  <a:pt x="103118" y="850092"/>
                </a:lnTo>
                <a:lnTo>
                  <a:pt x="128652" y="882268"/>
                </a:lnTo>
                <a:lnTo>
                  <a:pt x="156537" y="912367"/>
                </a:lnTo>
                <a:lnTo>
                  <a:pt x="186636" y="940252"/>
                </a:lnTo>
                <a:lnTo>
                  <a:pt x="218812" y="965786"/>
                </a:lnTo>
                <a:lnTo>
                  <a:pt x="252926" y="988831"/>
                </a:lnTo>
                <a:lnTo>
                  <a:pt x="288841" y="1009249"/>
                </a:lnTo>
                <a:lnTo>
                  <a:pt x="326419" y="1026904"/>
                </a:lnTo>
                <a:lnTo>
                  <a:pt x="365524" y="1041657"/>
                </a:lnTo>
                <a:lnTo>
                  <a:pt x="406017" y="1053371"/>
                </a:lnTo>
                <a:lnTo>
                  <a:pt x="447761" y="1061909"/>
                </a:lnTo>
                <a:lnTo>
                  <a:pt x="490619" y="1067132"/>
                </a:lnTo>
                <a:lnTo>
                  <a:pt x="534452" y="1068904"/>
                </a:lnTo>
                <a:lnTo>
                  <a:pt x="578286" y="1067132"/>
                </a:lnTo>
                <a:lnTo>
                  <a:pt x="621143" y="1061909"/>
                </a:lnTo>
                <a:lnTo>
                  <a:pt x="662887" y="1053371"/>
                </a:lnTo>
                <a:lnTo>
                  <a:pt x="703381" y="1041657"/>
                </a:lnTo>
                <a:lnTo>
                  <a:pt x="742485" y="1026904"/>
                </a:lnTo>
                <a:lnTo>
                  <a:pt x="780064" y="1009249"/>
                </a:lnTo>
                <a:lnTo>
                  <a:pt x="815979" y="988831"/>
                </a:lnTo>
                <a:lnTo>
                  <a:pt x="850093" y="965786"/>
                </a:lnTo>
                <a:lnTo>
                  <a:pt x="882268" y="940252"/>
                </a:lnTo>
                <a:lnTo>
                  <a:pt x="912367" y="912367"/>
                </a:lnTo>
                <a:lnTo>
                  <a:pt x="940253" y="882268"/>
                </a:lnTo>
                <a:lnTo>
                  <a:pt x="965787" y="850092"/>
                </a:lnTo>
                <a:lnTo>
                  <a:pt x="988832" y="815978"/>
                </a:lnTo>
                <a:lnTo>
                  <a:pt x="1009250" y="780063"/>
                </a:lnTo>
                <a:lnTo>
                  <a:pt x="1026905" y="742485"/>
                </a:lnTo>
                <a:lnTo>
                  <a:pt x="1041658" y="703380"/>
                </a:lnTo>
                <a:lnTo>
                  <a:pt x="1053373" y="662886"/>
                </a:lnTo>
                <a:lnTo>
                  <a:pt x="1061910" y="621142"/>
                </a:lnTo>
                <a:lnTo>
                  <a:pt x="1067133" y="578285"/>
                </a:lnTo>
                <a:lnTo>
                  <a:pt x="1068905" y="534451"/>
                </a:lnTo>
                <a:lnTo>
                  <a:pt x="1067133" y="490618"/>
                </a:lnTo>
                <a:lnTo>
                  <a:pt x="1061910" y="447760"/>
                </a:lnTo>
                <a:lnTo>
                  <a:pt x="1053373" y="406016"/>
                </a:lnTo>
                <a:lnTo>
                  <a:pt x="1041658" y="365523"/>
                </a:lnTo>
                <a:lnTo>
                  <a:pt x="1026905" y="326418"/>
                </a:lnTo>
                <a:lnTo>
                  <a:pt x="1009250" y="288840"/>
                </a:lnTo>
                <a:lnTo>
                  <a:pt x="988832" y="252925"/>
                </a:lnTo>
                <a:lnTo>
                  <a:pt x="965787" y="218811"/>
                </a:lnTo>
                <a:lnTo>
                  <a:pt x="940253" y="186636"/>
                </a:lnTo>
                <a:lnTo>
                  <a:pt x="912367" y="156537"/>
                </a:lnTo>
                <a:lnTo>
                  <a:pt x="882268" y="128651"/>
                </a:lnTo>
                <a:lnTo>
                  <a:pt x="850093" y="103118"/>
                </a:lnTo>
                <a:lnTo>
                  <a:pt x="815979" y="80073"/>
                </a:lnTo>
                <a:lnTo>
                  <a:pt x="780064" y="59654"/>
                </a:lnTo>
                <a:lnTo>
                  <a:pt x="742485" y="41999"/>
                </a:lnTo>
                <a:lnTo>
                  <a:pt x="703381" y="27246"/>
                </a:lnTo>
                <a:lnTo>
                  <a:pt x="662887" y="15532"/>
                </a:lnTo>
                <a:lnTo>
                  <a:pt x="621143" y="6995"/>
                </a:lnTo>
                <a:lnTo>
                  <a:pt x="578286" y="1771"/>
                </a:lnTo>
                <a:lnTo>
                  <a:pt x="534452" y="0"/>
                </a:lnTo>
                <a:close/>
              </a:path>
            </a:pathLst>
          </a:custGeom>
          <a:solidFill>
            <a:srgbClr val="A6C36B"/>
          </a:solidFill>
        </p:spPr>
        <p:txBody>
          <a:bodyPr wrap="square" lIns="0" tIns="0" rIns="0" bIns="0" rtlCol="0"/>
          <a:lstStyle/>
          <a:p>
            <a:endParaRPr/>
          </a:p>
        </p:txBody>
      </p:sp>
      <p:sp>
        <p:nvSpPr>
          <p:cNvPr id="7" name="object 4"/>
          <p:cNvSpPr/>
          <p:nvPr/>
        </p:nvSpPr>
        <p:spPr>
          <a:xfrm>
            <a:off x="7412736" y="5041901"/>
            <a:ext cx="1430528" cy="1072895"/>
          </a:xfrm>
          <a:prstGeom prst="rect">
            <a:avLst/>
          </a:prstGeom>
          <a:blipFill>
            <a:blip r:embed="rId2" cstate="print"/>
            <a:stretch>
              <a:fillRect/>
            </a:stretch>
          </a:blipFill>
        </p:spPr>
        <p:txBody>
          <a:bodyPr wrap="square" lIns="0" tIns="0" rIns="0" bIns="0" rtlCol="0"/>
          <a:lstStyle/>
          <a:p>
            <a:endParaRPr/>
          </a:p>
        </p:txBody>
      </p:sp>
      <p:sp>
        <p:nvSpPr>
          <p:cNvPr id="8" name="object 5"/>
          <p:cNvSpPr txBox="1"/>
          <p:nvPr/>
        </p:nvSpPr>
        <p:spPr>
          <a:xfrm>
            <a:off x="7803832" y="5356888"/>
            <a:ext cx="542712" cy="430887"/>
          </a:xfrm>
          <a:prstGeom prst="rect">
            <a:avLst/>
          </a:prstGeom>
        </p:spPr>
        <p:txBody>
          <a:bodyPr vert="horz" wrap="square" lIns="0" tIns="0" rIns="0" bIns="0" rtlCol="0">
            <a:spAutoFit/>
          </a:bodyPr>
          <a:lstStyle/>
          <a:p>
            <a:pPr marL="12700">
              <a:lnSpc>
                <a:spcPct val="100000"/>
              </a:lnSpc>
            </a:pPr>
            <a:r>
              <a:rPr sz="2800" spc="-10" dirty="0">
                <a:solidFill>
                  <a:srgbClr val="FFFFFF"/>
                </a:solidFill>
                <a:latin typeface="Impact"/>
                <a:cs typeface="Impact"/>
              </a:rPr>
              <a:t>05</a:t>
            </a:r>
            <a:endParaRPr sz="2800">
              <a:latin typeface="Impact"/>
              <a:cs typeface="Impact"/>
            </a:endParaRPr>
          </a:p>
        </p:txBody>
      </p:sp>
      <p:sp>
        <p:nvSpPr>
          <p:cNvPr id="9" name="object 6"/>
          <p:cNvSpPr/>
          <p:nvPr/>
        </p:nvSpPr>
        <p:spPr>
          <a:xfrm>
            <a:off x="8314944" y="4755388"/>
            <a:ext cx="2117344" cy="1588008"/>
          </a:xfrm>
          <a:prstGeom prst="rect">
            <a:avLst/>
          </a:prstGeom>
          <a:blipFill>
            <a:blip r:embed="rId3" cstate="print"/>
            <a:stretch>
              <a:fillRect/>
            </a:stretch>
          </a:blipFill>
        </p:spPr>
        <p:txBody>
          <a:bodyPr wrap="square" lIns="0" tIns="0" rIns="0" bIns="0" rtlCol="0"/>
          <a:lstStyle/>
          <a:p>
            <a:endParaRPr/>
          </a:p>
        </p:txBody>
      </p:sp>
      <p:sp>
        <p:nvSpPr>
          <p:cNvPr id="10" name="object 7"/>
          <p:cNvSpPr/>
          <p:nvPr/>
        </p:nvSpPr>
        <p:spPr>
          <a:xfrm>
            <a:off x="8586835" y="4870205"/>
            <a:ext cx="1693333" cy="1270000"/>
          </a:xfrm>
          <a:custGeom>
            <a:avLst/>
            <a:gdLst/>
            <a:ahLst/>
            <a:cxnLst/>
            <a:rect l="l" t="t" r="r" b="b"/>
            <a:pathLst>
              <a:path w="1270000" h="1270000">
                <a:moveTo>
                  <a:pt x="634753" y="0"/>
                </a:moveTo>
                <a:lnTo>
                  <a:pt x="582693" y="2104"/>
                </a:lnTo>
                <a:lnTo>
                  <a:pt x="531793" y="8307"/>
                </a:lnTo>
                <a:lnTo>
                  <a:pt x="482215" y="18447"/>
                </a:lnTo>
                <a:lnTo>
                  <a:pt x="434122" y="32360"/>
                </a:lnTo>
                <a:lnTo>
                  <a:pt x="387678" y="49882"/>
                </a:lnTo>
                <a:lnTo>
                  <a:pt x="343047" y="70850"/>
                </a:lnTo>
                <a:lnTo>
                  <a:pt x="300392" y="95100"/>
                </a:lnTo>
                <a:lnTo>
                  <a:pt x="259876" y="122470"/>
                </a:lnTo>
                <a:lnTo>
                  <a:pt x="221662" y="152796"/>
                </a:lnTo>
                <a:lnTo>
                  <a:pt x="185915" y="185915"/>
                </a:lnTo>
                <a:lnTo>
                  <a:pt x="152796" y="221662"/>
                </a:lnTo>
                <a:lnTo>
                  <a:pt x="122470" y="259876"/>
                </a:lnTo>
                <a:lnTo>
                  <a:pt x="95100" y="300392"/>
                </a:lnTo>
                <a:lnTo>
                  <a:pt x="70850" y="343047"/>
                </a:lnTo>
                <a:lnTo>
                  <a:pt x="49882" y="387678"/>
                </a:lnTo>
                <a:lnTo>
                  <a:pt x="32360" y="434122"/>
                </a:lnTo>
                <a:lnTo>
                  <a:pt x="18447" y="482215"/>
                </a:lnTo>
                <a:lnTo>
                  <a:pt x="8307" y="531793"/>
                </a:lnTo>
                <a:lnTo>
                  <a:pt x="2104" y="582693"/>
                </a:lnTo>
                <a:lnTo>
                  <a:pt x="0" y="634753"/>
                </a:lnTo>
                <a:lnTo>
                  <a:pt x="2104" y="686813"/>
                </a:lnTo>
                <a:lnTo>
                  <a:pt x="8307" y="737713"/>
                </a:lnTo>
                <a:lnTo>
                  <a:pt x="18447" y="787292"/>
                </a:lnTo>
                <a:lnTo>
                  <a:pt x="32360" y="835384"/>
                </a:lnTo>
                <a:lnTo>
                  <a:pt x="49882" y="881828"/>
                </a:lnTo>
                <a:lnTo>
                  <a:pt x="70850" y="926459"/>
                </a:lnTo>
                <a:lnTo>
                  <a:pt x="95100" y="969114"/>
                </a:lnTo>
                <a:lnTo>
                  <a:pt x="122470" y="1009630"/>
                </a:lnTo>
                <a:lnTo>
                  <a:pt x="152796" y="1047843"/>
                </a:lnTo>
                <a:lnTo>
                  <a:pt x="185915" y="1083591"/>
                </a:lnTo>
                <a:lnTo>
                  <a:pt x="221662" y="1116709"/>
                </a:lnTo>
                <a:lnTo>
                  <a:pt x="259876" y="1147035"/>
                </a:lnTo>
                <a:lnTo>
                  <a:pt x="300392" y="1174405"/>
                </a:lnTo>
                <a:lnTo>
                  <a:pt x="343047" y="1198656"/>
                </a:lnTo>
                <a:lnTo>
                  <a:pt x="387678" y="1219624"/>
                </a:lnTo>
                <a:lnTo>
                  <a:pt x="434122" y="1237145"/>
                </a:lnTo>
                <a:lnTo>
                  <a:pt x="482215" y="1251058"/>
                </a:lnTo>
                <a:lnTo>
                  <a:pt x="531793" y="1261198"/>
                </a:lnTo>
                <a:lnTo>
                  <a:pt x="582693" y="1267401"/>
                </a:lnTo>
                <a:lnTo>
                  <a:pt x="634753" y="1269505"/>
                </a:lnTo>
                <a:lnTo>
                  <a:pt x="686813" y="1267401"/>
                </a:lnTo>
                <a:lnTo>
                  <a:pt x="737713" y="1261198"/>
                </a:lnTo>
                <a:lnTo>
                  <a:pt x="787292" y="1251058"/>
                </a:lnTo>
                <a:lnTo>
                  <a:pt x="835384" y="1237145"/>
                </a:lnTo>
                <a:lnTo>
                  <a:pt x="881828" y="1219624"/>
                </a:lnTo>
                <a:lnTo>
                  <a:pt x="926459" y="1198656"/>
                </a:lnTo>
                <a:lnTo>
                  <a:pt x="969114" y="1174405"/>
                </a:lnTo>
                <a:lnTo>
                  <a:pt x="1009630" y="1147035"/>
                </a:lnTo>
                <a:lnTo>
                  <a:pt x="1047843" y="1116709"/>
                </a:lnTo>
                <a:lnTo>
                  <a:pt x="1083591" y="1083591"/>
                </a:lnTo>
                <a:lnTo>
                  <a:pt x="1116709" y="1047843"/>
                </a:lnTo>
                <a:lnTo>
                  <a:pt x="1147035" y="1009630"/>
                </a:lnTo>
                <a:lnTo>
                  <a:pt x="1174405" y="969114"/>
                </a:lnTo>
                <a:lnTo>
                  <a:pt x="1198656" y="926459"/>
                </a:lnTo>
                <a:lnTo>
                  <a:pt x="1219624" y="881828"/>
                </a:lnTo>
                <a:lnTo>
                  <a:pt x="1237145" y="835384"/>
                </a:lnTo>
                <a:lnTo>
                  <a:pt x="1251058" y="787292"/>
                </a:lnTo>
                <a:lnTo>
                  <a:pt x="1261198" y="737713"/>
                </a:lnTo>
                <a:lnTo>
                  <a:pt x="1267401" y="686813"/>
                </a:lnTo>
                <a:lnTo>
                  <a:pt x="1269505" y="634753"/>
                </a:lnTo>
                <a:lnTo>
                  <a:pt x="1267401" y="582693"/>
                </a:lnTo>
                <a:lnTo>
                  <a:pt x="1261198" y="531793"/>
                </a:lnTo>
                <a:lnTo>
                  <a:pt x="1251058" y="482215"/>
                </a:lnTo>
                <a:lnTo>
                  <a:pt x="1237145" y="434122"/>
                </a:lnTo>
                <a:lnTo>
                  <a:pt x="1219624" y="387678"/>
                </a:lnTo>
                <a:lnTo>
                  <a:pt x="1198656" y="343047"/>
                </a:lnTo>
                <a:lnTo>
                  <a:pt x="1174405" y="300392"/>
                </a:lnTo>
                <a:lnTo>
                  <a:pt x="1147035" y="259876"/>
                </a:lnTo>
                <a:lnTo>
                  <a:pt x="1116709" y="221662"/>
                </a:lnTo>
                <a:lnTo>
                  <a:pt x="1083591" y="185915"/>
                </a:lnTo>
                <a:lnTo>
                  <a:pt x="1047843" y="152796"/>
                </a:lnTo>
                <a:lnTo>
                  <a:pt x="1009630" y="122470"/>
                </a:lnTo>
                <a:lnTo>
                  <a:pt x="969114" y="95100"/>
                </a:lnTo>
                <a:lnTo>
                  <a:pt x="926459" y="70850"/>
                </a:lnTo>
                <a:lnTo>
                  <a:pt x="881828" y="49882"/>
                </a:lnTo>
                <a:lnTo>
                  <a:pt x="835384" y="32360"/>
                </a:lnTo>
                <a:lnTo>
                  <a:pt x="787292" y="18447"/>
                </a:lnTo>
                <a:lnTo>
                  <a:pt x="737713" y="8307"/>
                </a:lnTo>
                <a:lnTo>
                  <a:pt x="686813" y="2104"/>
                </a:lnTo>
                <a:lnTo>
                  <a:pt x="634753" y="0"/>
                </a:lnTo>
              </a:path>
            </a:pathLst>
          </a:custGeom>
        </p:spPr>
        <p:txBody>
          <a:bodyPr wrap="square" lIns="0" tIns="0" rIns="0" bIns="0" rtlCol="0"/>
          <a:lstStyle/>
          <a:p>
            <a:endParaRPr/>
          </a:p>
        </p:txBody>
      </p:sp>
      <p:sp>
        <p:nvSpPr>
          <p:cNvPr id="11" name="object 8"/>
          <p:cNvSpPr/>
          <p:nvPr/>
        </p:nvSpPr>
        <p:spPr>
          <a:xfrm>
            <a:off x="8586836" y="4870206"/>
            <a:ext cx="1692673" cy="1269505"/>
          </a:xfrm>
          <a:prstGeom prst="rect">
            <a:avLst/>
          </a:prstGeom>
          <a:blipFill>
            <a:blip r:embed="rId4" cstate="print"/>
            <a:stretch>
              <a:fillRect/>
            </a:stretch>
          </a:blipFill>
        </p:spPr>
        <p:txBody>
          <a:bodyPr wrap="square" lIns="0" tIns="0" rIns="0" bIns="0" rtlCol="0"/>
          <a:lstStyle/>
          <a:p>
            <a:endParaRPr/>
          </a:p>
        </p:txBody>
      </p:sp>
      <p:sp>
        <p:nvSpPr>
          <p:cNvPr id="12" name="object 9"/>
          <p:cNvSpPr/>
          <p:nvPr/>
        </p:nvSpPr>
        <p:spPr>
          <a:xfrm>
            <a:off x="8586835" y="4870205"/>
            <a:ext cx="1693333" cy="1270000"/>
          </a:xfrm>
          <a:custGeom>
            <a:avLst/>
            <a:gdLst/>
            <a:ahLst/>
            <a:cxnLst/>
            <a:rect l="l" t="t" r="r" b="b"/>
            <a:pathLst>
              <a:path w="1270000" h="1270000">
                <a:moveTo>
                  <a:pt x="634753" y="0"/>
                </a:moveTo>
                <a:lnTo>
                  <a:pt x="582693" y="2104"/>
                </a:lnTo>
                <a:lnTo>
                  <a:pt x="531793" y="8307"/>
                </a:lnTo>
                <a:lnTo>
                  <a:pt x="482215" y="18447"/>
                </a:lnTo>
                <a:lnTo>
                  <a:pt x="434122" y="32360"/>
                </a:lnTo>
                <a:lnTo>
                  <a:pt x="387678" y="49882"/>
                </a:lnTo>
                <a:lnTo>
                  <a:pt x="343047" y="70850"/>
                </a:lnTo>
                <a:lnTo>
                  <a:pt x="300392" y="95100"/>
                </a:lnTo>
                <a:lnTo>
                  <a:pt x="259876" y="122470"/>
                </a:lnTo>
                <a:lnTo>
                  <a:pt x="221662" y="152796"/>
                </a:lnTo>
                <a:lnTo>
                  <a:pt x="185915" y="185915"/>
                </a:lnTo>
                <a:lnTo>
                  <a:pt x="152796" y="221662"/>
                </a:lnTo>
                <a:lnTo>
                  <a:pt x="122470" y="259876"/>
                </a:lnTo>
                <a:lnTo>
                  <a:pt x="95100" y="300392"/>
                </a:lnTo>
                <a:lnTo>
                  <a:pt x="70850" y="343047"/>
                </a:lnTo>
                <a:lnTo>
                  <a:pt x="49882" y="387678"/>
                </a:lnTo>
                <a:lnTo>
                  <a:pt x="32360" y="434122"/>
                </a:lnTo>
                <a:lnTo>
                  <a:pt x="18447" y="482215"/>
                </a:lnTo>
                <a:lnTo>
                  <a:pt x="8307" y="531793"/>
                </a:lnTo>
                <a:lnTo>
                  <a:pt x="2104" y="582693"/>
                </a:lnTo>
                <a:lnTo>
                  <a:pt x="0" y="634753"/>
                </a:lnTo>
                <a:lnTo>
                  <a:pt x="2104" y="686813"/>
                </a:lnTo>
                <a:lnTo>
                  <a:pt x="8307" y="737713"/>
                </a:lnTo>
                <a:lnTo>
                  <a:pt x="18447" y="787292"/>
                </a:lnTo>
                <a:lnTo>
                  <a:pt x="32360" y="835384"/>
                </a:lnTo>
                <a:lnTo>
                  <a:pt x="49882" y="881828"/>
                </a:lnTo>
                <a:lnTo>
                  <a:pt x="70850" y="926459"/>
                </a:lnTo>
                <a:lnTo>
                  <a:pt x="95100" y="969114"/>
                </a:lnTo>
                <a:lnTo>
                  <a:pt x="122470" y="1009630"/>
                </a:lnTo>
                <a:lnTo>
                  <a:pt x="152796" y="1047843"/>
                </a:lnTo>
                <a:lnTo>
                  <a:pt x="185915" y="1083591"/>
                </a:lnTo>
                <a:lnTo>
                  <a:pt x="221662" y="1116709"/>
                </a:lnTo>
                <a:lnTo>
                  <a:pt x="259876" y="1147035"/>
                </a:lnTo>
                <a:lnTo>
                  <a:pt x="300392" y="1174405"/>
                </a:lnTo>
                <a:lnTo>
                  <a:pt x="343047" y="1198656"/>
                </a:lnTo>
                <a:lnTo>
                  <a:pt x="387678" y="1219624"/>
                </a:lnTo>
                <a:lnTo>
                  <a:pt x="434122" y="1237145"/>
                </a:lnTo>
                <a:lnTo>
                  <a:pt x="482215" y="1251058"/>
                </a:lnTo>
                <a:lnTo>
                  <a:pt x="531793" y="1261198"/>
                </a:lnTo>
                <a:lnTo>
                  <a:pt x="582693" y="1267401"/>
                </a:lnTo>
                <a:lnTo>
                  <a:pt x="634753" y="1269505"/>
                </a:lnTo>
                <a:lnTo>
                  <a:pt x="686813" y="1267401"/>
                </a:lnTo>
                <a:lnTo>
                  <a:pt x="737713" y="1261198"/>
                </a:lnTo>
                <a:lnTo>
                  <a:pt x="787292" y="1251058"/>
                </a:lnTo>
                <a:lnTo>
                  <a:pt x="835384" y="1237145"/>
                </a:lnTo>
                <a:lnTo>
                  <a:pt x="881828" y="1219624"/>
                </a:lnTo>
                <a:lnTo>
                  <a:pt x="926459" y="1198656"/>
                </a:lnTo>
                <a:lnTo>
                  <a:pt x="969114" y="1174405"/>
                </a:lnTo>
                <a:lnTo>
                  <a:pt x="1009630" y="1147035"/>
                </a:lnTo>
                <a:lnTo>
                  <a:pt x="1047843" y="1116709"/>
                </a:lnTo>
                <a:lnTo>
                  <a:pt x="1083591" y="1083591"/>
                </a:lnTo>
                <a:lnTo>
                  <a:pt x="1116709" y="1047843"/>
                </a:lnTo>
                <a:lnTo>
                  <a:pt x="1147035" y="1009630"/>
                </a:lnTo>
                <a:lnTo>
                  <a:pt x="1174405" y="969114"/>
                </a:lnTo>
                <a:lnTo>
                  <a:pt x="1198656" y="926459"/>
                </a:lnTo>
                <a:lnTo>
                  <a:pt x="1219624" y="881828"/>
                </a:lnTo>
                <a:lnTo>
                  <a:pt x="1237145" y="835384"/>
                </a:lnTo>
                <a:lnTo>
                  <a:pt x="1251058" y="787292"/>
                </a:lnTo>
                <a:lnTo>
                  <a:pt x="1261198" y="737713"/>
                </a:lnTo>
                <a:lnTo>
                  <a:pt x="1267401" y="686813"/>
                </a:lnTo>
                <a:lnTo>
                  <a:pt x="1269505" y="634753"/>
                </a:lnTo>
                <a:lnTo>
                  <a:pt x="1267401" y="582693"/>
                </a:lnTo>
                <a:lnTo>
                  <a:pt x="1261198" y="531793"/>
                </a:lnTo>
                <a:lnTo>
                  <a:pt x="1251058" y="482215"/>
                </a:lnTo>
                <a:lnTo>
                  <a:pt x="1237145" y="434122"/>
                </a:lnTo>
                <a:lnTo>
                  <a:pt x="1219624" y="387678"/>
                </a:lnTo>
                <a:lnTo>
                  <a:pt x="1198656" y="343047"/>
                </a:lnTo>
                <a:lnTo>
                  <a:pt x="1174405" y="300392"/>
                </a:lnTo>
                <a:lnTo>
                  <a:pt x="1147035" y="259876"/>
                </a:lnTo>
                <a:lnTo>
                  <a:pt x="1116709" y="221662"/>
                </a:lnTo>
                <a:lnTo>
                  <a:pt x="1083591" y="185915"/>
                </a:lnTo>
                <a:lnTo>
                  <a:pt x="1047843" y="152796"/>
                </a:lnTo>
                <a:lnTo>
                  <a:pt x="1009630" y="122470"/>
                </a:lnTo>
                <a:lnTo>
                  <a:pt x="969114" y="95100"/>
                </a:lnTo>
                <a:lnTo>
                  <a:pt x="926459" y="70850"/>
                </a:lnTo>
                <a:lnTo>
                  <a:pt x="881828" y="49882"/>
                </a:lnTo>
                <a:lnTo>
                  <a:pt x="835384" y="32360"/>
                </a:lnTo>
                <a:lnTo>
                  <a:pt x="787292" y="18447"/>
                </a:lnTo>
                <a:lnTo>
                  <a:pt x="737713" y="8307"/>
                </a:lnTo>
                <a:lnTo>
                  <a:pt x="686813" y="2104"/>
                </a:lnTo>
                <a:lnTo>
                  <a:pt x="634753" y="0"/>
                </a:lnTo>
              </a:path>
            </a:pathLst>
          </a:custGeom>
        </p:spPr>
        <p:txBody>
          <a:bodyPr wrap="square" lIns="0" tIns="0" rIns="0" bIns="0" rtlCol="0"/>
          <a:lstStyle/>
          <a:p>
            <a:endParaRPr/>
          </a:p>
        </p:txBody>
      </p:sp>
      <p:sp>
        <p:nvSpPr>
          <p:cNvPr id="13" name="object 10"/>
          <p:cNvSpPr/>
          <p:nvPr/>
        </p:nvSpPr>
        <p:spPr>
          <a:xfrm>
            <a:off x="8586835" y="4870205"/>
            <a:ext cx="1693333" cy="1270000"/>
          </a:xfrm>
          <a:custGeom>
            <a:avLst/>
            <a:gdLst/>
            <a:ahLst/>
            <a:cxnLst/>
            <a:rect l="l" t="t" r="r" b="b"/>
            <a:pathLst>
              <a:path w="1270000" h="1270000">
                <a:moveTo>
                  <a:pt x="0" y="634753"/>
                </a:moveTo>
                <a:lnTo>
                  <a:pt x="2104" y="582693"/>
                </a:lnTo>
                <a:lnTo>
                  <a:pt x="8307" y="531792"/>
                </a:lnTo>
                <a:lnTo>
                  <a:pt x="18447" y="482214"/>
                </a:lnTo>
                <a:lnTo>
                  <a:pt x="32360" y="434121"/>
                </a:lnTo>
                <a:lnTo>
                  <a:pt x="49882" y="387678"/>
                </a:lnTo>
                <a:lnTo>
                  <a:pt x="70849" y="343047"/>
                </a:lnTo>
                <a:lnTo>
                  <a:pt x="95100" y="300392"/>
                </a:lnTo>
                <a:lnTo>
                  <a:pt x="122470" y="259876"/>
                </a:lnTo>
                <a:lnTo>
                  <a:pt x="152796" y="221662"/>
                </a:lnTo>
                <a:lnTo>
                  <a:pt x="185914" y="185914"/>
                </a:lnTo>
                <a:lnTo>
                  <a:pt x="221662" y="152796"/>
                </a:lnTo>
                <a:lnTo>
                  <a:pt x="259876" y="122470"/>
                </a:lnTo>
                <a:lnTo>
                  <a:pt x="300392" y="95100"/>
                </a:lnTo>
                <a:lnTo>
                  <a:pt x="343047" y="70849"/>
                </a:lnTo>
                <a:lnTo>
                  <a:pt x="387678" y="49882"/>
                </a:lnTo>
                <a:lnTo>
                  <a:pt x="434121" y="32360"/>
                </a:lnTo>
                <a:lnTo>
                  <a:pt x="482214" y="18447"/>
                </a:lnTo>
                <a:lnTo>
                  <a:pt x="531792" y="8307"/>
                </a:lnTo>
                <a:lnTo>
                  <a:pt x="582693" y="2104"/>
                </a:lnTo>
                <a:lnTo>
                  <a:pt x="634753" y="0"/>
                </a:lnTo>
                <a:lnTo>
                  <a:pt x="686812" y="2104"/>
                </a:lnTo>
                <a:lnTo>
                  <a:pt x="737713" y="8307"/>
                </a:lnTo>
                <a:lnTo>
                  <a:pt x="787291" y="18447"/>
                </a:lnTo>
                <a:lnTo>
                  <a:pt x="835384" y="32360"/>
                </a:lnTo>
                <a:lnTo>
                  <a:pt x="881827" y="49882"/>
                </a:lnTo>
                <a:lnTo>
                  <a:pt x="926458" y="70849"/>
                </a:lnTo>
                <a:lnTo>
                  <a:pt x="969113" y="95100"/>
                </a:lnTo>
                <a:lnTo>
                  <a:pt x="1009629" y="122470"/>
                </a:lnTo>
                <a:lnTo>
                  <a:pt x="1047843" y="152796"/>
                </a:lnTo>
                <a:lnTo>
                  <a:pt x="1083591" y="185914"/>
                </a:lnTo>
                <a:lnTo>
                  <a:pt x="1116709" y="221662"/>
                </a:lnTo>
                <a:lnTo>
                  <a:pt x="1147035" y="259876"/>
                </a:lnTo>
                <a:lnTo>
                  <a:pt x="1174405" y="300392"/>
                </a:lnTo>
                <a:lnTo>
                  <a:pt x="1198656" y="343047"/>
                </a:lnTo>
                <a:lnTo>
                  <a:pt x="1219623" y="387678"/>
                </a:lnTo>
                <a:lnTo>
                  <a:pt x="1237145" y="434121"/>
                </a:lnTo>
                <a:lnTo>
                  <a:pt x="1251058" y="482214"/>
                </a:lnTo>
                <a:lnTo>
                  <a:pt x="1261198" y="531792"/>
                </a:lnTo>
                <a:lnTo>
                  <a:pt x="1267401" y="582693"/>
                </a:lnTo>
                <a:lnTo>
                  <a:pt x="1269506" y="634753"/>
                </a:lnTo>
                <a:lnTo>
                  <a:pt x="1267401" y="686812"/>
                </a:lnTo>
                <a:lnTo>
                  <a:pt x="1261198" y="737713"/>
                </a:lnTo>
                <a:lnTo>
                  <a:pt x="1251058" y="787291"/>
                </a:lnTo>
                <a:lnTo>
                  <a:pt x="1237145" y="835384"/>
                </a:lnTo>
                <a:lnTo>
                  <a:pt x="1219623" y="881827"/>
                </a:lnTo>
                <a:lnTo>
                  <a:pt x="1198656" y="926458"/>
                </a:lnTo>
                <a:lnTo>
                  <a:pt x="1174405" y="969113"/>
                </a:lnTo>
                <a:lnTo>
                  <a:pt x="1147035" y="1009629"/>
                </a:lnTo>
                <a:lnTo>
                  <a:pt x="1116709" y="1047843"/>
                </a:lnTo>
                <a:lnTo>
                  <a:pt x="1083591" y="1083591"/>
                </a:lnTo>
                <a:lnTo>
                  <a:pt x="1047843" y="1116709"/>
                </a:lnTo>
                <a:lnTo>
                  <a:pt x="1009629" y="1147035"/>
                </a:lnTo>
                <a:lnTo>
                  <a:pt x="969113" y="1174405"/>
                </a:lnTo>
                <a:lnTo>
                  <a:pt x="926458" y="1198656"/>
                </a:lnTo>
                <a:lnTo>
                  <a:pt x="881827" y="1219623"/>
                </a:lnTo>
                <a:lnTo>
                  <a:pt x="835384" y="1237145"/>
                </a:lnTo>
                <a:lnTo>
                  <a:pt x="787291" y="1251058"/>
                </a:lnTo>
                <a:lnTo>
                  <a:pt x="737713" y="1261198"/>
                </a:lnTo>
                <a:lnTo>
                  <a:pt x="686812" y="1267401"/>
                </a:lnTo>
                <a:lnTo>
                  <a:pt x="634753" y="1269506"/>
                </a:lnTo>
                <a:lnTo>
                  <a:pt x="582693" y="1267401"/>
                </a:lnTo>
                <a:lnTo>
                  <a:pt x="531792" y="1261198"/>
                </a:lnTo>
                <a:lnTo>
                  <a:pt x="482214" y="1251058"/>
                </a:lnTo>
                <a:lnTo>
                  <a:pt x="434121" y="1237145"/>
                </a:lnTo>
                <a:lnTo>
                  <a:pt x="387678" y="1219623"/>
                </a:lnTo>
                <a:lnTo>
                  <a:pt x="343047" y="1198656"/>
                </a:lnTo>
                <a:lnTo>
                  <a:pt x="300392" y="1174405"/>
                </a:lnTo>
                <a:lnTo>
                  <a:pt x="259876" y="1147035"/>
                </a:lnTo>
                <a:lnTo>
                  <a:pt x="221662" y="1116709"/>
                </a:lnTo>
                <a:lnTo>
                  <a:pt x="185914" y="1083591"/>
                </a:lnTo>
                <a:lnTo>
                  <a:pt x="152796" y="1047843"/>
                </a:lnTo>
                <a:lnTo>
                  <a:pt x="122470" y="1009629"/>
                </a:lnTo>
                <a:lnTo>
                  <a:pt x="95100" y="969113"/>
                </a:lnTo>
                <a:lnTo>
                  <a:pt x="70849" y="926458"/>
                </a:lnTo>
                <a:lnTo>
                  <a:pt x="49882" y="881827"/>
                </a:lnTo>
                <a:lnTo>
                  <a:pt x="32360" y="835384"/>
                </a:lnTo>
                <a:lnTo>
                  <a:pt x="18447" y="787291"/>
                </a:lnTo>
                <a:lnTo>
                  <a:pt x="8307" y="737713"/>
                </a:lnTo>
                <a:lnTo>
                  <a:pt x="2104" y="686812"/>
                </a:lnTo>
                <a:lnTo>
                  <a:pt x="0" y="634753"/>
                </a:lnTo>
                <a:close/>
              </a:path>
            </a:pathLst>
          </a:custGeom>
          <a:ln w="12700">
            <a:solidFill>
              <a:srgbClr val="FFFFFF"/>
            </a:solidFill>
          </a:ln>
        </p:spPr>
        <p:txBody>
          <a:bodyPr wrap="square" lIns="0" tIns="0" rIns="0" bIns="0" rtlCol="0"/>
          <a:lstStyle/>
          <a:p>
            <a:endParaRPr/>
          </a:p>
        </p:txBody>
      </p:sp>
      <p:sp>
        <p:nvSpPr>
          <p:cNvPr id="14" name="object 11"/>
          <p:cNvSpPr txBox="1"/>
          <p:nvPr/>
        </p:nvSpPr>
        <p:spPr>
          <a:xfrm>
            <a:off x="8850944" y="5308254"/>
            <a:ext cx="1388533" cy="384721"/>
          </a:xfrm>
          <a:prstGeom prst="rect">
            <a:avLst/>
          </a:prstGeom>
        </p:spPr>
        <p:txBody>
          <a:bodyPr vert="horz" wrap="square" lIns="0" tIns="0" rIns="0" bIns="0" rtlCol="0">
            <a:spAutoFit/>
          </a:bodyPr>
          <a:lstStyle/>
          <a:p>
            <a:pPr marL="48895" marR="5080" indent="-36830">
              <a:lnSpc>
                <a:spcPct val="105000"/>
              </a:lnSpc>
            </a:pPr>
            <a:r>
              <a:rPr lang="zh-CN" altLang="en-US" sz="2400" dirty="0">
                <a:solidFill>
                  <a:srgbClr val="040000"/>
                </a:solidFill>
                <a:latin typeface="微软雅黑"/>
                <a:cs typeface="微软雅黑"/>
              </a:rPr>
              <a:t>抑制素</a:t>
            </a:r>
            <a:r>
              <a:rPr lang="en-US" altLang="zh-CN" sz="2400" dirty="0">
                <a:solidFill>
                  <a:srgbClr val="040000"/>
                </a:solidFill>
                <a:latin typeface="微软雅黑"/>
                <a:cs typeface="微软雅黑"/>
              </a:rPr>
              <a:t>B</a:t>
            </a:r>
            <a:endParaRPr sz="2400" dirty="0">
              <a:solidFill>
                <a:srgbClr val="040000"/>
              </a:solidFill>
              <a:latin typeface="微软雅黑"/>
              <a:cs typeface="微软雅黑"/>
            </a:endParaRPr>
          </a:p>
        </p:txBody>
      </p:sp>
      <p:sp>
        <p:nvSpPr>
          <p:cNvPr id="15" name="object 12"/>
          <p:cNvSpPr/>
          <p:nvPr/>
        </p:nvSpPr>
        <p:spPr>
          <a:xfrm>
            <a:off x="5695627" y="3856998"/>
            <a:ext cx="2789767" cy="705485"/>
          </a:xfrm>
          <a:custGeom>
            <a:avLst/>
            <a:gdLst/>
            <a:ahLst/>
            <a:cxnLst/>
            <a:rect l="l" t="t" r="r" b="b"/>
            <a:pathLst>
              <a:path w="2092325" h="705485">
                <a:moveTo>
                  <a:pt x="2092046" y="0"/>
                </a:moveTo>
                <a:lnTo>
                  <a:pt x="0" y="704925"/>
                </a:lnTo>
              </a:path>
            </a:pathLst>
          </a:custGeom>
          <a:ln w="12700">
            <a:solidFill>
              <a:srgbClr val="BFBFBF"/>
            </a:solidFill>
          </a:ln>
        </p:spPr>
        <p:txBody>
          <a:bodyPr wrap="square" lIns="0" tIns="0" rIns="0" bIns="0" rtlCol="0"/>
          <a:lstStyle/>
          <a:p>
            <a:endParaRPr/>
          </a:p>
        </p:txBody>
      </p:sp>
      <p:sp>
        <p:nvSpPr>
          <p:cNvPr id="16" name="object 13"/>
          <p:cNvSpPr/>
          <p:nvPr/>
        </p:nvSpPr>
        <p:spPr>
          <a:xfrm>
            <a:off x="4992010" y="4275454"/>
            <a:ext cx="793327" cy="594995"/>
          </a:xfrm>
          <a:custGeom>
            <a:avLst/>
            <a:gdLst/>
            <a:ahLst/>
            <a:cxnLst/>
            <a:rect l="l" t="t" r="r" b="b"/>
            <a:pathLst>
              <a:path w="594995" h="594995">
                <a:moveTo>
                  <a:pt x="297375" y="0"/>
                </a:moveTo>
                <a:lnTo>
                  <a:pt x="249139" y="3892"/>
                </a:lnTo>
                <a:lnTo>
                  <a:pt x="203381" y="15160"/>
                </a:lnTo>
                <a:lnTo>
                  <a:pt x="160714" y="33192"/>
                </a:lnTo>
                <a:lnTo>
                  <a:pt x="121749" y="57376"/>
                </a:lnTo>
                <a:lnTo>
                  <a:pt x="87099" y="87099"/>
                </a:lnTo>
                <a:lnTo>
                  <a:pt x="57376" y="121750"/>
                </a:lnTo>
                <a:lnTo>
                  <a:pt x="33192" y="160715"/>
                </a:lnTo>
                <a:lnTo>
                  <a:pt x="15160" y="203382"/>
                </a:lnTo>
                <a:lnTo>
                  <a:pt x="3892" y="249140"/>
                </a:lnTo>
                <a:lnTo>
                  <a:pt x="0" y="297376"/>
                </a:lnTo>
                <a:lnTo>
                  <a:pt x="985" y="321766"/>
                </a:lnTo>
                <a:lnTo>
                  <a:pt x="8642" y="368839"/>
                </a:lnTo>
                <a:lnTo>
                  <a:pt x="23369" y="413128"/>
                </a:lnTo>
                <a:lnTo>
                  <a:pt x="44553" y="454021"/>
                </a:lnTo>
                <a:lnTo>
                  <a:pt x="71583" y="490905"/>
                </a:lnTo>
                <a:lnTo>
                  <a:pt x="103846" y="523168"/>
                </a:lnTo>
                <a:lnTo>
                  <a:pt x="140730" y="550198"/>
                </a:lnTo>
                <a:lnTo>
                  <a:pt x="181623" y="571383"/>
                </a:lnTo>
                <a:lnTo>
                  <a:pt x="225912" y="586109"/>
                </a:lnTo>
                <a:lnTo>
                  <a:pt x="272986" y="593766"/>
                </a:lnTo>
                <a:lnTo>
                  <a:pt x="297375" y="594752"/>
                </a:lnTo>
                <a:lnTo>
                  <a:pt x="321765" y="593766"/>
                </a:lnTo>
                <a:lnTo>
                  <a:pt x="368838" y="586109"/>
                </a:lnTo>
                <a:lnTo>
                  <a:pt x="413127" y="571383"/>
                </a:lnTo>
                <a:lnTo>
                  <a:pt x="454020" y="550198"/>
                </a:lnTo>
                <a:lnTo>
                  <a:pt x="490905" y="523168"/>
                </a:lnTo>
                <a:lnTo>
                  <a:pt x="523168" y="490905"/>
                </a:lnTo>
                <a:lnTo>
                  <a:pt x="550198" y="454021"/>
                </a:lnTo>
                <a:lnTo>
                  <a:pt x="571383" y="413128"/>
                </a:lnTo>
                <a:lnTo>
                  <a:pt x="586109" y="368839"/>
                </a:lnTo>
                <a:lnTo>
                  <a:pt x="593766" y="321766"/>
                </a:lnTo>
                <a:lnTo>
                  <a:pt x="594752" y="297376"/>
                </a:lnTo>
                <a:lnTo>
                  <a:pt x="593766" y="272987"/>
                </a:lnTo>
                <a:lnTo>
                  <a:pt x="586109" y="225913"/>
                </a:lnTo>
                <a:lnTo>
                  <a:pt x="571383" y="181624"/>
                </a:lnTo>
                <a:lnTo>
                  <a:pt x="550198" y="140731"/>
                </a:lnTo>
                <a:lnTo>
                  <a:pt x="523168" y="103847"/>
                </a:lnTo>
                <a:lnTo>
                  <a:pt x="490905" y="71584"/>
                </a:lnTo>
                <a:lnTo>
                  <a:pt x="454020" y="44553"/>
                </a:lnTo>
                <a:lnTo>
                  <a:pt x="413127" y="23369"/>
                </a:lnTo>
                <a:lnTo>
                  <a:pt x="368838" y="8642"/>
                </a:lnTo>
                <a:lnTo>
                  <a:pt x="321765" y="985"/>
                </a:lnTo>
                <a:lnTo>
                  <a:pt x="297375" y="0"/>
                </a:lnTo>
                <a:close/>
              </a:path>
            </a:pathLst>
          </a:custGeom>
          <a:solidFill>
            <a:srgbClr val="FFF2CC"/>
          </a:solidFill>
        </p:spPr>
        <p:txBody>
          <a:bodyPr wrap="square" lIns="0" tIns="0" rIns="0" bIns="0" rtlCol="0"/>
          <a:lstStyle/>
          <a:p>
            <a:endParaRPr/>
          </a:p>
        </p:txBody>
      </p:sp>
      <p:sp>
        <p:nvSpPr>
          <p:cNvPr id="17" name="object 14"/>
          <p:cNvSpPr/>
          <p:nvPr/>
        </p:nvSpPr>
        <p:spPr>
          <a:xfrm>
            <a:off x="4990592" y="4273804"/>
            <a:ext cx="796544" cy="597407"/>
          </a:xfrm>
          <a:prstGeom prst="rect">
            <a:avLst/>
          </a:prstGeom>
          <a:blipFill>
            <a:blip r:embed="rId5" cstate="print"/>
            <a:stretch>
              <a:fillRect/>
            </a:stretch>
          </a:blipFill>
        </p:spPr>
        <p:txBody>
          <a:bodyPr wrap="square" lIns="0" tIns="0" rIns="0" bIns="0" rtlCol="0"/>
          <a:lstStyle/>
          <a:p>
            <a:endParaRPr/>
          </a:p>
        </p:txBody>
      </p:sp>
      <p:sp>
        <p:nvSpPr>
          <p:cNvPr id="18" name="object 15"/>
          <p:cNvSpPr/>
          <p:nvPr/>
        </p:nvSpPr>
        <p:spPr>
          <a:xfrm>
            <a:off x="4992010" y="4275454"/>
            <a:ext cx="793327" cy="594995"/>
          </a:xfrm>
          <a:custGeom>
            <a:avLst/>
            <a:gdLst/>
            <a:ahLst/>
            <a:cxnLst/>
            <a:rect l="l" t="t" r="r" b="b"/>
            <a:pathLst>
              <a:path w="594995" h="594995">
                <a:moveTo>
                  <a:pt x="0" y="297376"/>
                </a:moveTo>
                <a:lnTo>
                  <a:pt x="3892" y="249140"/>
                </a:lnTo>
                <a:lnTo>
                  <a:pt x="15160" y="203382"/>
                </a:lnTo>
                <a:lnTo>
                  <a:pt x="33192" y="160714"/>
                </a:lnTo>
                <a:lnTo>
                  <a:pt x="57376" y="121749"/>
                </a:lnTo>
                <a:lnTo>
                  <a:pt x="87099" y="87099"/>
                </a:lnTo>
                <a:lnTo>
                  <a:pt x="121749" y="57376"/>
                </a:lnTo>
                <a:lnTo>
                  <a:pt x="160714" y="33192"/>
                </a:lnTo>
                <a:lnTo>
                  <a:pt x="203382" y="15160"/>
                </a:lnTo>
                <a:lnTo>
                  <a:pt x="249140" y="3892"/>
                </a:lnTo>
                <a:lnTo>
                  <a:pt x="297376" y="0"/>
                </a:lnTo>
                <a:lnTo>
                  <a:pt x="321765" y="985"/>
                </a:lnTo>
                <a:lnTo>
                  <a:pt x="368838" y="8642"/>
                </a:lnTo>
                <a:lnTo>
                  <a:pt x="413128" y="23369"/>
                </a:lnTo>
                <a:lnTo>
                  <a:pt x="454020" y="44553"/>
                </a:lnTo>
                <a:lnTo>
                  <a:pt x="490905" y="71583"/>
                </a:lnTo>
                <a:lnTo>
                  <a:pt x="523168" y="103846"/>
                </a:lnTo>
                <a:lnTo>
                  <a:pt x="550198" y="140731"/>
                </a:lnTo>
                <a:lnTo>
                  <a:pt x="571382" y="181623"/>
                </a:lnTo>
                <a:lnTo>
                  <a:pt x="586109" y="225913"/>
                </a:lnTo>
                <a:lnTo>
                  <a:pt x="593766" y="272986"/>
                </a:lnTo>
                <a:lnTo>
                  <a:pt x="594752" y="297376"/>
                </a:lnTo>
                <a:lnTo>
                  <a:pt x="593766" y="321765"/>
                </a:lnTo>
                <a:lnTo>
                  <a:pt x="586109" y="368838"/>
                </a:lnTo>
                <a:lnTo>
                  <a:pt x="571382" y="413128"/>
                </a:lnTo>
                <a:lnTo>
                  <a:pt x="550198" y="454020"/>
                </a:lnTo>
                <a:lnTo>
                  <a:pt x="523168" y="490905"/>
                </a:lnTo>
                <a:lnTo>
                  <a:pt x="490905" y="523168"/>
                </a:lnTo>
                <a:lnTo>
                  <a:pt x="454020" y="550198"/>
                </a:lnTo>
                <a:lnTo>
                  <a:pt x="413128" y="571382"/>
                </a:lnTo>
                <a:lnTo>
                  <a:pt x="368838" y="586109"/>
                </a:lnTo>
                <a:lnTo>
                  <a:pt x="321765" y="593766"/>
                </a:lnTo>
                <a:lnTo>
                  <a:pt x="297376" y="594752"/>
                </a:lnTo>
                <a:lnTo>
                  <a:pt x="272986" y="593766"/>
                </a:lnTo>
                <a:lnTo>
                  <a:pt x="225913" y="586109"/>
                </a:lnTo>
                <a:lnTo>
                  <a:pt x="181623" y="571382"/>
                </a:lnTo>
                <a:lnTo>
                  <a:pt x="140731" y="550198"/>
                </a:lnTo>
                <a:lnTo>
                  <a:pt x="103846" y="523168"/>
                </a:lnTo>
                <a:lnTo>
                  <a:pt x="71583" y="490905"/>
                </a:lnTo>
                <a:lnTo>
                  <a:pt x="44553" y="454020"/>
                </a:lnTo>
                <a:lnTo>
                  <a:pt x="23369" y="413128"/>
                </a:lnTo>
                <a:lnTo>
                  <a:pt x="8642" y="368838"/>
                </a:lnTo>
                <a:lnTo>
                  <a:pt x="985" y="321765"/>
                </a:lnTo>
                <a:lnTo>
                  <a:pt x="0" y="297376"/>
                </a:lnTo>
                <a:close/>
              </a:path>
            </a:pathLst>
          </a:custGeom>
          <a:ln w="12700">
            <a:solidFill>
              <a:srgbClr val="FFE699"/>
            </a:solidFill>
          </a:ln>
        </p:spPr>
        <p:txBody>
          <a:bodyPr wrap="square" lIns="0" tIns="0" rIns="0" bIns="0" rtlCol="0"/>
          <a:lstStyle/>
          <a:p>
            <a:endParaRPr/>
          </a:p>
        </p:txBody>
      </p:sp>
      <p:sp>
        <p:nvSpPr>
          <p:cNvPr id="19" name="object 16"/>
          <p:cNvSpPr txBox="1"/>
          <p:nvPr/>
        </p:nvSpPr>
        <p:spPr>
          <a:xfrm>
            <a:off x="5199592" y="4438126"/>
            <a:ext cx="386080" cy="307777"/>
          </a:xfrm>
          <a:prstGeom prst="rect">
            <a:avLst/>
          </a:prstGeom>
        </p:spPr>
        <p:txBody>
          <a:bodyPr vert="horz" wrap="square" lIns="0" tIns="0" rIns="0" bIns="0" rtlCol="0">
            <a:spAutoFit/>
          </a:bodyPr>
          <a:lstStyle/>
          <a:p>
            <a:pPr marL="12700">
              <a:lnSpc>
                <a:spcPct val="100000"/>
              </a:lnSpc>
            </a:pPr>
            <a:r>
              <a:rPr sz="2000" spc="-5" dirty="0">
                <a:solidFill>
                  <a:srgbClr val="7F7F7F"/>
                </a:solidFill>
                <a:latin typeface="Impact"/>
                <a:cs typeface="Impact"/>
              </a:rPr>
              <a:t>04</a:t>
            </a:r>
            <a:endParaRPr sz="2000">
              <a:latin typeface="Impact"/>
              <a:cs typeface="Impact"/>
            </a:endParaRPr>
          </a:p>
        </p:txBody>
      </p:sp>
      <p:sp>
        <p:nvSpPr>
          <p:cNvPr id="20" name="object 17"/>
          <p:cNvSpPr/>
          <p:nvPr/>
        </p:nvSpPr>
        <p:spPr>
          <a:xfrm>
            <a:off x="3644900" y="4285997"/>
            <a:ext cx="1638300" cy="1027175"/>
          </a:xfrm>
          <a:prstGeom prst="rect">
            <a:avLst/>
          </a:prstGeom>
          <a:blipFill>
            <a:blip r:embed="rId6" cstate="print"/>
            <a:stretch>
              <a:fillRect/>
            </a:stretch>
          </a:blipFill>
        </p:spPr>
        <p:txBody>
          <a:bodyPr wrap="square" lIns="0" tIns="0" rIns="0" bIns="0" rtlCol="0"/>
          <a:lstStyle/>
          <a:p>
            <a:endParaRPr/>
          </a:p>
        </p:txBody>
      </p:sp>
      <p:sp>
        <p:nvSpPr>
          <p:cNvPr id="21" name="object 18"/>
          <p:cNvSpPr/>
          <p:nvPr/>
        </p:nvSpPr>
        <p:spPr>
          <a:xfrm>
            <a:off x="4002081" y="4400118"/>
            <a:ext cx="1127117" cy="708774"/>
          </a:xfrm>
          <a:prstGeom prst="rect">
            <a:avLst/>
          </a:prstGeom>
          <a:blipFill>
            <a:blip r:embed="rId7" cstate="print"/>
            <a:stretch>
              <a:fillRect/>
            </a:stretch>
          </a:blipFill>
        </p:spPr>
        <p:txBody>
          <a:bodyPr wrap="square" lIns="0" tIns="0" rIns="0" bIns="0" rtlCol="0"/>
          <a:lstStyle/>
          <a:p>
            <a:endParaRPr/>
          </a:p>
        </p:txBody>
      </p:sp>
      <p:sp>
        <p:nvSpPr>
          <p:cNvPr id="22" name="object 19"/>
          <p:cNvSpPr/>
          <p:nvPr/>
        </p:nvSpPr>
        <p:spPr>
          <a:xfrm>
            <a:off x="4001947" y="4400119"/>
            <a:ext cx="1127947" cy="709295"/>
          </a:xfrm>
          <a:custGeom>
            <a:avLst/>
            <a:gdLst/>
            <a:ahLst/>
            <a:cxnLst/>
            <a:rect l="l" t="t" r="r" b="b"/>
            <a:pathLst>
              <a:path w="709295" h="709295">
                <a:moveTo>
                  <a:pt x="0" y="354387"/>
                </a:moveTo>
                <a:lnTo>
                  <a:pt x="4638" y="296903"/>
                </a:lnTo>
                <a:lnTo>
                  <a:pt x="18066" y="242373"/>
                </a:lnTo>
                <a:lnTo>
                  <a:pt x="39556" y="191525"/>
                </a:lnTo>
                <a:lnTo>
                  <a:pt x="68376" y="145090"/>
                </a:lnTo>
                <a:lnTo>
                  <a:pt x="103797" y="103797"/>
                </a:lnTo>
                <a:lnTo>
                  <a:pt x="145090" y="68376"/>
                </a:lnTo>
                <a:lnTo>
                  <a:pt x="191525" y="39556"/>
                </a:lnTo>
                <a:lnTo>
                  <a:pt x="242373" y="18066"/>
                </a:lnTo>
                <a:lnTo>
                  <a:pt x="296903" y="4638"/>
                </a:lnTo>
                <a:lnTo>
                  <a:pt x="354387" y="0"/>
                </a:lnTo>
                <a:lnTo>
                  <a:pt x="383452" y="1174"/>
                </a:lnTo>
                <a:lnTo>
                  <a:pt x="439550" y="10299"/>
                </a:lnTo>
                <a:lnTo>
                  <a:pt x="492330" y="27849"/>
                </a:lnTo>
                <a:lnTo>
                  <a:pt x="541062" y="53095"/>
                </a:lnTo>
                <a:lnTo>
                  <a:pt x="585018" y="85307"/>
                </a:lnTo>
                <a:lnTo>
                  <a:pt x="623466" y="123755"/>
                </a:lnTo>
                <a:lnTo>
                  <a:pt x="655678" y="167711"/>
                </a:lnTo>
                <a:lnTo>
                  <a:pt x="680924" y="216443"/>
                </a:lnTo>
                <a:lnTo>
                  <a:pt x="698474" y="269223"/>
                </a:lnTo>
                <a:lnTo>
                  <a:pt x="707599" y="325321"/>
                </a:lnTo>
                <a:lnTo>
                  <a:pt x="708774" y="354387"/>
                </a:lnTo>
                <a:lnTo>
                  <a:pt x="707599" y="383452"/>
                </a:lnTo>
                <a:lnTo>
                  <a:pt x="698474" y="439550"/>
                </a:lnTo>
                <a:lnTo>
                  <a:pt x="680924" y="492330"/>
                </a:lnTo>
                <a:lnTo>
                  <a:pt x="655678" y="541062"/>
                </a:lnTo>
                <a:lnTo>
                  <a:pt x="623466" y="585018"/>
                </a:lnTo>
                <a:lnTo>
                  <a:pt x="585018" y="623466"/>
                </a:lnTo>
                <a:lnTo>
                  <a:pt x="541062" y="655678"/>
                </a:lnTo>
                <a:lnTo>
                  <a:pt x="492330" y="680924"/>
                </a:lnTo>
                <a:lnTo>
                  <a:pt x="439550" y="698474"/>
                </a:lnTo>
                <a:lnTo>
                  <a:pt x="383452" y="707599"/>
                </a:lnTo>
                <a:lnTo>
                  <a:pt x="354387" y="708774"/>
                </a:lnTo>
                <a:lnTo>
                  <a:pt x="325321" y="707599"/>
                </a:lnTo>
                <a:lnTo>
                  <a:pt x="269223" y="698474"/>
                </a:lnTo>
                <a:lnTo>
                  <a:pt x="216443" y="680924"/>
                </a:lnTo>
                <a:lnTo>
                  <a:pt x="167711" y="655678"/>
                </a:lnTo>
                <a:lnTo>
                  <a:pt x="123755" y="623466"/>
                </a:lnTo>
                <a:lnTo>
                  <a:pt x="85307" y="585018"/>
                </a:lnTo>
                <a:lnTo>
                  <a:pt x="53095" y="541062"/>
                </a:lnTo>
                <a:lnTo>
                  <a:pt x="27849" y="492330"/>
                </a:lnTo>
                <a:lnTo>
                  <a:pt x="10299" y="439550"/>
                </a:lnTo>
                <a:lnTo>
                  <a:pt x="1174" y="383452"/>
                </a:lnTo>
                <a:lnTo>
                  <a:pt x="0" y="354387"/>
                </a:lnTo>
                <a:close/>
              </a:path>
            </a:pathLst>
          </a:custGeom>
          <a:ln w="12700">
            <a:solidFill>
              <a:srgbClr val="FFFFFF"/>
            </a:solidFill>
          </a:ln>
        </p:spPr>
        <p:txBody>
          <a:bodyPr wrap="square" lIns="0" tIns="0" rIns="0" bIns="0" rtlCol="0"/>
          <a:lstStyle/>
          <a:p>
            <a:endParaRPr/>
          </a:p>
        </p:txBody>
      </p:sp>
      <p:sp>
        <p:nvSpPr>
          <p:cNvPr id="23" name="object 20"/>
          <p:cNvSpPr txBox="1"/>
          <p:nvPr/>
        </p:nvSpPr>
        <p:spPr>
          <a:xfrm>
            <a:off x="4021395" y="4601161"/>
            <a:ext cx="1207092" cy="307777"/>
          </a:xfrm>
          <a:prstGeom prst="rect">
            <a:avLst/>
          </a:prstGeom>
        </p:spPr>
        <p:txBody>
          <a:bodyPr vert="horz" wrap="square" lIns="0" tIns="0" rIns="0" bIns="0" rtlCol="0">
            <a:spAutoFit/>
          </a:bodyPr>
          <a:lstStyle/>
          <a:p>
            <a:pPr marL="37465">
              <a:lnSpc>
                <a:spcPct val="100000"/>
              </a:lnSpc>
            </a:pPr>
            <a:endParaRPr sz="2000" dirty="0">
              <a:solidFill>
                <a:srgbClr val="040000"/>
              </a:solidFill>
              <a:latin typeface="Arial"/>
              <a:cs typeface="Arial"/>
            </a:endParaRPr>
          </a:p>
        </p:txBody>
      </p:sp>
      <p:sp>
        <p:nvSpPr>
          <p:cNvPr id="25" name="object 22"/>
          <p:cNvSpPr/>
          <p:nvPr/>
        </p:nvSpPr>
        <p:spPr>
          <a:xfrm>
            <a:off x="5461026" y="3296024"/>
            <a:ext cx="2777913" cy="391160"/>
          </a:xfrm>
          <a:custGeom>
            <a:avLst/>
            <a:gdLst/>
            <a:ahLst/>
            <a:cxnLst/>
            <a:rect l="l" t="t" r="r" b="b"/>
            <a:pathLst>
              <a:path w="2083435" h="391160">
                <a:moveTo>
                  <a:pt x="2082925" y="391118"/>
                </a:moveTo>
                <a:lnTo>
                  <a:pt x="0" y="0"/>
                </a:lnTo>
              </a:path>
            </a:pathLst>
          </a:custGeom>
          <a:ln w="12700">
            <a:solidFill>
              <a:srgbClr val="BFBFBF"/>
            </a:solidFill>
          </a:ln>
        </p:spPr>
        <p:txBody>
          <a:bodyPr wrap="square" lIns="0" tIns="0" rIns="0" bIns="0" rtlCol="0"/>
          <a:lstStyle/>
          <a:p>
            <a:endParaRPr/>
          </a:p>
        </p:txBody>
      </p:sp>
      <p:sp>
        <p:nvSpPr>
          <p:cNvPr id="26" name="object 23"/>
          <p:cNvSpPr/>
          <p:nvPr/>
        </p:nvSpPr>
        <p:spPr>
          <a:xfrm>
            <a:off x="8173888" y="3374167"/>
            <a:ext cx="916093" cy="687070"/>
          </a:xfrm>
          <a:custGeom>
            <a:avLst/>
            <a:gdLst/>
            <a:ahLst/>
            <a:cxnLst/>
            <a:rect l="l" t="t" r="r" b="b"/>
            <a:pathLst>
              <a:path w="687070" h="687070">
                <a:moveTo>
                  <a:pt x="343261" y="0"/>
                </a:moveTo>
                <a:lnTo>
                  <a:pt x="287583" y="4492"/>
                </a:lnTo>
                <a:lnTo>
                  <a:pt x="234764" y="17499"/>
                </a:lnTo>
                <a:lnTo>
                  <a:pt x="185513" y="38314"/>
                </a:lnTo>
                <a:lnTo>
                  <a:pt x="140536" y="66229"/>
                </a:lnTo>
                <a:lnTo>
                  <a:pt x="100539" y="100539"/>
                </a:lnTo>
                <a:lnTo>
                  <a:pt x="66229" y="140536"/>
                </a:lnTo>
                <a:lnTo>
                  <a:pt x="38314" y="185513"/>
                </a:lnTo>
                <a:lnTo>
                  <a:pt x="17499" y="234765"/>
                </a:lnTo>
                <a:lnTo>
                  <a:pt x="4492" y="287584"/>
                </a:lnTo>
                <a:lnTo>
                  <a:pt x="0" y="343263"/>
                </a:lnTo>
                <a:lnTo>
                  <a:pt x="1137" y="371415"/>
                </a:lnTo>
                <a:lnTo>
                  <a:pt x="9976" y="425752"/>
                </a:lnTo>
                <a:lnTo>
                  <a:pt x="26975" y="476876"/>
                </a:lnTo>
                <a:lnTo>
                  <a:pt x="51428" y="524078"/>
                </a:lnTo>
                <a:lnTo>
                  <a:pt x="82629" y="566654"/>
                </a:lnTo>
                <a:lnTo>
                  <a:pt x="119870" y="603895"/>
                </a:lnTo>
                <a:lnTo>
                  <a:pt x="162446" y="635096"/>
                </a:lnTo>
                <a:lnTo>
                  <a:pt x="209649" y="659549"/>
                </a:lnTo>
                <a:lnTo>
                  <a:pt x="260772" y="676549"/>
                </a:lnTo>
                <a:lnTo>
                  <a:pt x="315109" y="685387"/>
                </a:lnTo>
                <a:lnTo>
                  <a:pt x="343261" y="686525"/>
                </a:lnTo>
                <a:lnTo>
                  <a:pt x="371414" y="685387"/>
                </a:lnTo>
                <a:lnTo>
                  <a:pt x="425752" y="676549"/>
                </a:lnTo>
                <a:lnTo>
                  <a:pt x="476875" y="659549"/>
                </a:lnTo>
                <a:lnTo>
                  <a:pt x="524078" y="635096"/>
                </a:lnTo>
                <a:lnTo>
                  <a:pt x="566654" y="603895"/>
                </a:lnTo>
                <a:lnTo>
                  <a:pt x="603895" y="566654"/>
                </a:lnTo>
                <a:lnTo>
                  <a:pt x="635096" y="524078"/>
                </a:lnTo>
                <a:lnTo>
                  <a:pt x="659549" y="476876"/>
                </a:lnTo>
                <a:lnTo>
                  <a:pt x="676549" y="425752"/>
                </a:lnTo>
                <a:lnTo>
                  <a:pt x="685387" y="371415"/>
                </a:lnTo>
                <a:lnTo>
                  <a:pt x="686525" y="343263"/>
                </a:lnTo>
                <a:lnTo>
                  <a:pt x="685387" y="315110"/>
                </a:lnTo>
                <a:lnTo>
                  <a:pt x="676549" y="260773"/>
                </a:lnTo>
                <a:lnTo>
                  <a:pt x="659549" y="209649"/>
                </a:lnTo>
                <a:lnTo>
                  <a:pt x="635096" y="162446"/>
                </a:lnTo>
                <a:lnTo>
                  <a:pt x="603895" y="119871"/>
                </a:lnTo>
                <a:lnTo>
                  <a:pt x="566654" y="82629"/>
                </a:lnTo>
                <a:lnTo>
                  <a:pt x="524078" y="51428"/>
                </a:lnTo>
                <a:lnTo>
                  <a:pt x="476875" y="26975"/>
                </a:lnTo>
                <a:lnTo>
                  <a:pt x="425752" y="9976"/>
                </a:lnTo>
                <a:lnTo>
                  <a:pt x="371414" y="1137"/>
                </a:lnTo>
                <a:lnTo>
                  <a:pt x="343261" y="0"/>
                </a:lnTo>
                <a:close/>
              </a:path>
            </a:pathLst>
          </a:custGeom>
          <a:solidFill>
            <a:srgbClr val="FF6666"/>
          </a:solidFill>
        </p:spPr>
        <p:txBody>
          <a:bodyPr wrap="square" lIns="0" tIns="0" rIns="0" bIns="0" rtlCol="0"/>
          <a:lstStyle/>
          <a:p>
            <a:endParaRPr/>
          </a:p>
        </p:txBody>
      </p:sp>
      <p:sp>
        <p:nvSpPr>
          <p:cNvPr id="27" name="object 24"/>
          <p:cNvSpPr/>
          <p:nvPr/>
        </p:nvSpPr>
        <p:spPr>
          <a:xfrm>
            <a:off x="8172704" y="3371597"/>
            <a:ext cx="918464" cy="691895"/>
          </a:xfrm>
          <a:prstGeom prst="rect">
            <a:avLst/>
          </a:prstGeom>
          <a:blipFill>
            <a:blip r:embed="rId8" cstate="print"/>
            <a:stretch>
              <a:fillRect/>
            </a:stretch>
          </a:blipFill>
        </p:spPr>
        <p:txBody>
          <a:bodyPr wrap="square" lIns="0" tIns="0" rIns="0" bIns="0" rtlCol="0"/>
          <a:lstStyle/>
          <a:p>
            <a:endParaRPr/>
          </a:p>
        </p:txBody>
      </p:sp>
      <p:sp>
        <p:nvSpPr>
          <p:cNvPr id="28" name="object 25"/>
          <p:cNvSpPr txBox="1"/>
          <p:nvPr/>
        </p:nvSpPr>
        <p:spPr>
          <a:xfrm>
            <a:off x="8399067" y="3582295"/>
            <a:ext cx="468207" cy="36933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Impact"/>
                <a:cs typeface="Impact"/>
              </a:rPr>
              <a:t>03</a:t>
            </a:r>
            <a:endParaRPr sz="2400">
              <a:latin typeface="Impact"/>
              <a:cs typeface="Impact"/>
            </a:endParaRPr>
          </a:p>
        </p:txBody>
      </p:sp>
      <p:sp>
        <p:nvSpPr>
          <p:cNvPr id="29" name="object 26"/>
          <p:cNvSpPr/>
          <p:nvPr/>
        </p:nvSpPr>
        <p:spPr>
          <a:xfrm>
            <a:off x="8412479" y="2569973"/>
            <a:ext cx="1845055" cy="1383791"/>
          </a:xfrm>
          <a:prstGeom prst="rect">
            <a:avLst/>
          </a:prstGeom>
          <a:blipFill>
            <a:blip r:embed="rId9" cstate="print"/>
            <a:stretch>
              <a:fillRect/>
            </a:stretch>
          </a:blipFill>
        </p:spPr>
        <p:txBody>
          <a:bodyPr wrap="square" lIns="0" tIns="0" rIns="0" bIns="0" rtlCol="0"/>
          <a:lstStyle/>
          <a:p>
            <a:endParaRPr/>
          </a:p>
        </p:txBody>
      </p:sp>
      <p:sp>
        <p:nvSpPr>
          <p:cNvPr id="30" name="object 27"/>
          <p:cNvSpPr/>
          <p:nvPr/>
        </p:nvSpPr>
        <p:spPr>
          <a:xfrm>
            <a:off x="8688009" y="2684078"/>
            <a:ext cx="1417436" cy="1063077"/>
          </a:xfrm>
          <a:prstGeom prst="rect">
            <a:avLst/>
          </a:prstGeom>
          <a:blipFill>
            <a:blip r:embed="rId10" cstate="print"/>
            <a:stretch>
              <a:fillRect/>
            </a:stretch>
          </a:blipFill>
        </p:spPr>
        <p:txBody>
          <a:bodyPr wrap="square" lIns="0" tIns="0" rIns="0" bIns="0" rtlCol="0"/>
          <a:lstStyle/>
          <a:p>
            <a:endParaRPr/>
          </a:p>
        </p:txBody>
      </p:sp>
      <p:sp>
        <p:nvSpPr>
          <p:cNvPr id="31" name="object 28"/>
          <p:cNvSpPr/>
          <p:nvPr/>
        </p:nvSpPr>
        <p:spPr>
          <a:xfrm>
            <a:off x="8688009" y="2684078"/>
            <a:ext cx="1418167" cy="1063625"/>
          </a:xfrm>
          <a:custGeom>
            <a:avLst/>
            <a:gdLst/>
            <a:ahLst/>
            <a:cxnLst/>
            <a:rect l="l" t="t" r="r" b="b"/>
            <a:pathLst>
              <a:path w="1063625" h="1063625">
                <a:moveTo>
                  <a:pt x="0" y="531539"/>
                </a:moveTo>
                <a:lnTo>
                  <a:pt x="1762" y="487944"/>
                </a:lnTo>
                <a:lnTo>
                  <a:pt x="6956" y="445320"/>
                </a:lnTo>
                <a:lnTo>
                  <a:pt x="15447" y="403804"/>
                </a:lnTo>
                <a:lnTo>
                  <a:pt x="27098" y="363531"/>
                </a:lnTo>
                <a:lnTo>
                  <a:pt x="41770" y="324640"/>
                </a:lnTo>
                <a:lnTo>
                  <a:pt x="59329" y="287266"/>
                </a:lnTo>
                <a:lnTo>
                  <a:pt x="79636" y="251546"/>
                </a:lnTo>
                <a:lnTo>
                  <a:pt x="102556" y="217618"/>
                </a:lnTo>
                <a:lnTo>
                  <a:pt x="127950" y="185619"/>
                </a:lnTo>
                <a:lnTo>
                  <a:pt x="155684" y="155684"/>
                </a:lnTo>
                <a:lnTo>
                  <a:pt x="185619" y="127950"/>
                </a:lnTo>
                <a:lnTo>
                  <a:pt x="217618" y="102556"/>
                </a:lnTo>
                <a:lnTo>
                  <a:pt x="251546" y="79636"/>
                </a:lnTo>
                <a:lnTo>
                  <a:pt x="287266" y="59329"/>
                </a:lnTo>
                <a:lnTo>
                  <a:pt x="324640" y="41770"/>
                </a:lnTo>
                <a:lnTo>
                  <a:pt x="363531" y="27098"/>
                </a:lnTo>
                <a:lnTo>
                  <a:pt x="403804" y="15447"/>
                </a:lnTo>
                <a:lnTo>
                  <a:pt x="445320" y="6956"/>
                </a:lnTo>
                <a:lnTo>
                  <a:pt x="487944" y="1762"/>
                </a:lnTo>
                <a:lnTo>
                  <a:pt x="531539" y="0"/>
                </a:lnTo>
                <a:lnTo>
                  <a:pt x="575133" y="1762"/>
                </a:lnTo>
                <a:lnTo>
                  <a:pt x="617757" y="6956"/>
                </a:lnTo>
                <a:lnTo>
                  <a:pt x="659273" y="15447"/>
                </a:lnTo>
                <a:lnTo>
                  <a:pt x="699546" y="27098"/>
                </a:lnTo>
                <a:lnTo>
                  <a:pt x="738437" y="41770"/>
                </a:lnTo>
                <a:lnTo>
                  <a:pt x="775811" y="59329"/>
                </a:lnTo>
                <a:lnTo>
                  <a:pt x="811531" y="79636"/>
                </a:lnTo>
                <a:lnTo>
                  <a:pt x="845459" y="102556"/>
                </a:lnTo>
                <a:lnTo>
                  <a:pt x="877458" y="127950"/>
                </a:lnTo>
                <a:lnTo>
                  <a:pt x="907393" y="155684"/>
                </a:lnTo>
                <a:lnTo>
                  <a:pt x="935127" y="185619"/>
                </a:lnTo>
                <a:lnTo>
                  <a:pt x="960521" y="217618"/>
                </a:lnTo>
                <a:lnTo>
                  <a:pt x="983441" y="251546"/>
                </a:lnTo>
                <a:lnTo>
                  <a:pt x="1003748" y="287266"/>
                </a:lnTo>
                <a:lnTo>
                  <a:pt x="1021307" y="324640"/>
                </a:lnTo>
                <a:lnTo>
                  <a:pt x="1035979" y="363531"/>
                </a:lnTo>
                <a:lnTo>
                  <a:pt x="1047630" y="403804"/>
                </a:lnTo>
                <a:lnTo>
                  <a:pt x="1056121" y="445320"/>
                </a:lnTo>
                <a:lnTo>
                  <a:pt x="1061315" y="487944"/>
                </a:lnTo>
                <a:lnTo>
                  <a:pt x="1063078" y="531539"/>
                </a:lnTo>
                <a:lnTo>
                  <a:pt x="1061315" y="575133"/>
                </a:lnTo>
                <a:lnTo>
                  <a:pt x="1056121" y="617757"/>
                </a:lnTo>
                <a:lnTo>
                  <a:pt x="1047630" y="659273"/>
                </a:lnTo>
                <a:lnTo>
                  <a:pt x="1035979" y="699546"/>
                </a:lnTo>
                <a:lnTo>
                  <a:pt x="1021307" y="738437"/>
                </a:lnTo>
                <a:lnTo>
                  <a:pt x="1003748" y="775811"/>
                </a:lnTo>
                <a:lnTo>
                  <a:pt x="983441" y="811531"/>
                </a:lnTo>
                <a:lnTo>
                  <a:pt x="960521" y="845459"/>
                </a:lnTo>
                <a:lnTo>
                  <a:pt x="935127" y="877458"/>
                </a:lnTo>
                <a:lnTo>
                  <a:pt x="907393" y="907393"/>
                </a:lnTo>
                <a:lnTo>
                  <a:pt x="877458" y="935127"/>
                </a:lnTo>
                <a:lnTo>
                  <a:pt x="845459" y="960521"/>
                </a:lnTo>
                <a:lnTo>
                  <a:pt x="811531" y="983441"/>
                </a:lnTo>
                <a:lnTo>
                  <a:pt x="775811" y="1003748"/>
                </a:lnTo>
                <a:lnTo>
                  <a:pt x="738437" y="1021307"/>
                </a:lnTo>
                <a:lnTo>
                  <a:pt x="699546" y="1035979"/>
                </a:lnTo>
                <a:lnTo>
                  <a:pt x="659273" y="1047630"/>
                </a:lnTo>
                <a:lnTo>
                  <a:pt x="617757" y="1056121"/>
                </a:lnTo>
                <a:lnTo>
                  <a:pt x="575133" y="1061315"/>
                </a:lnTo>
                <a:lnTo>
                  <a:pt x="531539" y="1063078"/>
                </a:lnTo>
                <a:lnTo>
                  <a:pt x="487944" y="1061315"/>
                </a:lnTo>
                <a:lnTo>
                  <a:pt x="445320" y="1056121"/>
                </a:lnTo>
                <a:lnTo>
                  <a:pt x="403804" y="1047630"/>
                </a:lnTo>
                <a:lnTo>
                  <a:pt x="363531" y="1035979"/>
                </a:lnTo>
                <a:lnTo>
                  <a:pt x="324640" y="1021307"/>
                </a:lnTo>
                <a:lnTo>
                  <a:pt x="287266" y="1003748"/>
                </a:lnTo>
                <a:lnTo>
                  <a:pt x="251546" y="983441"/>
                </a:lnTo>
                <a:lnTo>
                  <a:pt x="217618" y="960521"/>
                </a:lnTo>
                <a:lnTo>
                  <a:pt x="185619" y="935127"/>
                </a:lnTo>
                <a:lnTo>
                  <a:pt x="155684" y="907393"/>
                </a:lnTo>
                <a:lnTo>
                  <a:pt x="127950" y="877458"/>
                </a:lnTo>
                <a:lnTo>
                  <a:pt x="102556" y="845459"/>
                </a:lnTo>
                <a:lnTo>
                  <a:pt x="79636" y="811531"/>
                </a:lnTo>
                <a:lnTo>
                  <a:pt x="59329" y="775811"/>
                </a:lnTo>
                <a:lnTo>
                  <a:pt x="41770" y="738437"/>
                </a:lnTo>
                <a:lnTo>
                  <a:pt x="27098" y="699546"/>
                </a:lnTo>
                <a:lnTo>
                  <a:pt x="15447" y="659273"/>
                </a:lnTo>
                <a:lnTo>
                  <a:pt x="6956" y="617757"/>
                </a:lnTo>
                <a:lnTo>
                  <a:pt x="1762" y="575133"/>
                </a:lnTo>
                <a:lnTo>
                  <a:pt x="0" y="531539"/>
                </a:lnTo>
                <a:close/>
              </a:path>
            </a:pathLst>
          </a:custGeom>
          <a:ln w="12700">
            <a:solidFill>
              <a:srgbClr val="FFFFFF"/>
            </a:solidFill>
          </a:ln>
        </p:spPr>
        <p:txBody>
          <a:bodyPr wrap="square" lIns="0" tIns="0" rIns="0" bIns="0" rtlCol="0"/>
          <a:lstStyle/>
          <a:p>
            <a:endParaRPr/>
          </a:p>
        </p:txBody>
      </p:sp>
      <p:sp>
        <p:nvSpPr>
          <p:cNvPr id="34" name="object 32"/>
          <p:cNvSpPr/>
          <p:nvPr/>
        </p:nvSpPr>
        <p:spPr>
          <a:xfrm>
            <a:off x="2291942" y="1485414"/>
            <a:ext cx="1734820" cy="1301115"/>
          </a:xfrm>
          <a:custGeom>
            <a:avLst/>
            <a:gdLst/>
            <a:ahLst/>
            <a:cxnLst/>
            <a:rect l="l" t="t" r="r" b="b"/>
            <a:pathLst>
              <a:path w="1301114" h="1301114">
                <a:moveTo>
                  <a:pt x="650421" y="0"/>
                </a:moveTo>
                <a:lnTo>
                  <a:pt x="597077" y="2156"/>
                </a:lnTo>
                <a:lnTo>
                  <a:pt x="544920" y="8512"/>
                </a:lnTo>
                <a:lnTo>
                  <a:pt x="494118" y="18903"/>
                </a:lnTo>
                <a:lnTo>
                  <a:pt x="444838" y="33159"/>
                </a:lnTo>
                <a:lnTo>
                  <a:pt x="397248" y="51113"/>
                </a:lnTo>
                <a:lnTo>
                  <a:pt x="351515" y="72599"/>
                </a:lnTo>
                <a:lnTo>
                  <a:pt x="307807" y="97448"/>
                </a:lnTo>
                <a:lnTo>
                  <a:pt x="266291" y="125494"/>
                </a:lnTo>
                <a:lnTo>
                  <a:pt x="227134" y="156568"/>
                </a:lnTo>
                <a:lnTo>
                  <a:pt x="190504" y="190504"/>
                </a:lnTo>
                <a:lnTo>
                  <a:pt x="156568" y="227134"/>
                </a:lnTo>
                <a:lnTo>
                  <a:pt x="125493" y="266291"/>
                </a:lnTo>
                <a:lnTo>
                  <a:pt x="97448" y="307808"/>
                </a:lnTo>
                <a:lnTo>
                  <a:pt x="72599" y="351516"/>
                </a:lnTo>
                <a:lnTo>
                  <a:pt x="51113" y="397249"/>
                </a:lnTo>
                <a:lnTo>
                  <a:pt x="33159" y="444839"/>
                </a:lnTo>
                <a:lnTo>
                  <a:pt x="18903" y="494118"/>
                </a:lnTo>
                <a:lnTo>
                  <a:pt x="8512" y="544921"/>
                </a:lnTo>
                <a:lnTo>
                  <a:pt x="2156" y="597078"/>
                </a:lnTo>
                <a:lnTo>
                  <a:pt x="0" y="650422"/>
                </a:lnTo>
                <a:lnTo>
                  <a:pt x="2156" y="703767"/>
                </a:lnTo>
                <a:lnTo>
                  <a:pt x="8512" y="755924"/>
                </a:lnTo>
                <a:lnTo>
                  <a:pt x="18903" y="806726"/>
                </a:lnTo>
                <a:lnTo>
                  <a:pt x="33159" y="856006"/>
                </a:lnTo>
                <a:lnTo>
                  <a:pt x="51113" y="903596"/>
                </a:lnTo>
                <a:lnTo>
                  <a:pt x="72599" y="949329"/>
                </a:lnTo>
                <a:lnTo>
                  <a:pt x="97448" y="993037"/>
                </a:lnTo>
                <a:lnTo>
                  <a:pt x="125493" y="1034553"/>
                </a:lnTo>
                <a:lnTo>
                  <a:pt x="156568" y="1073710"/>
                </a:lnTo>
                <a:lnTo>
                  <a:pt x="190504" y="1110340"/>
                </a:lnTo>
                <a:lnTo>
                  <a:pt x="227134" y="1144276"/>
                </a:lnTo>
                <a:lnTo>
                  <a:pt x="266291" y="1175350"/>
                </a:lnTo>
                <a:lnTo>
                  <a:pt x="307807" y="1203396"/>
                </a:lnTo>
                <a:lnTo>
                  <a:pt x="351515" y="1228245"/>
                </a:lnTo>
                <a:lnTo>
                  <a:pt x="397248" y="1249731"/>
                </a:lnTo>
                <a:lnTo>
                  <a:pt x="444838" y="1267685"/>
                </a:lnTo>
                <a:lnTo>
                  <a:pt x="494118" y="1281941"/>
                </a:lnTo>
                <a:lnTo>
                  <a:pt x="544920" y="1292331"/>
                </a:lnTo>
                <a:lnTo>
                  <a:pt x="597077" y="1298688"/>
                </a:lnTo>
                <a:lnTo>
                  <a:pt x="650421" y="1300844"/>
                </a:lnTo>
                <a:lnTo>
                  <a:pt x="703766" y="1298688"/>
                </a:lnTo>
                <a:lnTo>
                  <a:pt x="755923" y="1292331"/>
                </a:lnTo>
                <a:lnTo>
                  <a:pt x="806725" y="1281941"/>
                </a:lnTo>
                <a:lnTo>
                  <a:pt x="856005" y="1267685"/>
                </a:lnTo>
                <a:lnTo>
                  <a:pt x="903595" y="1249731"/>
                </a:lnTo>
                <a:lnTo>
                  <a:pt x="949327" y="1228245"/>
                </a:lnTo>
                <a:lnTo>
                  <a:pt x="993036" y="1203396"/>
                </a:lnTo>
                <a:lnTo>
                  <a:pt x="1034552" y="1175350"/>
                </a:lnTo>
                <a:lnTo>
                  <a:pt x="1073709" y="1144276"/>
                </a:lnTo>
                <a:lnTo>
                  <a:pt x="1110339" y="1110340"/>
                </a:lnTo>
                <a:lnTo>
                  <a:pt x="1144275" y="1073710"/>
                </a:lnTo>
                <a:lnTo>
                  <a:pt x="1175349" y="1034553"/>
                </a:lnTo>
                <a:lnTo>
                  <a:pt x="1203395" y="993037"/>
                </a:lnTo>
                <a:lnTo>
                  <a:pt x="1228244" y="949329"/>
                </a:lnTo>
                <a:lnTo>
                  <a:pt x="1249729" y="903596"/>
                </a:lnTo>
                <a:lnTo>
                  <a:pt x="1267684" y="856006"/>
                </a:lnTo>
                <a:lnTo>
                  <a:pt x="1281940" y="806726"/>
                </a:lnTo>
                <a:lnTo>
                  <a:pt x="1292330" y="755924"/>
                </a:lnTo>
                <a:lnTo>
                  <a:pt x="1298687" y="703767"/>
                </a:lnTo>
                <a:lnTo>
                  <a:pt x="1300843" y="650422"/>
                </a:lnTo>
                <a:lnTo>
                  <a:pt x="1298687" y="597078"/>
                </a:lnTo>
                <a:lnTo>
                  <a:pt x="1292330" y="544921"/>
                </a:lnTo>
                <a:lnTo>
                  <a:pt x="1281940" y="494118"/>
                </a:lnTo>
                <a:lnTo>
                  <a:pt x="1267684" y="444839"/>
                </a:lnTo>
                <a:lnTo>
                  <a:pt x="1249729" y="397249"/>
                </a:lnTo>
                <a:lnTo>
                  <a:pt x="1228244" y="351516"/>
                </a:lnTo>
                <a:lnTo>
                  <a:pt x="1203395" y="307808"/>
                </a:lnTo>
                <a:lnTo>
                  <a:pt x="1175349" y="266291"/>
                </a:lnTo>
                <a:lnTo>
                  <a:pt x="1144275" y="227134"/>
                </a:lnTo>
                <a:lnTo>
                  <a:pt x="1110339" y="190504"/>
                </a:lnTo>
                <a:lnTo>
                  <a:pt x="1073709" y="156568"/>
                </a:lnTo>
                <a:lnTo>
                  <a:pt x="1034552" y="125494"/>
                </a:lnTo>
                <a:lnTo>
                  <a:pt x="993036" y="97448"/>
                </a:lnTo>
                <a:lnTo>
                  <a:pt x="949327" y="72599"/>
                </a:lnTo>
                <a:lnTo>
                  <a:pt x="903595" y="51113"/>
                </a:lnTo>
                <a:lnTo>
                  <a:pt x="856005" y="33159"/>
                </a:lnTo>
                <a:lnTo>
                  <a:pt x="806725" y="18903"/>
                </a:lnTo>
                <a:lnTo>
                  <a:pt x="755923" y="8512"/>
                </a:lnTo>
                <a:lnTo>
                  <a:pt x="703766" y="2156"/>
                </a:lnTo>
                <a:lnTo>
                  <a:pt x="650421" y="0"/>
                </a:lnTo>
                <a:close/>
              </a:path>
            </a:pathLst>
          </a:custGeom>
          <a:solidFill>
            <a:srgbClr val="A6C36B"/>
          </a:solidFill>
        </p:spPr>
        <p:txBody>
          <a:bodyPr wrap="square" lIns="0" tIns="0" rIns="0" bIns="0" rtlCol="0"/>
          <a:lstStyle/>
          <a:p>
            <a:endParaRPr/>
          </a:p>
        </p:txBody>
      </p:sp>
      <p:sp>
        <p:nvSpPr>
          <p:cNvPr id="35" name="object 33"/>
          <p:cNvSpPr/>
          <p:nvPr/>
        </p:nvSpPr>
        <p:spPr>
          <a:xfrm>
            <a:off x="2288031" y="1484883"/>
            <a:ext cx="1739392" cy="1301496"/>
          </a:xfrm>
          <a:prstGeom prst="rect">
            <a:avLst/>
          </a:prstGeom>
          <a:blipFill>
            <a:blip r:embed="rId11" cstate="print"/>
            <a:stretch>
              <a:fillRect/>
            </a:stretch>
          </a:blipFill>
        </p:spPr>
        <p:txBody>
          <a:bodyPr wrap="square" lIns="0" tIns="0" rIns="0" bIns="0" rtlCol="0"/>
          <a:lstStyle/>
          <a:p>
            <a:endParaRPr/>
          </a:p>
        </p:txBody>
      </p:sp>
      <p:sp>
        <p:nvSpPr>
          <p:cNvPr id="36" name="object 34"/>
          <p:cNvSpPr txBox="1"/>
          <p:nvPr/>
        </p:nvSpPr>
        <p:spPr>
          <a:xfrm>
            <a:off x="2810779" y="1838420"/>
            <a:ext cx="657012" cy="614484"/>
          </a:xfrm>
          <a:prstGeom prst="rect">
            <a:avLst/>
          </a:prstGeom>
        </p:spPr>
        <p:txBody>
          <a:bodyPr vert="horz" wrap="square" lIns="0" tIns="0" rIns="0" bIns="0" rtlCol="0">
            <a:spAutoFit/>
          </a:bodyPr>
          <a:lstStyle/>
          <a:p>
            <a:pPr marL="12700">
              <a:lnSpc>
                <a:spcPts val="4790"/>
              </a:lnSpc>
            </a:pPr>
            <a:r>
              <a:rPr sz="4000" spc="5" dirty="0">
                <a:solidFill>
                  <a:srgbClr val="FFFFFF"/>
                </a:solidFill>
                <a:latin typeface="Impact"/>
                <a:cs typeface="Impact"/>
              </a:rPr>
              <a:t>01</a:t>
            </a:r>
            <a:endParaRPr sz="4000">
              <a:latin typeface="Impact"/>
              <a:cs typeface="Impact"/>
            </a:endParaRPr>
          </a:p>
        </p:txBody>
      </p:sp>
      <p:sp>
        <p:nvSpPr>
          <p:cNvPr id="37" name="object 35"/>
          <p:cNvSpPr/>
          <p:nvPr/>
        </p:nvSpPr>
        <p:spPr>
          <a:xfrm>
            <a:off x="483615" y="1817116"/>
            <a:ext cx="2609088" cy="1956816"/>
          </a:xfrm>
          <a:prstGeom prst="rect">
            <a:avLst/>
          </a:prstGeom>
          <a:blipFill>
            <a:blip r:embed="rId12" cstate="print"/>
            <a:stretch>
              <a:fillRect/>
            </a:stretch>
          </a:blipFill>
        </p:spPr>
        <p:txBody>
          <a:bodyPr wrap="square" lIns="0" tIns="0" rIns="0" bIns="0" rtlCol="0"/>
          <a:lstStyle/>
          <a:p>
            <a:endParaRPr/>
          </a:p>
        </p:txBody>
      </p:sp>
      <p:grpSp>
        <p:nvGrpSpPr>
          <p:cNvPr id="57" name="组 56"/>
          <p:cNvGrpSpPr/>
          <p:nvPr/>
        </p:nvGrpSpPr>
        <p:grpSpPr>
          <a:xfrm>
            <a:off x="758554" y="1933726"/>
            <a:ext cx="2181013" cy="1635760"/>
            <a:chOff x="758554" y="1933726"/>
            <a:chExt cx="2181013" cy="1635760"/>
          </a:xfrm>
        </p:grpSpPr>
        <p:sp>
          <p:nvSpPr>
            <p:cNvPr id="38" name="object 36"/>
            <p:cNvSpPr/>
            <p:nvPr/>
          </p:nvSpPr>
          <p:spPr>
            <a:xfrm>
              <a:off x="758554" y="1933726"/>
              <a:ext cx="2180649" cy="1635486"/>
            </a:xfrm>
            <a:prstGeom prst="rect">
              <a:avLst/>
            </a:prstGeom>
            <a:blipFill>
              <a:blip r:embed="rId13" cstate="print"/>
              <a:stretch>
                <a:fillRect/>
              </a:stretch>
            </a:blipFill>
          </p:spPr>
          <p:txBody>
            <a:bodyPr wrap="square" lIns="0" tIns="0" rIns="0" bIns="0" rtlCol="0"/>
            <a:lstStyle/>
            <a:p>
              <a:endParaRPr/>
            </a:p>
          </p:txBody>
        </p:sp>
        <p:sp>
          <p:nvSpPr>
            <p:cNvPr id="39" name="object 37"/>
            <p:cNvSpPr/>
            <p:nvPr/>
          </p:nvSpPr>
          <p:spPr>
            <a:xfrm>
              <a:off x="758554" y="1933726"/>
              <a:ext cx="2181013" cy="1635760"/>
            </a:xfrm>
            <a:custGeom>
              <a:avLst/>
              <a:gdLst/>
              <a:ahLst/>
              <a:cxnLst/>
              <a:rect l="l" t="t" r="r" b="b"/>
              <a:pathLst>
                <a:path w="1635760" h="1635760">
                  <a:moveTo>
                    <a:pt x="0" y="817743"/>
                  </a:moveTo>
                  <a:lnTo>
                    <a:pt x="2710" y="750675"/>
                  </a:lnTo>
                  <a:lnTo>
                    <a:pt x="10702" y="685101"/>
                  </a:lnTo>
                  <a:lnTo>
                    <a:pt x="23765" y="621230"/>
                  </a:lnTo>
                  <a:lnTo>
                    <a:pt x="41689" y="559273"/>
                  </a:lnTo>
                  <a:lnTo>
                    <a:pt x="64262" y="499440"/>
                  </a:lnTo>
                  <a:lnTo>
                    <a:pt x="91275" y="441943"/>
                  </a:lnTo>
                  <a:lnTo>
                    <a:pt x="122516" y="386991"/>
                  </a:lnTo>
                  <a:lnTo>
                    <a:pt x="157777" y="334794"/>
                  </a:lnTo>
                  <a:lnTo>
                    <a:pt x="196845" y="285564"/>
                  </a:lnTo>
                  <a:lnTo>
                    <a:pt x="239511" y="239511"/>
                  </a:lnTo>
                  <a:lnTo>
                    <a:pt x="285564" y="196845"/>
                  </a:lnTo>
                  <a:lnTo>
                    <a:pt x="334794" y="157777"/>
                  </a:lnTo>
                  <a:lnTo>
                    <a:pt x="386991" y="122516"/>
                  </a:lnTo>
                  <a:lnTo>
                    <a:pt x="441943" y="91275"/>
                  </a:lnTo>
                  <a:lnTo>
                    <a:pt x="499440" y="64262"/>
                  </a:lnTo>
                  <a:lnTo>
                    <a:pt x="559273" y="41689"/>
                  </a:lnTo>
                  <a:lnTo>
                    <a:pt x="621230" y="23765"/>
                  </a:lnTo>
                  <a:lnTo>
                    <a:pt x="685101" y="10702"/>
                  </a:lnTo>
                  <a:lnTo>
                    <a:pt x="750675" y="2710"/>
                  </a:lnTo>
                  <a:lnTo>
                    <a:pt x="817743" y="0"/>
                  </a:lnTo>
                  <a:lnTo>
                    <a:pt x="884811" y="2710"/>
                  </a:lnTo>
                  <a:lnTo>
                    <a:pt x="950385" y="10702"/>
                  </a:lnTo>
                  <a:lnTo>
                    <a:pt x="1014256" y="23765"/>
                  </a:lnTo>
                  <a:lnTo>
                    <a:pt x="1076213" y="41689"/>
                  </a:lnTo>
                  <a:lnTo>
                    <a:pt x="1136046" y="64262"/>
                  </a:lnTo>
                  <a:lnTo>
                    <a:pt x="1193543" y="91275"/>
                  </a:lnTo>
                  <a:lnTo>
                    <a:pt x="1248495" y="122516"/>
                  </a:lnTo>
                  <a:lnTo>
                    <a:pt x="1300692" y="157777"/>
                  </a:lnTo>
                  <a:lnTo>
                    <a:pt x="1349922" y="196845"/>
                  </a:lnTo>
                  <a:lnTo>
                    <a:pt x="1395975" y="239511"/>
                  </a:lnTo>
                  <a:lnTo>
                    <a:pt x="1438641" y="285564"/>
                  </a:lnTo>
                  <a:lnTo>
                    <a:pt x="1477710" y="334794"/>
                  </a:lnTo>
                  <a:lnTo>
                    <a:pt x="1512970" y="386991"/>
                  </a:lnTo>
                  <a:lnTo>
                    <a:pt x="1544212" y="441943"/>
                  </a:lnTo>
                  <a:lnTo>
                    <a:pt x="1571224" y="499440"/>
                  </a:lnTo>
                  <a:lnTo>
                    <a:pt x="1593797" y="559273"/>
                  </a:lnTo>
                  <a:lnTo>
                    <a:pt x="1611721" y="621230"/>
                  </a:lnTo>
                  <a:lnTo>
                    <a:pt x="1624784" y="685101"/>
                  </a:lnTo>
                  <a:lnTo>
                    <a:pt x="1632776" y="750675"/>
                  </a:lnTo>
                  <a:lnTo>
                    <a:pt x="1635487" y="817743"/>
                  </a:lnTo>
                  <a:lnTo>
                    <a:pt x="1632776" y="884811"/>
                  </a:lnTo>
                  <a:lnTo>
                    <a:pt x="1624784" y="950385"/>
                  </a:lnTo>
                  <a:lnTo>
                    <a:pt x="1611721" y="1014256"/>
                  </a:lnTo>
                  <a:lnTo>
                    <a:pt x="1593797" y="1076213"/>
                  </a:lnTo>
                  <a:lnTo>
                    <a:pt x="1571224" y="1136046"/>
                  </a:lnTo>
                  <a:lnTo>
                    <a:pt x="1544212" y="1193543"/>
                  </a:lnTo>
                  <a:lnTo>
                    <a:pt x="1512970" y="1248495"/>
                  </a:lnTo>
                  <a:lnTo>
                    <a:pt x="1477710" y="1300692"/>
                  </a:lnTo>
                  <a:lnTo>
                    <a:pt x="1438641" y="1349922"/>
                  </a:lnTo>
                  <a:lnTo>
                    <a:pt x="1395975" y="1395975"/>
                  </a:lnTo>
                  <a:lnTo>
                    <a:pt x="1349922" y="1438641"/>
                  </a:lnTo>
                  <a:lnTo>
                    <a:pt x="1300692" y="1477710"/>
                  </a:lnTo>
                  <a:lnTo>
                    <a:pt x="1248495" y="1512970"/>
                  </a:lnTo>
                  <a:lnTo>
                    <a:pt x="1193543" y="1544212"/>
                  </a:lnTo>
                  <a:lnTo>
                    <a:pt x="1136046" y="1571224"/>
                  </a:lnTo>
                  <a:lnTo>
                    <a:pt x="1076213" y="1593797"/>
                  </a:lnTo>
                  <a:lnTo>
                    <a:pt x="1014256" y="1611721"/>
                  </a:lnTo>
                  <a:lnTo>
                    <a:pt x="950385" y="1624784"/>
                  </a:lnTo>
                  <a:lnTo>
                    <a:pt x="884811" y="1632776"/>
                  </a:lnTo>
                  <a:lnTo>
                    <a:pt x="817743" y="1635487"/>
                  </a:lnTo>
                  <a:lnTo>
                    <a:pt x="750675" y="1632776"/>
                  </a:lnTo>
                  <a:lnTo>
                    <a:pt x="685101" y="1624784"/>
                  </a:lnTo>
                  <a:lnTo>
                    <a:pt x="621230" y="1611721"/>
                  </a:lnTo>
                  <a:lnTo>
                    <a:pt x="559273" y="1593797"/>
                  </a:lnTo>
                  <a:lnTo>
                    <a:pt x="499440" y="1571224"/>
                  </a:lnTo>
                  <a:lnTo>
                    <a:pt x="441943" y="1544212"/>
                  </a:lnTo>
                  <a:lnTo>
                    <a:pt x="386991" y="1512970"/>
                  </a:lnTo>
                  <a:lnTo>
                    <a:pt x="334794" y="1477710"/>
                  </a:lnTo>
                  <a:lnTo>
                    <a:pt x="285564" y="1438641"/>
                  </a:lnTo>
                  <a:lnTo>
                    <a:pt x="239511" y="1395975"/>
                  </a:lnTo>
                  <a:lnTo>
                    <a:pt x="196845" y="1349922"/>
                  </a:lnTo>
                  <a:lnTo>
                    <a:pt x="157777" y="1300692"/>
                  </a:lnTo>
                  <a:lnTo>
                    <a:pt x="122516" y="1248495"/>
                  </a:lnTo>
                  <a:lnTo>
                    <a:pt x="91275" y="1193543"/>
                  </a:lnTo>
                  <a:lnTo>
                    <a:pt x="64262" y="1136046"/>
                  </a:lnTo>
                  <a:lnTo>
                    <a:pt x="41689" y="1076213"/>
                  </a:lnTo>
                  <a:lnTo>
                    <a:pt x="23765" y="1014256"/>
                  </a:lnTo>
                  <a:lnTo>
                    <a:pt x="10702" y="950385"/>
                  </a:lnTo>
                  <a:lnTo>
                    <a:pt x="2710" y="884811"/>
                  </a:lnTo>
                  <a:lnTo>
                    <a:pt x="0" y="817743"/>
                  </a:lnTo>
                  <a:close/>
                </a:path>
              </a:pathLst>
            </a:custGeom>
            <a:ln w="12700">
              <a:solidFill>
                <a:srgbClr val="FFFFFF"/>
              </a:solidFill>
            </a:ln>
          </p:spPr>
          <p:txBody>
            <a:bodyPr wrap="square" lIns="0" tIns="0" rIns="0" bIns="0" rtlCol="0"/>
            <a:lstStyle/>
            <a:p>
              <a:endParaRPr/>
            </a:p>
          </p:txBody>
        </p:sp>
        <p:sp>
          <p:nvSpPr>
            <p:cNvPr id="40" name="object 38"/>
            <p:cNvSpPr txBox="1"/>
            <p:nvPr/>
          </p:nvSpPr>
          <p:spPr>
            <a:xfrm>
              <a:off x="1273923" y="2528435"/>
              <a:ext cx="1531620" cy="430887"/>
            </a:xfrm>
            <a:prstGeom prst="rect">
              <a:avLst/>
            </a:prstGeom>
          </p:spPr>
          <p:txBody>
            <a:bodyPr vert="horz" wrap="square" lIns="0" tIns="0" rIns="0" bIns="0" rtlCol="0">
              <a:spAutoFit/>
            </a:bodyPr>
            <a:lstStyle/>
            <a:p>
              <a:pPr marL="74295">
                <a:lnSpc>
                  <a:spcPct val="100000"/>
                </a:lnSpc>
              </a:pPr>
              <a:r>
                <a:rPr lang="en-US" altLang="zh-CN" sz="2800" dirty="0">
                  <a:solidFill>
                    <a:srgbClr val="040000"/>
                  </a:solidFill>
                  <a:latin typeface="Arial"/>
                  <a:cs typeface="Arial"/>
                </a:rPr>
                <a:t>AMH</a:t>
              </a:r>
              <a:endParaRPr sz="2800" dirty="0">
                <a:solidFill>
                  <a:srgbClr val="040000"/>
                </a:solidFill>
                <a:latin typeface="Arial"/>
                <a:cs typeface="Arial"/>
              </a:endParaRPr>
            </a:p>
          </p:txBody>
        </p:sp>
      </p:grpSp>
      <p:sp>
        <p:nvSpPr>
          <p:cNvPr id="42" name="object 40"/>
          <p:cNvSpPr/>
          <p:nvPr/>
        </p:nvSpPr>
        <p:spPr>
          <a:xfrm>
            <a:off x="4620751" y="2735404"/>
            <a:ext cx="1119292" cy="839469"/>
          </a:xfrm>
          <a:custGeom>
            <a:avLst/>
            <a:gdLst/>
            <a:ahLst/>
            <a:cxnLst/>
            <a:rect l="l" t="t" r="r" b="b"/>
            <a:pathLst>
              <a:path w="839470" h="839470">
                <a:moveTo>
                  <a:pt x="419682" y="0"/>
                </a:moveTo>
                <a:lnTo>
                  <a:pt x="351608" y="5492"/>
                </a:lnTo>
                <a:lnTo>
                  <a:pt x="287030" y="21395"/>
                </a:lnTo>
                <a:lnTo>
                  <a:pt x="226814" y="46844"/>
                </a:lnTo>
                <a:lnTo>
                  <a:pt x="171823" y="80974"/>
                </a:lnTo>
                <a:lnTo>
                  <a:pt x="122922" y="122922"/>
                </a:lnTo>
                <a:lnTo>
                  <a:pt x="80974" y="171823"/>
                </a:lnTo>
                <a:lnTo>
                  <a:pt x="46844" y="226814"/>
                </a:lnTo>
                <a:lnTo>
                  <a:pt x="21395" y="287030"/>
                </a:lnTo>
                <a:lnTo>
                  <a:pt x="5492" y="351608"/>
                </a:lnTo>
                <a:lnTo>
                  <a:pt x="0" y="419682"/>
                </a:lnTo>
                <a:lnTo>
                  <a:pt x="1391" y="454103"/>
                </a:lnTo>
                <a:lnTo>
                  <a:pt x="12197" y="520537"/>
                </a:lnTo>
                <a:lnTo>
                  <a:pt x="32980" y="583042"/>
                </a:lnTo>
                <a:lnTo>
                  <a:pt x="62877" y="640754"/>
                </a:lnTo>
                <a:lnTo>
                  <a:pt x="101024" y="692808"/>
                </a:lnTo>
                <a:lnTo>
                  <a:pt x="146557" y="738341"/>
                </a:lnTo>
                <a:lnTo>
                  <a:pt x="198611" y="776488"/>
                </a:lnTo>
                <a:lnTo>
                  <a:pt x="256323" y="806386"/>
                </a:lnTo>
                <a:lnTo>
                  <a:pt x="318828" y="827169"/>
                </a:lnTo>
                <a:lnTo>
                  <a:pt x="385262" y="837975"/>
                </a:lnTo>
                <a:lnTo>
                  <a:pt x="419682" y="839367"/>
                </a:lnTo>
                <a:lnTo>
                  <a:pt x="454103" y="837975"/>
                </a:lnTo>
                <a:lnTo>
                  <a:pt x="520537" y="827169"/>
                </a:lnTo>
                <a:lnTo>
                  <a:pt x="583042" y="806386"/>
                </a:lnTo>
                <a:lnTo>
                  <a:pt x="640754" y="776488"/>
                </a:lnTo>
                <a:lnTo>
                  <a:pt x="692808" y="738341"/>
                </a:lnTo>
                <a:lnTo>
                  <a:pt x="738341" y="692808"/>
                </a:lnTo>
                <a:lnTo>
                  <a:pt x="776488" y="640754"/>
                </a:lnTo>
                <a:lnTo>
                  <a:pt x="806386" y="583042"/>
                </a:lnTo>
                <a:lnTo>
                  <a:pt x="827169" y="520537"/>
                </a:lnTo>
                <a:lnTo>
                  <a:pt x="837975" y="454103"/>
                </a:lnTo>
                <a:lnTo>
                  <a:pt x="839367" y="419682"/>
                </a:lnTo>
                <a:lnTo>
                  <a:pt x="837975" y="385262"/>
                </a:lnTo>
                <a:lnTo>
                  <a:pt x="827169" y="318828"/>
                </a:lnTo>
                <a:lnTo>
                  <a:pt x="806386" y="256323"/>
                </a:lnTo>
                <a:lnTo>
                  <a:pt x="776488" y="198611"/>
                </a:lnTo>
                <a:lnTo>
                  <a:pt x="738341" y="146557"/>
                </a:lnTo>
                <a:lnTo>
                  <a:pt x="692808" y="101024"/>
                </a:lnTo>
                <a:lnTo>
                  <a:pt x="640754" y="62877"/>
                </a:lnTo>
                <a:lnTo>
                  <a:pt x="583042" y="32980"/>
                </a:lnTo>
                <a:lnTo>
                  <a:pt x="520537" y="12197"/>
                </a:lnTo>
                <a:lnTo>
                  <a:pt x="454103" y="1391"/>
                </a:lnTo>
                <a:lnTo>
                  <a:pt x="419682" y="0"/>
                </a:lnTo>
                <a:close/>
              </a:path>
            </a:pathLst>
          </a:custGeom>
          <a:solidFill>
            <a:srgbClr val="F68E38"/>
          </a:solidFill>
        </p:spPr>
        <p:txBody>
          <a:bodyPr wrap="square" lIns="0" tIns="0" rIns="0" bIns="0" rtlCol="0"/>
          <a:lstStyle/>
          <a:p>
            <a:endParaRPr/>
          </a:p>
        </p:txBody>
      </p:sp>
      <p:sp>
        <p:nvSpPr>
          <p:cNvPr id="43" name="object 41"/>
          <p:cNvSpPr/>
          <p:nvPr/>
        </p:nvSpPr>
        <p:spPr>
          <a:xfrm>
            <a:off x="4616704" y="2734564"/>
            <a:ext cx="1125728" cy="841248"/>
          </a:xfrm>
          <a:prstGeom prst="rect">
            <a:avLst/>
          </a:prstGeom>
          <a:blipFill>
            <a:blip r:embed="rId14" cstate="print"/>
            <a:stretch>
              <a:fillRect/>
            </a:stretch>
          </a:blipFill>
        </p:spPr>
        <p:txBody>
          <a:bodyPr wrap="square" lIns="0" tIns="0" rIns="0" bIns="0" rtlCol="0"/>
          <a:lstStyle/>
          <a:p>
            <a:pPr marL="12700">
              <a:lnSpc>
                <a:spcPct val="100000"/>
              </a:lnSpc>
              <a:spcBef>
                <a:spcPts val="865"/>
              </a:spcBef>
            </a:pPr>
            <a:endParaRPr lang="zh-CN" altLang="en-US" dirty="0">
              <a:latin typeface="Impact"/>
              <a:cs typeface="Impact"/>
            </a:endParaRPr>
          </a:p>
        </p:txBody>
      </p:sp>
      <p:sp>
        <p:nvSpPr>
          <p:cNvPr id="44" name="object 42"/>
          <p:cNvSpPr/>
          <p:nvPr/>
        </p:nvSpPr>
        <p:spPr>
          <a:xfrm>
            <a:off x="4925569" y="1954277"/>
            <a:ext cx="1849119" cy="1383791"/>
          </a:xfrm>
          <a:prstGeom prst="rect">
            <a:avLst/>
          </a:prstGeom>
          <a:blipFill>
            <a:blip r:embed="rId15" cstate="print"/>
            <a:stretch>
              <a:fillRect/>
            </a:stretch>
          </a:blipFill>
        </p:spPr>
        <p:txBody>
          <a:bodyPr wrap="square" lIns="0" tIns="0" rIns="0" bIns="0" rtlCol="0"/>
          <a:lstStyle/>
          <a:p>
            <a:endParaRPr/>
          </a:p>
        </p:txBody>
      </p:sp>
      <p:sp>
        <p:nvSpPr>
          <p:cNvPr id="45" name="object 43"/>
          <p:cNvSpPr/>
          <p:nvPr/>
        </p:nvSpPr>
        <p:spPr>
          <a:xfrm>
            <a:off x="5200254" y="2068198"/>
            <a:ext cx="1419111" cy="1064333"/>
          </a:xfrm>
          <a:prstGeom prst="rect">
            <a:avLst/>
          </a:prstGeom>
          <a:blipFill>
            <a:blip r:embed="rId10" cstate="print"/>
            <a:stretch>
              <a:fillRect/>
            </a:stretch>
          </a:blipFill>
        </p:spPr>
        <p:txBody>
          <a:bodyPr wrap="square" lIns="0" tIns="0" rIns="0" bIns="0" rtlCol="0"/>
          <a:lstStyle/>
          <a:p>
            <a:endParaRPr/>
          </a:p>
        </p:txBody>
      </p:sp>
      <p:sp>
        <p:nvSpPr>
          <p:cNvPr id="46" name="object 44"/>
          <p:cNvSpPr/>
          <p:nvPr/>
        </p:nvSpPr>
        <p:spPr>
          <a:xfrm>
            <a:off x="5200254" y="2068198"/>
            <a:ext cx="1419860" cy="1064895"/>
          </a:xfrm>
          <a:custGeom>
            <a:avLst/>
            <a:gdLst/>
            <a:ahLst/>
            <a:cxnLst/>
            <a:rect l="l" t="t" r="r" b="b"/>
            <a:pathLst>
              <a:path w="1064895" h="1064895">
                <a:moveTo>
                  <a:pt x="532166" y="0"/>
                </a:moveTo>
                <a:lnTo>
                  <a:pt x="488520" y="1764"/>
                </a:lnTo>
                <a:lnTo>
                  <a:pt x="445846" y="6965"/>
                </a:lnTo>
                <a:lnTo>
                  <a:pt x="404280" y="15466"/>
                </a:lnTo>
                <a:lnTo>
                  <a:pt x="363960" y="27130"/>
                </a:lnTo>
                <a:lnTo>
                  <a:pt x="325023" y="41820"/>
                </a:lnTo>
                <a:lnTo>
                  <a:pt x="287605" y="59399"/>
                </a:lnTo>
                <a:lnTo>
                  <a:pt x="251843" y="79730"/>
                </a:lnTo>
                <a:lnTo>
                  <a:pt x="217875" y="102677"/>
                </a:lnTo>
                <a:lnTo>
                  <a:pt x="185838" y="128102"/>
                </a:lnTo>
                <a:lnTo>
                  <a:pt x="155867" y="155868"/>
                </a:lnTo>
                <a:lnTo>
                  <a:pt x="128101" y="185838"/>
                </a:lnTo>
                <a:lnTo>
                  <a:pt x="102677" y="217876"/>
                </a:lnTo>
                <a:lnTo>
                  <a:pt x="79730" y="251844"/>
                </a:lnTo>
                <a:lnTo>
                  <a:pt x="59399" y="287605"/>
                </a:lnTo>
                <a:lnTo>
                  <a:pt x="41820" y="325023"/>
                </a:lnTo>
                <a:lnTo>
                  <a:pt x="27130" y="363961"/>
                </a:lnTo>
                <a:lnTo>
                  <a:pt x="15466" y="404281"/>
                </a:lnTo>
                <a:lnTo>
                  <a:pt x="6965" y="445846"/>
                </a:lnTo>
                <a:lnTo>
                  <a:pt x="1764" y="488520"/>
                </a:lnTo>
                <a:lnTo>
                  <a:pt x="0" y="532166"/>
                </a:lnTo>
                <a:lnTo>
                  <a:pt x="1764" y="575812"/>
                </a:lnTo>
                <a:lnTo>
                  <a:pt x="6965" y="618486"/>
                </a:lnTo>
                <a:lnTo>
                  <a:pt x="15466" y="660052"/>
                </a:lnTo>
                <a:lnTo>
                  <a:pt x="27130" y="700372"/>
                </a:lnTo>
                <a:lnTo>
                  <a:pt x="41820" y="739310"/>
                </a:lnTo>
                <a:lnTo>
                  <a:pt x="59399" y="776727"/>
                </a:lnTo>
                <a:lnTo>
                  <a:pt x="79730" y="812489"/>
                </a:lnTo>
                <a:lnTo>
                  <a:pt x="102677" y="846457"/>
                </a:lnTo>
                <a:lnTo>
                  <a:pt x="128101" y="878495"/>
                </a:lnTo>
                <a:lnTo>
                  <a:pt x="155867" y="908465"/>
                </a:lnTo>
                <a:lnTo>
                  <a:pt x="185838" y="936231"/>
                </a:lnTo>
                <a:lnTo>
                  <a:pt x="217875" y="961656"/>
                </a:lnTo>
                <a:lnTo>
                  <a:pt x="251843" y="984602"/>
                </a:lnTo>
                <a:lnTo>
                  <a:pt x="287605" y="1004934"/>
                </a:lnTo>
                <a:lnTo>
                  <a:pt x="325023" y="1022513"/>
                </a:lnTo>
                <a:lnTo>
                  <a:pt x="363960" y="1037203"/>
                </a:lnTo>
                <a:lnTo>
                  <a:pt x="404280" y="1048867"/>
                </a:lnTo>
                <a:lnTo>
                  <a:pt x="445846" y="1057368"/>
                </a:lnTo>
                <a:lnTo>
                  <a:pt x="488520" y="1062569"/>
                </a:lnTo>
                <a:lnTo>
                  <a:pt x="532166" y="1064333"/>
                </a:lnTo>
                <a:lnTo>
                  <a:pt x="575812" y="1062569"/>
                </a:lnTo>
                <a:lnTo>
                  <a:pt x="618486" y="1057368"/>
                </a:lnTo>
                <a:lnTo>
                  <a:pt x="660052" y="1048867"/>
                </a:lnTo>
                <a:lnTo>
                  <a:pt x="700372" y="1037203"/>
                </a:lnTo>
                <a:lnTo>
                  <a:pt x="739310" y="1022513"/>
                </a:lnTo>
                <a:lnTo>
                  <a:pt x="776727" y="1004934"/>
                </a:lnTo>
                <a:lnTo>
                  <a:pt x="812489" y="984602"/>
                </a:lnTo>
                <a:lnTo>
                  <a:pt x="846457" y="961656"/>
                </a:lnTo>
                <a:lnTo>
                  <a:pt x="878495" y="936231"/>
                </a:lnTo>
                <a:lnTo>
                  <a:pt x="908465" y="908465"/>
                </a:lnTo>
                <a:lnTo>
                  <a:pt x="936231" y="878495"/>
                </a:lnTo>
                <a:lnTo>
                  <a:pt x="961656" y="846457"/>
                </a:lnTo>
                <a:lnTo>
                  <a:pt x="984602" y="812489"/>
                </a:lnTo>
                <a:lnTo>
                  <a:pt x="1004934" y="776727"/>
                </a:lnTo>
                <a:lnTo>
                  <a:pt x="1022513" y="739310"/>
                </a:lnTo>
                <a:lnTo>
                  <a:pt x="1037203" y="700372"/>
                </a:lnTo>
                <a:lnTo>
                  <a:pt x="1048867" y="660052"/>
                </a:lnTo>
                <a:lnTo>
                  <a:pt x="1057368" y="618486"/>
                </a:lnTo>
                <a:lnTo>
                  <a:pt x="1062569" y="575812"/>
                </a:lnTo>
                <a:lnTo>
                  <a:pt x="1064333" y="532166"/>
                </a:lnTo>
                <a:lnTo>
                  <a:pt x="1062569" y="488520"/>
                </a:lnTo>
                <a:lnTo>
                  <a:pt x="1057368" y="445846"/>
                </a:lnTo>
                <a:lnTo>
                  <a:pt x="1048867" y="404281"/>
                </a:lnTo>
                <a:lnTo>
                  <a:pt x="1037203" y="363961"/>
                </a:lnTo>
                <a:lnTo>
                  <a:pt x="1022513" y="325023"/>
                </a:lnTo>
                <a:lnTo>
                  <a:pt x="1004934" y="287605"/>
                </a:lnTo>
                <a:lnTo>
                  <a:pt x="984602" y="251844"/>
                </a:lnTo>
                <a:lnTo>
                  <a:pt x="961656" y="217876"/>
                </a:lnTo>
                <a:lnTo>
                  <a:pt x="936231" y="185838"/>
                </a:lnTo>
                <a:lnTo>
                  <a:pt x="908465" y="155868"/>
                </a:lnTo>
                <a:lnTo>
                  <a:pt x="878495" y="128102"/>
                </a:lnTo>
                <a:lnTo>
                  <a:pt x="846457" y="102677"/>
                </a:lnTo>
                <a:lnTo>
                  <a:pt x="812489" y="79730"/>
                </a:lnTo>
                <a:lnTo>
                  <a:pt x="776727" y="59399"/>
                </a:lnTo>
                <a:lnTo>
                  <a:pt x="739310" y="41820"/>
                </a:lnTo>
                <a:lnTo>
                  <a:pt x="700372" y="27130"/>
                </a:lnTo>
                <a:lnTo>
                  <a:pt x="660052" y="15466"/>
                </a:lnTo>
                <a:lnTo>
                  <a:pt x="618486" y="6965"/>
                </a:lnTo>
                <a:lnTo>
                  <a:pt x="575812" y="1764"/>
                </a:lnTo>
                <a:lnTo>
                  <a:pt x="532166" y="0"/>
                </a:lnTo>
              </a:path>
            </a:pathLst>
          </a:custGeom>
        </p:spPr>
        <p:txBody>
          <a:bodyPr wrap="square" lIns="0" tIns="0" rIns="0" bIns="0" rtlCol="0"/>
          <a:lstStyle/>
          <a:p>
            <a:endParaRPr/>
          </a:p>
        </p:txBody>
      </p:sp>
      <p:sp>
        <p:nvSpPr>
          <p:cNvPr id="47" name="object 45"/>
          <p:cNvSpPr/>
          <p:nvPr/>
        </p:nvSpPr>
        <p:spPr>
          <a:xfrm>
            <a:off x="5200254" y="2068198"/>
            <a:ext cx="1419860" cy="1064895"/>
          </a:xfrm>
          <a:custGeom>
            <a:avLst/>
            <a:gdLst/>
            <a:ahLst/>
            <a:cxnLst/>
            <a:rect l="l" t="t" r="r" b="b"/>
            <a:pathLst>
              <a:path w="1064895" h="1064895">
                <a:moveTo>
                  <a:pt x="0" y="532166"/>
                </a:moveTo>
                <a:lnTo>
                  <a:pt x="1764" y="488520"/>
                </a:lnTo>
                <a:lnTo>
                  <a:pt x="6965" y="445846"/>
                </a:lnTo>
                <a:lnTo>
                  <a:pt x="15466" y="404280"/>
                </a:lnTo>
                <a:lnTo>
                  <a:pt x="27130" y="363960"/>
                </a:lnTo>
                <a:lnTo>
                  <a:pt x="41820" y="325023"/>
                </a:lnTo>
                <a:lnTo>
                  <a:pt x="59399" y="287605"/>
                </a:lnTo>
                <a:lnTo>
                  <a:pt x="79730" y="251843"/>
                </a:lnTo>
                <a:lnTo>
                  <a:pt x="102677" y="217875"/>
                </a:lnTo>
                <a:lnTo>
                  <a:pt x="128102" y="185838"/>
                </a:lnTo>
                <a:lnTo>
                  <a:pt x="155868" y="155867"/>
                </a:lnTo>
                <a:lnTo>
                  <a:pt x="185838" y="128101"/>
                </a:lnTo>
                <a:lnTo>
                  <a:pt x="217876" y="102677"/>
                </a:lnTo>
                <a:lnTo>
                  <a:pt x="251844" y="79730"/>
                </a:lnTo>
                <a:lnTo>
                  <a:pt x="287605" y="59399"/>
                </a:lnTo>
                <a:lnTo>
                  <a:pt x="325023" y="41820"/>
                </a:lnTo>
                <a:lnTo>
                  <a:pt x="363961" y="27130"/>
                </a:lnTo>
                <a:lnTo>
                  <a:pt x="404281" y="15466"/>
                </a:lnTo>
                <a:lnTo>
                  <a:pt x="445846" y="6965"/>
                </a:lnTo>
                <a:lnTo>
                  <a:pt x="488521" y="1764"/>
                </a:lnTo>
                <a:lnTo>
                  <a:pt x="532167" y="0"/>
                </a:lnTo>
                <a:lnTo>
                  <a:pt x="575812" y="1764"/>
                </a:lnTo>
                <a:lnTo>
                  <a:pt x="618487" y="6965"/>
                </a:lnTo>
                <a:lnTo>
                  <a:pt x="660052" y="15466"/>
                </a:lnTo>
                <a:lnTo>
                  <a:pt x="700372" y="27130"/>
                </a:lnTo>
                <a:lnTo>
                  <a:pt x="739310" y="41820"/>
                </a:lnTo>
                <a:lnTo>
                  <a:pt x="776728" y="59399"/>
                </a:lnTo>
                <a:lnTo>
                  <a:pt x="812489" y="79730"/>
                </a:lnTo>
                <a:lnTo>
                  <a:pt x="846457" y="102677"/>
                </a:lnTo>
                <a:lnTo>
                  <a:pt x="878495" y="128101"/>
                </a:lnTo>
                <a:lnTo>
                  <a:pt x="908465" y="155867"/>
                </a:lnTo>
                <a:lnTo>
                  <a:pt x="936231" y="185838"/>
                </a:lnTo>
                <a:lnTo>
                  <a:pt x="961656" y="217875"/>
                </a:lnTo>
                <a:lnTo>
                  <a:pt x="984603" y="251843"/>
                </a:lnTo>
                <a:lnTo>
                  <a:pt x="1004934" y="287605"/>
                </a:lnTo>
                <a:lnTo>
                  <a:pt x="1022513" y="325023"/>
                </a:lnTo>
                <a:lnTo>
                  <a:pt x="1037203" y="363960"/>
                </a:lnTo>
                <a:lnTo>
                  <a:pt x="1048867" y="404280"/>
                </a:lnTo>
                <a:lnTo>
                  <a:pt x="1057368" y="445846"/>
                </a:lnTo>
                <a:lnTo>
                  <a:pt x="1062569" y="488520"/>
                </a:lnTo>
                <a:lnTo>
                  <a:pt x="1064334" y="532166"/>
                </a:lnTo>
                <a:lnTo>
                  <a:pt x="1062569" y="575812"/>
                </a:lnTo>
                <a:lnTo>
                  <a:pt x="1057368" y="618486"/>
                </a:lnTo>
                <a:lnTo>
                  <a:pt x="1048867" y="660052"/>
                </a:lnTo>
                <a:lnTo>
                  <a:pt x="1037203" y="700372"/>
                </a:lnTo>
                <a:lnTo>
                  <a:pt x="1022513" y="739309"/>
                </a:lnTo>
                <a:lnTo>
                  <a:pt x="1004934" y="776727"/>
                </a:lnTo>
                <a:lnTo>
                  <a:pt x="984603" y="812489"/>
                </a:lnTo>
                <a:lnTo>
                  <a:pt x="961656" y="846457"/>
                </a:lnTo>
                <a:lnTo>
                  <a:pt x="936231" y="878494"/>
                </a:lnTo>
                <a:lnTo>
                  <a:pt x="908465" y="908465"/>
                </a:lnTo>
                <a:lnTo>
                  <a:pt x="878495" y="936231"/>
                </a:lnTo>
                <a:lnTo>
                  <a:pt x="846457" y="961655"/>
                </a:lnTo>
                <a:lnTo>
                  <a:pt x="812489" y="984602"/>
                </a:lnTo>
                <a:lnTo>
                  <a:pt x="776728" y="1004933"/>
                </a:lnTo>
                <a:lnTo>
                  <a:pt x="739310" y="1022512"/>
                </a:lnTo>
                <a:lnTo>
                  <a:pt x="700372" y="1037202"/>
                </a:lnTo>
                <a:lnTo>
                  <a:pt x="660052" y="1048866"/>
                </a:lnTo>
                <a:lnTo>
                  <a:pt x="618487" y="1057367"/>
                </a:lnTo>
                <a:lnTo>
                  <a:pt x="575812" y="1062568"/>
                </a:lnTo>
                <a:lnTo>
                  <a:pt x="532167" y="1064333"/>
                </a:lnTo>
                <a:lnTo>
                  <a:pt x="488521" y="1062568"/>
                </a:lnTo>
                <a:lnTo>
                  <a:pt x="445846" y="1057367"/>
                </a:lnTo>
                <a:lnTo>
                  <a:pt x="404281" y="1048866"/>
                </a:lnTo>
                <a:lnTo>
                  <a:pt x="363961" y="1037202"/>
                </a:lnTo>
                <a:lnTo>
                  <a:pt x="325023" y="1022512"/>
                </a:lnTo>
                <a:lnTo>
                  <a:pt x="287605" y="1004933"/>
                </a:lnTo>
                <a:lnTo>
                  <a:pt x="251844" y="984602"/>
                </a:lnTo>
                <a:lnTo>
                  <a:pt x="217876" y="961655"/>
                </a:lnTo>
                <a:lnTo>
                  <a:pt x="185838" y="936231"/>
                </a:lnTo>
                <a:lnTo>
                  <a:pt x="155868" y="908465"/>
                </a:lnTo>
                <a:lnTo>
                  <a:pt x="128102" y="878494"/>
                </a:lnTo>
                <a:lnTo>
                  <a:pt x="102677" y="846457"/>
                </a:lnTo>
                <a:lnTo>
                  <a:pt x="79730" y="812489"/>
                </a:lnTo>
                <a:lnTo>
                  <a:pt x="59399" y="776727"/>
                </a:lnTo>
                <a:lnTo>
                  <a:pt x="41820" y="739309"/>
                </a:lnTo>
                <a:lnTo>
                  <a:pt x="27130" y="700372"/>
                </a:lnTo>
                <a:lnTo>
                  <a:pt x="15466" y="660052"/>
                </a:lnTo>
                <a:lnTo>
                  <a:pt x="6965" y="618486"/>
                </a:lnTo>
                <a:lnTo>
                  <a:pt x="1764" y="575812"/>
                </a:lnTo>
                <a:lnTo>
                  <a:pt x="0" y="532166"/>
                </a:lnTo>
                <a:close/>
              </a:path>
            </a:pathLst>
          </a:custGeom>
          <a:ln w="12700">
            <a:solidFill>
              <a:srgbClr val="FFFFFF"/>
            </a:solidFill>
          </a:ln>
        </p:spPr>
        <p:txBody>
          <a:bodyPr wrap="square" lIns="0" tIns="0" rIns="0" bIns="0" rtlCol="0"/>
          <a:lstStyle/>
          <a:p>
            <a:endParaRPr/>
          </a:p>
        </p:txBody>
      </p:sp>
      <p:sp>
        <p:nvSpPr>
          <p:cNvPr id="48" name="object 46"/>
          <p:cNvSpPr txBox="1"/>
          <p:nvPr/>
        </p:nvSpPr>
        <p:spPr>
          <a:xfrm>
            <a:off x="5156781" y="2543718"/>
            <a:ext cx="1533313" cy="230405"/>
          </a:xfrm>
          <a:prstGeom prst="rect">
            <a:avLst/>
          </a:prstGeom>
        </p:spPr>
        <p:txBody>
          <a:bodyPr vert="horz" wrap="square" lIns="0" tIns="0" rIns="0" bIns="0" rtlCol="0">
            <a:spAutoFit/>
          </a:bodyPr>
          <a:lstStyle/>
          <a:p>
            <a:pPr marL="12700" marR="5080" algn="ctr">
              <a:lnSpc>
                <a:spcPts val="1580"/>
              </a:lnSpc>
            </a:pPr>
            <a:r>
              <a:rPr lang="zh-TW" altLang="en-US" sz="2400" dirty="0">
                <a:solidFill>
                  <a:srgbClr val="040000"/>
                </a:solidFill>
                <a:latin typeface="Arial"/>
                <a:cs typeface="Arial"/>
              </a:rPr>
              <a:t>基础</a:t>
            </a:r>
            <a:r>
              <a:rPr lang="en-US" altLang="zh-TW" sz="2400" dirty="0">
                <a:solidFill>
                  <a:srgbClr val="040000"/>
                </a:solidFill>
                <a:latin typeface="Arial"/>
                <a:cs typeface="Arial"/>
              </a:rPr>
              <a:t>FSH</a:t>
            </a:r>
            <a:endParaRPr lang="zh-TW" altLang="en-US" sz="2400" dirty="0">
              <a:solidFill>
                <a:srgbClr val="040000"/>
              </a:solidFill>
              <a:latin typeface="Arial"/>
              <a:cs typeface="Arial"/>
            </a:endParaRPr>
          </a:p>
        </p:txBody>
      </p:sp>
      <p:sp>
        <p:nvSpPr>
          <p:cNvPr id="51" name="文本框 50"/>
          <p:cNvSpPr txBox="1"/>
          <p:nvPr/>
        </p:nvSpPr>
        <p:spPr>
          <a:xfrm>
            <a:off x="4953000" y="2984500"/>
            <a:ext cx="431800" cy="646331"/>
          </a:xfrm>
          <a:prstGeom prst="rect">
            <a:avLst/>
          </a:prstGeom>
          <a:noFill/>
        </p:spPr>
        <p:txBody>
          <a:bodyPr wrap="square" rtlCol="0">
            <a:spAutoFit/>
          </a:bodyPr>
          <a:lstStyle/>
          <a:p>
            <a:r>
              <a:rPr lang="en-US" altLang="zh-CN" dirty="0">
                <a:solidFill>
                  <a:srgbClr val="FFFFFF"/>
                </a:solidFill>
                <a:latin typeface="Impact"/>
                <a:cs typeface="Impact"/>
              </a:rPr>
              <a:t>02</a:t>
            </a:r>
            <a:endParaRPr lang="zh-CN" altLang="en-US" dirty="0">
              <a:latin typeface="Impact"/>
              <a:cs typeface="Impact"/>
            </a:endParaRPr>
          </a:p>
          <a:p>
            <a:endParaRPr kumimoji="1" lang="zh-CN" altLang="en-US" dirty="0"/>
          </a:p>
        </p:txBody>
      </p:sp>
      <p:sp>
        <p:nvSpPr>
          <p:cNvPr id="53" name="文本框 52"/>
          <p:cNvSpPr txBox="1"/>
          <p:nvPr/>
        </p:nvSpPr>
        <p:spPr>
          <a:xfrm>
            <a:off x="8775700" y="2959100"/>
            <a:ext cx="1270000" cy="461665"/>
          </a:xfrm>
          <a:prstGeom prst="rect">
            <a:avLst/>
          </a:prstGeom>
          <a:noFill/>
        </p:spPr>
        <p:txBody>
          <a:bodyPr wrap="square" rtlCol="0">
            <a:spAutoFit/>
          </a:bodyPr>
          <a:lstStyle/>
          <a:p>
            <a:r>
              <a:rPr lang="en-US" altLang="zh-CN" sz="2400" dirty="0">
                <a:solidFill>
                  <a:srgbClr val="040000"/>
                </a:solidFill>
                <a:latin typeface="Arial"/>
                <a:cs typeface="Arial"/>
              </a:rPr>
              <a:t>FSH/LH</a:t>
            </a:r>
          </a:p>
        </p:txBody>
      </p:sp>
      <p:pic>
        <p:nvPicPr>
          <p:cNvPr id="54" name="图片 2"/>
          <p:cNvPicPr>
            <a:picLocks noChangeAspect="1" noChangeArrowheads="1"/>
          </p:cNvPicPr>
          <p:nvPr/>
        </p:nvPicPr>
        <p:blipFill>
          <a:blip r:embed="rId16" cstate="print">
            <a:extLst>
              <a:ext uri="{28A0092B-C50C-407E-A947-70E740481C1C}">
                <a14:useLocalDpi xmlns:a14="http://schemas.microsoft.com/office/drawing/2010/main" val="0"/>
              </a:ext>
            </a:extLst>
          </a:blip>
          <a:srcRect/>
          <a:stretch>
            <a:fillRect/>
          </a:stretch>
        </p:blipFill>
        <p:spPr bwMode="auto">
          <a:xfrm>
            <a:off x="9336088" y="0"/>
            <a:ext cx="2855912" cy="199311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56" name="矩形 55"/>
          <p:cNvSpPr/>
          <p:nvPr/>
        </p:nvSpPr>
        <p:spPr>
          <a:xfrm>
            <a:off x="4044164" y="4552434"/>
            <a:ext cx="1011340" cy="400110"/>
          </a:xfrm>
          <a:prstGeom prst="rect">
            <a:avLst/>
          </a:prstGeom>
        </p:spPr>
        <p:txBody>
          <a:bodyPr wrap="none">
            <a:spAutoFit/>
          </a:bodyPr>
          <a:lstStyle/>
          <a:p>
            <a:r>
              <a:rPr kumimoji="1" lang="zh-CN" altLang="en-US" sz="2000" dirty="0">
                <a:solidFill>
                  <a:srgbClr val="040000"/>
                </a:solidFill>
              </a:rPr>
              <a:t>基础</a:t>
            </a:r>
            <a:r>
              <a:rPr kumimoji="1" lang="en-US" altLang="zh-CN" sz="2000" dirty="0">
                <a:solidFill>
                  <a:srgbClr val="040000"/>
                </a:solidFill>
              </a:rPr>
              <a:t>E2</a:t>
            </a:r>
            <a:endParaRPr kumimoji="1" lang="zh-CN" altLang="en-US" sz="2000" dirty="0">
              <a:solidFill>
                <a:srgbClr val="040000"/>
              </a:solidFill>
            </a:endParaRPr>
          </a:p>
        </p:txBody>
      </p:sp>
    </p:spTree>
    <p:extLst>
      <p:ext uri="{BB962C8B-B14F-4D97-AF65-F5344CB8AC3E}">
        <p14:creationId xmlns:p14="http://schemas.microsoft.com/office/powerpoint/2010/main" val="10130857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xit"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hidden"/>
                                      </p:to>
                                    </p:set>
                                  </p:childTnLst>
                                </p:cTn>
                              </p:par>
                              <p:par>
                                <p:cTn id="7" presetID="1" presetClass="exit"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hidden"/>
                                      </p:to>
                                    </p:set>
                                  </p:childTnLst>
                                </p:cTn>
                              </p:par>
                              <p:par>
                                <p:cTn id="9" presetID="1" presetClass="exit"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hidden"/>
                                      </p:to>
                                    </p:set>
                                  </p:childTnLst>
                                </p:cTn>
                              </p:par>
                              <p:par>
                                <p:cTn id="11" presetID="1" presetClass="exit"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hidden"/>
                                      </p:to>
                                    </p:set>
                                  </p:childTnLst>
                                </p:cTn>
                              </p:par>
                              <p:par>
                                <p:cTn id="13" presetID="1" presetClass="exit"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hidden"/>
                                      </p:to>
                                    </p:set>
                                  </p:childTnLst>
                                </p:cTn>
                              </p:par>
                              <p:par>
                                <p:cTn id="15" presetID="1" presetClass="exit" presetSubtype="0" fill="hold" grpId="0" nodeType="withEffect" nodePh="1">
                                  <p:stCondLst>
                                    <p:cond delay="0"/>
                                  </p:stCondLst>
                                  <p:endCondLst>
                                    <p:cond evt="begin" delay="0">
                                      <p:tn val="15"/>
                                    </p:cond>
                                  </p:endCondLst>
                                  <p:childTnLst>
                                    <p:set>
                                      <p:cBhvr>
                                        <p:cTn id="16" dur="1" fill="hold">
                                          <p:stCondLst>
                                            <p:cond delay="0"/>
                                          </p:stCondLst>
                                        </p:cTn>
                                        <p:tgtEl>
                                          <p:spTgt spid="10"/>
                                        </p:tgtEl>
                                        <p:attrNameLst>
                                          <p:attrName>style.visibility</p:attrName>
                                        </p:attrNameLst>
                                      </p:cBhvr>
                                      <p:to>
                                        <p:strVal val="hidden"/>
                                      </p:to>
                                    </p:set>
                                  </p:childTnLst>
                                </p:cTn>
                              </p:par>
                              <p:par>
                                <p:cTn id="17" presetID="1" presetClass="exit"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hidden"/>
                                      </p:to>
                                    </p:set>
                                  </p:childTnLst>
                                </p:cTn>
                              </p:par>
                              <p:par>
                                <p:cTn id="19" presetID="1" presetClass="exit" presetSubtype="0" fill="hold" grpId="0" nodeType="withEffect" nodePh="1">
                                  <p:stCondLst>
                                    <p:cond delay="0"/>
                                  </p:stCondLst>
                                  <p:endCondLst>
                                    <p:cond evt="begin" delay="0">
                                      <p:tn val="19"/>
                                    </p:cond>
                                  </p:endCondLst>
                                  <p:childTnLst>
                                    <p:set>
                                      <p:cBhvr>
                                        <p:cTn id="20" dur="1" fill="hold">
                                          <p:stCondLst>
                                            <p:cond delay="0"/>
                                          </p:stCondLst>
                                        </p:cTn>
                                        <p:tgtEl>
                                          <p:spTgt spid="12"/>
                                        </p:tgtEl>
                                        <p:attrNameLst>
                                          <p:attrName>style.visibility</p:attrName>
                                        </p:attrNameLst>
                                      </p:cBhvr>
                                      <p:to>
                                        <p:strVal val="hidden"/>
                                      </p:to>
                                    </p:set>
                                  </p:childTnLst>
                                </p:cTn>
                              </p:par>
                              <p:par>
                                <p:cTn id="21" presetID="1" presetClass="exit"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hidden"/>
                                      </p:to>
                                    </p:set>
                                  </p:childTnLst>
                                </p:cTn>
                              </p:par>
                              <p:par>
                                <p:cTn id="23" presetID="1" presetClass="exit"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hidden"/>
                                      </p:to>
                                    </p:set>
                                  </p:childTnLst>
                                </p:cTn>
                              </p:par>
                              <p:par>
                                <p:cTn id="25" presetID="1" presetClass="exit" presetSubtype="0" fill="hold" grpId="0" nodeType="withEffect">
                                  <p:stCondLst>
                                    <p:cond delay="0"/>
                                  </p:stCondLst>
                                  <p:childTnLst>
                                    <p:set>
                                      <p:cBhvr>
                                        <p:cTn id="26" dur="1" fill="hold">
                                          <p:stCondLst>
                                            <p:cond delay="0"/>
                                          </p:stCondLst>
                                        </p:cTn>
                                        <p:tgtEl>
                                          <p:spTgt spid="15"/>
                                        </p:tgtEl>
                                        <p:attrNameLst>
                                          <p:attrName>style.visibility</p:attrName>
                                        </p:attrNameLst>
                                      </p:cBhvr>
                                      <p:to>
                                        <p:strVal val="hidden"/>
                                      </p:to>
                                    </p:set>
                                  </p:childTnLst>
                                </p:cTn>
                              </p:par>
                              <p:par>
                                <p:cTn id="27" presetID="1" presetClass="exit" presetSubtype="0" fill="hold" grpId="0" nodeType="withEffect">
                                  <p:stCondLst>
                                    <p:cond delay="0"/>
                                  </p:stCondLst>
                                  <p:childTnLst>
                                    <p:set>
                                      <p:cBhvr>
                                        <p:cTn id="28" dur="1" fill="hold">
                                          <p:stCondLst>
                                            <p:cond delay="0"/>
                                          </p:stCondLst>
                                        </p:cTn>
                                        <p:tgtEl>
                                          <p:spTgt spid="16"/>
                                        </p:tgtEl>
                                        <p:attrNameLst>
                                          <p:attrName>style.visibility</p:attrName>
                                        </p:attrNameLst>
                                      </p:cBhvr>
                                      <p:to>
                                        <p:strVal val="hidden"/>
                                      </p:to>
                                    </p:set>
                                  </p:childTnLst>
                                </p:cTn>
                              </p:par>
                              <p:par>
                                <p:cTn id="29" presetID="1" presetClass="exit" presetSubtype="0" fill="hold" grpId="0" nodeType="withEffect">
                                  <p:stCondLst>
                                    <p:cond delay="0"/>
                                  </p:stCondLst>
                                  <p:childTnLst>
                                    <p:set>
                                      <p:cBhvr>
                                        <p:cTn id="30" dur="1" fill="hold">
                                          <p:stCondLst>
                                            <p:cond delay="0"/>
                                          </p:stCondLst>
                                        </p:cTn>
                                        <p:tgtEl>
                                          <p:spTgt spid="17"/>
                                        </p:tgtEl>
                                        <p:attrNameLst>
                                          <p:attrName>style.visibility</p:attrName>
                                        </p:attrNameLst>
                                      </p:cBhvr>
                                      <p:to>
                                        <p:strVal val="hidden"/>
                                      </p:to>
                                    </p:set>
                                  </p:childTnLst>
                                </p:cTn>
                              </p:par>
                              <p:par>
                                <p:cTn id="31" presetID="1" presetClass="exit" presetSubtype="0" fill="hold" grpId="0" nodeType="withEffect">
                                  <p:stCondLst>
                                    <p:cond delay="0"/>
                                  </p:stCondLst>
                                  <p:childTnLst>
                                    <p:set>
                                      <p:cBhvr>
                                        <p:cTn id="32" dur="1" fill="hold">
                                          <p:stCondLst>
                                            <p:cond delay="0"/>
                                          </p:stCondLst>
                                        </p:cTn>
                                        <p:tgtEl>
                                          <p:spTgt spid="18"/>
                                        </p:tgtEl>
                                        <p:attrNameLst>
                                          <p:attrName>style.visibility</p:attrName>
                                        </p:attrNameLst>
                                      </p:cBhvr>
                                      <p:to>
                                        <p:strVal val="hidden"/>
                                      </p:to>
                                    </p:set>
                                  </p:childTnLst>
                                </p:cTn>
                              </p:par>
                              <p:par>
                                <p:cTn id="33" presetID="1" presetClass="exit" presetSubtype="0" fill="hold" grpId="0" nodeType="withEffect">
                                  <p:stCondLst>
                                    <p:cond delay="0"/>
                                  </p:stCondLst>
                                  <p:childTnLst>
                                    <p:set>
                                      <p:cBhvr>
                                        <p:cTn id="34" dur="1" fill="hold">
                                          <p:stCondLst>
                                            <p:cond delay="0"/>
                                          </p:stCondLst>
                                        </p:cTn>
                                        <p:tgtEl>
                                          <p:spTgt spid="19"/>
                                        </p:tgtEl>
                                        <p:attrNameLst>
                                          <p:attrName>style.visibility</p:attrName>
                                        </p:attrNameLst>
                                      </p:cBhvr>
                                      <p:to>
                                        <p:strVal val="hidden"/>
                                      </p:to>
                                    </p:set>
                                  </p:childTnLst>
                                </p:cTn>
                              </p:par>
                              <p:par>
                                <p:cTn id="35" presetID="1" presetClass="exit" presetSubtype="0" fill="hold" grpId="0" nodeType="withEffect">
                                  <p:stCondLst>
                                    <p:cond delay="0"/>
                                  </p:stCondLst>
                                  <p:childTnLst>
                                    <p:set>
                                      <p:cBhvr>
                                        <p:cTn id="36" dur="1" fill="hold">
                                          <p:stCondLst>
                                            <p:cond delay="0"/>
                                          </p:stCondLst>
                                        </p:cTn>
                                        <p:tgtEl>
                                          <p:spTgt spid="20"/>
                                        </p:tgtEl>
                                        <p:attrNameLst>
                                          <p:attrName>style.visibility</p:attrName>
                                        </p:attrNameLst>
                                      </p:cBhvr>
                                      <p:to>
                                        <p:strVal val="hidden"/>
                                      </p:to>
                                    </p:set>
                                  </p:childTnLst>
                                </p:cTn>
                              </p:par>
                              <p:par>
                                <p:cTn id="37" presetID="1" presetClass="exit" presetSubtype="0" fill="hold" grpId="0" nodeType="withEffect">
                                  <p:stCondLst>
                                    <p:cond delay="0"/>
                                  </p:stCondLst>
                                  <p:childTnLst>
                                    <p:set>
                                      <p:cBhvr>
                                        <p:cTn id="38" dur="1" fill="hold">
                                          <p:stCondLst>
                                            <p:cond delay="0"/>
                                          </p:stCondLst>
                                        </p:cTn>
                                        <p:tgtEl>
                                          <p:spTgt spid="21"/>
                                        </p:tgtEl>
                                        <p:attrNameLst>
                                          <p:attrName>style.visibility</p:attrName>
                                        </p:attrNameLst>
                                      </p:cBhvr>
                                      <p:to>
                                        <p:strVal val="hidden"/>
                                      </p:to>
                                    </p:set>
                                  </p:childTnLst>
                                </p:cTn>
                              </p:par>
                              <p:par>
                                <p:cTn id="39" presetID="1" presetClass="exit" presetSubtype="0" fill="hold" grpId="0" nodeType="withEffect">
                                  <p:stCondLst>
                                    <p:cond delay="0"/>
                                  </p:stCondLst>
                                  <p:childTnLst>
                                    <p:set>
                                      <p:cBhvr>
                                        <p:cTn id="40" dur="1" fill="hold">
                                          <p:stCondLst>
                                            <p:cond delay="0"/>
                                          </p:stCondLst>
                                        </p:cTn>
                                        <p:tgtEl>
                                          <p:spTgt spid="22"/>
                                        </p:tgtEl>
                                        <p:attrNameLst>
                                          <p:attrName>style.visibility</p:attrName>
                                        </p:attrNameLst>
                                      </p:cBhvr>
                                      <p:to>
                                        <p:strVal val="hidden"/>
                                      </p:to>
                                    </p:set>
                                  </p:childTnLst>
                                </p:cTn>
                              </p:par>
                              <p:par>
                                <p:cTn id="41" presetID="1" presetClass="exit" presetSubtype="0" fill="hold" grpId="0" nodeType="withEffect" nodePh="1">
                                  <p:stCondLst>
                                    <p:cond delay="0"/>
                                  </p:stCondLst>
                                  <p:endCondLst>
                                    <p:cond evt="begin" delay="0">
                                      <p:tn val="41"/>
                                    </p:cond>
                                  </p:endCondLst>
                                  <p:childTnLst>
                                    <p:set>
                                      <p:cBhvr>
                                        <p:cTn id="42" dur="1" fill="hold">
                                          <p:stCondLst>
                                            <p:cond delay="0"/>
                                          </p:stCondLst>
                                        </p:cTn>
                                        <p:tgtEl>
                                          <p:spTgt spid="23"/>
                                        </p:tgtEl>
                                        <p:attrNameLst>
                                          <p:attrName>style.visibility</p:attrName>
                                        </p:attrNameLst>
                                      </p:cBhvr>
                                      <p:to>
                                        <p:strVal val="hidden"/>
                                      </p:to>
                                    </p:set>
                                  </p:childTnLst>
                                </p:cTn>
                              </p:par>
                              <p:par>
                                <p:cTn id="43" presetID="1" presetClass="exit" presetSubtype="0" fill="hold" grpId="0" nodeType="withEffect">
                                  <p:stCondLst>
                                    <p:cond delay="0"/>
                                  </p:stCondLst>
                                  <p:childTnLst>
                                    <p:set>
                                      <p:cBhvr>
                                        <p:cTn id="44" dur="1" fill="hold">
                                          <p:stCondLst>
                                            <p:cond delay="0"/>
                                          </p:stCondLst>
                                        </p:cTn>
                                        <p:tgtEl>
                                          <p:spTgt spid="25"/>
                                        </p:tgtEl>
                                        <p:attrNameLst>
                                          <p:attrName>style.visibility</p:attrName>
                                        </p:attrNameLst>
                                      </p:cBhvr>
                                      <p:to>
                                        <p:strVal val="hidden"/>
                                      </p:to>
                                    </p:set>
                                  </p:childTnLst>
                                </p:cTn>
                              </p:par>
                              <p:par>
                                <p:cTn id="45" presetID="1" presetClass="exit" presetSubtype="0" fill="hold" grpId="0" nodeType="withEffect">
                                  <p:stCondLst>
                                    <p:cond delay="0"/>
                                  </p:stCondLst>
                                  <p:childTnLst>
                                    <p:set>
                                      <p:cBhvr>
                                        <p:cTn id="46" dur="1" fill="hold">
                                          <p:stCondLst>
                                            <p:cond delay="0"/>
                                          </p:stCondLst>
                                        </p:cTn>
                                        <p:tgtEl>
                                          <p:spTgt spid="26"/>
                                        </p:tgtEl>
                                        <p:attrNameLst>
                                          <p:attrName>style.visibility</p:attrName>
                                        </p:attrNameLst>
                                      </p:cBhvr>
                                      <p:to>
                                        <p:strVal val="hidden"/>
                                      </p:to>
                                    </p:set>
                                  </p:childTnLst>
                                </p:cTn>
                              </p:par>
                              <p:par>
                                <p:cTn id="47" presetID="1" presetClass="exit" presetSubtype="0" fill="hold" grpId="0" nodeType="withEffect">
                                  <p:stCondLst>
                                    <p:cond delay="0"/>
                                  </p:stCondLst>
                                  <p:childTnLst>
                                    <p:set>
                                      <p:cBhvr>
                                        <p:cTn id="48" dur="1" fill="hold">
                                          <p:stCondLst>
                                            <p:cond delay="0"/>
                                          </p:stCondLst>
                                        </p:cTn>
                                        <p:tgtEl>
                                          <p:spTgt spid="27"/>
                                        </p:tgtEl>
                                        <p:attrNameLst>
                                          <p:attrName>style.visibility</p:attrName>
                                        </p:attrNameLst>
                                      </p:cBhvr>
                                      <p:to>
                                        <p:strVal val="hidden"/>
                                      </p:to>
                                    </p:set>
                                  </p:childTnLst>
                                </p:cTn>
                              </p:par>
                              <p:par>
                                <p:cTn id="49" presetID="1" presetClass="exit" presetSubtype="0" fill="hold" grpId="0" nodeType="withEffect">
                                  <p:stCondLst>
                                    <p:cond delay="0"/>
                                  </p:stCondLst>
                                  <p:childTnLst>
                                    <p:set>
                                      <p:cBhvr>
                                        <p:cTn id="50" dur="1" fill="hold">
                                          <p:stCondLst>
                                            <p:cond delay="0"/>
                                          </p:stCondLst>
                                        </p:cTn>
                                        <p:tgtEl>
                                          <p:spTgt spid="28"/>
                                        </p:tgtEl>
                                        <p:attrNameLst>
                                          <p:attrName>style.visibility</p:attrName>
                                        </p:attrNameLst>
                                      </p:cBhvr>
                                      <p:to>
                                        <p:strVal val="hidden"/>
                                      </p:to>
                                    </p:set>
                                  </p:childTnLst>
                                </p:cTn>
                              </p:par>
                              <p:par>
                                <p:cTn id="51" presetID="1" presetClass="exit" presetSubtype="0" fill="hold" grpId="0" nodeType="withEffect">
                                  <p:stCondLst>
                                    <p:cond delay="0"/>
                                  </p:stCondLst>
                                  <p:childTnLst>
                                    <p:set>
                                      <p:cBhvr>
                                        <p:cTn id="52" dur="1" fill="hold">
                                          <p:stCondLst>
                                            <p:cond delay="0"/>
                                          </p:stCondLst>
                                        </p:cTn>
                                        <p:tgtEl>
                                          <p:spTgt spid="29"/>
                                        </p:tgtEl>
                                        <p:attrNameLst>
                                          <p:attrName>style.visibility</p:attrName>
                                        </p:attrNameLst>
                                      </p:cBhvr>
                                      <p:to>
                                        <p:strVal val="hidden"/>
                                      </p:to>
                                    </p:set>
                                  </p:childTnLst>
                                </p:cTn>
                              </p:par>
                              <p:par>
                                <p:cTn id="53" presetID="1" presetClass="exit" presetSubtype="0" fill="hold" grpId="0" nodeType="withEffect">
                                  <p:stCondLst>
                                    <p:cond delay="0"/>
                                  </p:stCondLst>
                                  <p:childTnLst>
                                    <p:set>
                                      <p:cBhvr>
                                        <p:cTn id="54" dur="1" fill="hold">
                                          <p:stCondLst>
                                            <p:cond delay="0"/>
                                          </p:stCondLst>
                                        </p:cTn>
                                        <p:tgtEl>
                                          <p:spTgt spid="30"/>
                                        </p:tgtEl>
                                        <p:attrNameLst>
                                          <p:attrName>style.visibility</p:attrName>
                                        </p:attrNameLst>
                                      </p:cBhvr>
                                      <p:to>
                                        <p:strVal val="hidden"/>
                                      </p:to>
                                    </p:set>
                                  </p:childTnLst>
                                </p:cTn>
                              </p:par>
                              <p:par>
                                <p:cTn id="55" presetID="1" presetClass="exit" presetSubtype="0" fill="hold" grpId="0" nodeType="withEffect">
                                  <p:stCondLst>
                                    <p:cond delay="0"/>
                                  </p:stCondLst>
                                  <p:childTnLst>
                                    <p:set>
                                      <p:cBhvr>
                                        <p:cTn id="56" dur="1" fill="hold">
                                          <p:stCondLst>
                                            <p:cond delay="0"/>
                                          </p:stCondLst>
                                        </p:cTn>
                                        <p:tgtEl>
                                          <p:spTgt spid="31"/>
                                        </p:tgtEl>
                                        <p:attrNameLst>
                                          <p:attrName>style.visibility</p:attrName>
                                        </p:attrNameLst>
                                      </p:cBhvr>
                                      <p:to>
                                        <p:strVal val="hidden"/>
                                      </p:to>
                                    </p:set>
                                  </p:childTnLst>
                                </p:cTn>
                              </p:par>
                              <p:par>
                                <p:cTn id="57" presetID="1" presetClass="exit" presetSubtype="0" fill="hold" grpId="0" nodeType="withEffect">
                                  <p:stCondLst>
                                    <p:cond delay="0"/>
                                  </p:stCondLst>
                                  <p:childTnLst>
                                    <p:set>
                                      <p:cBhvr>
                                        <p:cTn id="58" dur="1" fill="hold">
                                          <p:stCondLst>
                                            <p:cond delay="0"/>
                                          </p:stCondLst>
                                        </p:cTn>
                                        <p:tgtEl>
                                          <p:spTgt spid="41"/>
                                        </p:tgtEl>
                                        <p:attrNameLst>
                                          <p:attrName>style.visibility</p:attrName>
                                        </p:attrNameLst>
                                      </p:cBhvr>
                                      <p:to>
                                        <p:strVal val="hidden"/>
                                      </p:to>
                                    </p:set>
                                  </p:childTnLst>
                                </p:cTn>
                              </p:par>
                              <p:par>
                                <p:cTn id="59" presetID="1" presetClass="exit" presetSubtype="0" fill="hold" grpId="0" nodeType="withEffect">
                                  <p:stCondLst>
                                    <p:cond delay="0"/>
                                  </p:stCondLst>
                                  <p:childTnLst>
                                    <p:set>
                                      <p:cBhvr>
                                        <p:cTn id="60" dur="1" fill="hold">
                                          <p:stCondLst>
                                            <p:cond delay="0"/>
                                          </p:stCondLst>
                                        </p:cTn>
                                        <p:tgtEl>
                                          <p:spTgt spid="42"/>
                                        </p:tgtEl>
                                        <p:attrNameLst>
                                          <p:attrName>style.visibility</p:attrName>
                                        </p:attrNameLst>
                                      </p:cBhvr>
                                      <p:to>
                                        <p:strVal val="hidden"/>
                                      </p:to>
                                    </p:set>
                                  </p:childTnLst>
                                </p:cTn>
                              </p:par>
                              <p:par>
                                <p:cTn id="61" presetID="1" presetClass="exit" presetSubtype="0" fill="hold" grpId="0" nodeType="withEffect">
                                  <p:stCondLst>
                                    <p:cond delay="0"/>
                                  </p:stCondLst>
                                  <p:childTnLst>
                                    <p:set>
                                      <p:cBhvr>
                                        <p:cTn id="62" dur="1" fill="hold">
                                          <p:stCondLst>
                                            <p:cond delay="0"/>
                                          </p:stCondLst>
                                        </p:cTn>
                                        <p:tgtEl>
                                          <p:spTgt spid="43"/>
                                        </p:tgtEl>
                                        <p:attrNameLst>
                                          <p:attrName>style.visibility</p:attrName>
                                        </p:attrNameLst>
                                      </p:cBhvr>
                                      <p:to>
                                        <p:strVal val="hidden"/>
                                      </p:to>
                                    </p:set>
                                  </p:childTnLst>
                                </p:cTn>
                              </p:par>
                              <p:par>
                                <p:cTn id="63" presetID="1" presetClass="exit" presetSubtype="0" fill="hold" grpId="0" nodeType="withEffect">
                                  <p:stCondLst>
                                    <p:cond delay="0"/>
                                  </p:stCondLst>
                                  <p:childTnLst>
                                    <p:set>
                                      <p:cBhvr>
                                        <p:cTn id="64" dur="1" fill="hold">
                                          <p:stCondLst>
                                            <p:cond delay="0"/>
                                          </p:stCondLst>
                                        </p:cTn>
                                        <p:tgtEl>
                                          <p:spTgt spid="44"/>
                                        </p:tgtEl>
                                        <p:attrNameLst>
                                          <p:attrName>style.visibility</p:attrName>
                                        </p:attrNameLst>
                                      </p:cBhvr>
                                      <p:to>
                                        <p:strVal val="hidden"/>
                                      </p:to>
                                    </p:set>
                                  </p:childTnLst>
                                </p:cTn>
                              </p:par>
                              <p:par>
                                <p:cTn id="65" presetID="1" presetClass="exit" presetSubtype="0" fill="hold" grpId="0" nodeType="withEffect">
                                  <p:stCondLst>
                                    <p:cond delay="0"/>
                                  </p:stCondLst>
                                  <p:childTnLst>
                                    <p:set>
                                      <p:cBhvr>
                                        <p:cTn id="66" dur="1" fill="hold">
                                          <p:stCondLst>
                                            <p:cond delay="0"/>
                                          </p:stCondLst>
                                        </p:cTn>
                                        <p:tgtEl>
                                          <p:spTgt spid="45"/>
                                        </p:tgtEl>
                                        <p:attrNameLst>
                                          <p:attrName>style.visibility</p:attrName>
                                        </p:attrNameLst>
                                      </p:cBhvr>
                                      <p:to>
                                        <p:strVal val="hidden"/>
                                      </p:to>
                                    </p:set>
                                  </p:childTnLst>
                                </p:cTn>
                              </p:par>
                              <p:par>
                                <p:cTn id="67" presetID="1" presetClass="exit" presetSubtype="0" fill="hold" grpId="0" nodeType="withEffect" nodePh="1">
                                  <p:stCondLst>
                                    <p:cond delay="0"/>
                                  </p:stCondLst>
                                  <p:endCondLst>
                                    <p:cond evt="begin" delay="0">
                                      <p:tn val="67"/>
                                    </p:cond>
                                  </p:endCondLst>
                                  <p:childTnLst>
                                    <p:set>
                                      <p:cBhvr>
                                        <p:cTn id="68" dur="1" fill="hold">
                                          <p:stCondLst>
                                            <p:cond delay="0"/>
                                          </p:stCondLst>
                                        </p:cTn>
                                        <p:tgtEl>
                                          <p:spTgt spid="46"/>
                                        </p:tgtEl>
                                        <p:attrNameLst>
                                          <p:attrName>style.visibility</p:attrName>
                                        </p:attrNameLst>
                                      </p:cBhvr>
                                      <p:to>
                                        <p:strVal val="hidden"/>
                                      </p:to>
                                    </p:set>
                                  </p:childTnLst>
                                </p:cTn>
                              </p:par>
                              <p:par>
                                <p:cTn id="69" presetID="1" presetClass="exit" presetSubtype="0" fill="hold" grpId="0" nodeType="withEffect">
                                  <p:stCondLst>
                                    <p:cond delay="0"/>
                                  </p:stCondLst>
                                  <p:childTnLst>
                                    <p:set>
                                      <p:cBhvr>
                                        <p:cTn id="70" dur="1" fill="hold">
                                          <p:stCondLst>
                                            <p:cond delay="0"/>
                                          </p:stCondLst>
                                        </p:cTn>
                                        <p:tgtEl>
                                          <p:spTgt spid="47"/>
                                        </p:tgtEl>
                                        <p:attrNameLst>
                                          <p:attrName>style.visibility</p:attrName>
                                        </p:attrNameLst>
                                      </p:cBhvr>
                                      <p:to>
                                        <p:strVal val="hidden"/>
                                      </p:to>
                                    </p:set>
                                  </p:childTnLst>
                                </p:cTn>
                              </p:par>
                              <p:par>
                                <p:cTn id="71" presetID="1" presetClass="exit" presetSubtype="0" fill="hold" grpId="0" nodeType="withEffect">
                                  <p:stCondLst>
                                    <p:cond delay="0"/>
                                  </p:stCondLst>
                                  <p:childTnLst>
                                    <p:set>
                                      <p:cBhvr>
                                        <p:cTn id="72" dur="1" fill="hold">
                                          <p:stCondLst>
                                            <p:cond delay="0"/>
                                          </p:stCondLst>
                                        </p:cTn>
                                        <p:tgtEl>
                                          <p:spTgt spid="48"/>
                                        </p:tgtEl>
                                        <p:attrNameLst>
                                          <p:attrName>style.visibility</p:attrName>
                                        </p:attrNameLst>
                                      </p:cBhvr>
                                      <p:to>
                                        <p:strVal val="hidden"/>
                                      </p:to>
                                    </p:set>
                                  </p:childTnLst>
                                </p:cTn>
                              </p:par>
                              <p:par>
                                <p:cTn id="73" presetID="1" presetClass="exit" presetSubtype="0" fill="hold" grpId="0" nodeType="withEffect">
                                  <p:stCondLst>
                                    <p:cond delay="0"/>
                                  </p:stCondLst>
                                  <p:childTnLst>
                                    <p:set>
                                      <p:cBhvr>
                                        <p:cTn id="74" dur="1" fill="hold">
                                          <p:stCondLst>
                                            <p:cond delay="0"/>
                                          </p:stCondLst>
                                        </p:cTn>
                                        <p:tgtEl>
                                          <p:spTgt spid="51"/>
                                        </p:tgtEl>
                                        <p:attrNameLst>
                                          <p:attrName>style.visibility</p:attrName>
                                        </p:attrNameLst>
                                      </p:cBhvr>
                                      <p:to>
                                        <p:strVal val="hidden"/>
                                      </p:to>
                                    </p:set>
                                  </p:childTnLst>
                                </p:cTn>
                              </p:par>
                              <p:par>
                                <p:cTn id="75" presetID="1" presetClass="exit" presetSubtype="0" fill="hold" grpId="0" nodeType="withEffect">
                                  <p:stCondLst>
                                    <p:cond delay="0"/>
                                  </p:stCondLst>
                                  <p:childTnLst>
                                    <p:set>
                                      <p:cBhvr>
                                        <p:cTn id="76" dur="1" fill="hold">
                                          <p:stCondLst>
                                            <p:cond delay="0"/>
                                          </p:stCondLst>
                                        </p:cTn>
                                        <p:tgtEl>
                                          <p:spTgt spid="53"/>
                                        </p:tgtEl>
                                        <p:attrNameLst>
                                          <p:attrName>style.visibility</p:attrName>
                                        </p:attrNameLst>
                                      </p:cBhvr>
                                      <p:to>
                                        <p:strVal val="hidden"/>
                                      </p:to>
                                    </p:set>
                                  </p:childTnLst>
                                </p:cTn>
                              </p:par>
                              <p:par>
                                <p:cTn id="77" presetID="1" presetClass="exit" presetSubtype="0" fill="hold" grpId="0" nodeType="withEffect">
                                  <p:stCondLst>
                                    <p:cond delay="0"/>
                                  </p:stCondLst>
                                  <p:childTnLst>
                                    <p:set>
                                      <p:cBhvr>
                                        <p:cTn id="78" dur="1" fill="hold">
                                          <p:stCondLst>
                                            <p:cond delay="0"/>
                                          </p:stCondLst>
                                        </p:cTn>
                                        <p:tgtEl>
                                          <p:spTgt spid="56"/>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5" grpId="0" animBg="1"/>
      <p:bldP spid="6" grpId="0" animBg="1"/>
      <p:bldP spid="7" grpId="0" animBg="1"/>
      <p:bldP spid="8" grpId="0"/>
      <p:bldP spid="9" grpId="0" animBg="1"/>
      <p:bldP spid="10" grpId="0"/>
      <p:bldP spid="11" grpId="0" animBg="1"/>
      <p:bldP spid="12" grpId="0"/>
      <p:bldP spid="13" grpId="0" animBg="1"/>
      <p:bldP spid="14" grpId="0"/>
      <p:bldP spid="15" grpId="0" animBg="1"/>
      <p:bldP spid="16" grpId="0" animBg="1"/>
      <p:bldP spid="17" grpId="0" animBg="1"/>
      <p:bldP spid="18" grpId="0" animBg="1"/>
      <p:bldP spid="19" grpId="0"/>
      <p:bldP spid="20" grpId="0" animBg="1"/>
      <p:bldP spid="21" grpId="0" animBg="1"/>
      <p:bldP spid="22" grpId="0" animBg="1"/>
      <p:bldP spid="23" grpId="0"/>
      <p:bldP spid="25" grpId="0" animBg="1"/>
      <p:bldP spid="26" grpId="0" animBg="1"/>
      <p:bldP spid="27" grpId="0" animBg="1"/>
      <p:bldP spid="28" grpId="0"/>
      <p:bldP spid="29" grpId="0" animBg="1"/>
      <p:bldP spid="30" grpId="0" animBg="1"/>
      <p:bldP spid="31" grpId="0" animBg="1"/>
      <p:bldP spid="42" grpId="0" animBg="1"/>
      <p:bldP spid="43" grpId="0" animBg="1"/>
      <p:bldP spid="44" grpId="0" animBg="1"/>
      <p:bldP spid="45" grpId="0" animBg="1"/>
      <p:bldP spid="46" grpId="0"/>
      <p:bldP spid="47" grpId="0" animBg="1"/>
      <p:bldP spid="48" grpId="0"/>
      <p:bldP spid="51" grpId="0"/>
      <p:bldP spid="53" grpId="0"/>
      <p:bldP spid="5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408321" y="445646"/>
            <a:ext cx="6306185" cy="513080"/>
          </a:xfrm>
          <a:prstGeom prst="rect">
            <a:avLst/>
          </a:prstGeom>
        </p:spPr>
        <p:txBody>
          <a:bodyPr vert="horz" wrap="square" lIns="0" tIns="12700" rIns="0" bIns="0" rtlCol="0">
            <a:spAutoFit/>
          </a:bodyPr>
          <a:lstStyle/>
          <a:p>
            <a:pPr marL="12700">
              <a:lnSpc>
                <a:spcPct val="100000"/>
              </a:lnSpc>
              <a:spcBef>
                <a:spcPts val="100"/>
              </a:spcBef>
            </a:pPr>
            <a:r>
              <a:rPr dirty="0"/>
              <a:t>胚胎期的</a:t>
            </a:r>
            <a:r>
              <a:rPr spc="-160" dirty="0"/>
              <a:t>AMH</a:t>
            </a:r>
            <a:r>
              <a:rPr dirty="0">
                <a:solidFill>
                  <a:srgbClr val="CE1C00"/>
                </a:solidFill>
              </a:rPr>
              <a:t>：</a:t>
            </a:r>
            <a:r>
              <a:rPr dirty="0"/>
              <a:t>从哪来</a:t>
            </a:r>
            <a:r>
              <a:rPr dirty="0">
                <a:solidFill>
                  <a:srgbClr val="CE1C00"/>
                </a:solidFill>
              </a:rPr>
              <a:t>，</a:t>
            </a:r>
            <a:r>
              <a:rPr dirty="0"/>
              <a:t>做什么</a:t>
            </a:r>
            <a:r>
              <a:rPr dirty="0">
                <a:solidFill>
                  <a:srgbClr val="CE1C00"/>
                </a:solidFill>
              </a:rPr>
              <a:t>？</a:t>
            </a:r>
          </a:p>
        </p:txBody>
      </p:sp>
      <p:sp>
        <p:nvSpPr>
          <p:cNvPr id="4" name="object 4"/>
          <p:cNvSpPr txBox="1"/>
          <p:nvPr/>
        </p:nvSpPr>
        <p:spPr>
          <a:xfrm>
            <a:off x="457200" y="1342475"/>
            <a:ext cx="5194300" cy="2227148"/>
          </a:xfrm>
          <a:prstGeom prst="rect">
            <a:avLst/>
          </a:prstGeom>
        </p:spPr>
        <p:txBody>
          <a:bodyPr vert="horz" wrap="square" lIns="0" tIns="76200" rIns="0" bIns="0" rtlCol="0">
            <a:spAutoFit/>
          </a:bodyPr>
          <a:lstStyle/>
          <a:p>
            <a:pPr marL="177800" marR="148590" indent="-165100">
              <a:lnSpc>
                <a:spcPct val="127800"/>
              </a:lnSpc>
              <a:spcBef>
                <a:spcPts val="600"/>
              </a:spcBef>
            </a:pPr>
            <a:r>
              <a:rPr sz="3000" dirty="0">
                <a:solidFill>
                  <a:srgbClr val="040000"/>
                </a:solidFill>
                <a:latin typeface="黑体"/>
                <a:ea typeface="黑体"/>
                <a:cs typeface="黑体"/>
              </a:rPr>
              <a:t>›</a:t>
            </a:r>
            <a:r>
              <a:rPr sz="3000" spc="-575" dirty="0">
                <a:solidFill>
                  <a:srgbClr val="040000"/>
                </a:solidFill>
                <a:latin typeface="黑体"/>
                <a:ea typeface="黑体"/>
                <a:cs typeface="黑体"/>
              </a:rPr>
              <a:t> </a:t>
            </a:r>
            <a:r>
              <a:rPr sz="2000" b="1" dirty="0">
                <a:solidFill>
                  <a:srgbClr val="040000"/>
                </a:solidFill>
                <a:latin typeface="黑体"/>
                <a:ea typeface="黑体"/>
                <a:cs typeface="黑体"/>
              </a:rPr>
              <a:t>在男性</a:t>
            </a:r>
            <a:r>
              <a:rPr sz="2000" b="1" spc="-75" dirty="0">
                <a:solidFill>
                  <a:srgbClr val="040000"/>
                </a:solidFill>
                <a:latin typeface="黑体"/>
                <a:ea typeface="黑体"/>
                <a:cs typeface="黑体"/>
              </a:rPr>
              <a:t>，AMH</a:t>
            </a:r>
            <a:r>
              <a:rPr sz="2000" b="1" dirty="0">
                <a:solidFill>
                  <a:srgbClr val="040000"/>
                </a:solidFill>
                <a:latin typeface="黑体"/>
                <a:ea typeface="黑体"/>
                <a:cs typeface="黑体"/>
              </a:rPr>
              <a:t>最初表达在</a:t>
            </a:r>
            <a:r>
              <a:rPr lang="en-US" altLang="zh-CN" sz="2000" b="1" dirty="0">
                <a:solidFill>
                  <a:srgbClr val="040000"/>
                </a:solidFill>
                <a:latin typeface="黑体"/>
                <a:ea typeface="黑体"/>
                <a:cs typeface="黑体"/>
              </a:rPr>
              <a:t>8</a:t>
            </a:r>
            <a:r>
              <a:rPr sz="2000" b="1" dirty="0">
                <a:solidFill>
                  <a:srgbClr val="040000"/>
                </a:solidFill>
                <a:latin typeface="黑体"/>
                <a:ea typeface="黑体"/>
                <a:cs typeface="黑体"/>
              </a:rPr>
              <a:t>周胎儿睾丸</a:t>
            </a:r>
            <a:endParaRPr lang="en-US" sz="2000" b="1" dirty="0">
              <a:solidFill>
                <a:srgbClr val="040000"/>
              </a:solidFill>
              <a:latin typeface="黑体"/>
              <a:ea typeface="黑体"/>
              <a:cs typeface="黑体"/>
            </a:endParaRPr>
          </a:p>
          <a:p>
            <a:pPr marL="177800" marR="148590" indent="-165100">
              <a:lnSpc>
                <a:spcPct val="127800"/>
              </a:lnSpc>
              <a:spcBef>
                <a:spcPts val="600"/>
              </a:spcBef>
            </a:pPr>
            <a:r>
              <a:rPr sz="2000" b="1" dirty="0">
                <a:solidFill>
                  <a:srgbClr val="040000"/>
                </a:solidFill>
                <a:latin typeface="黑体"/>
                <a:ea typeface="黑体"/>
                <a:cs typeface="黑体"/>
              </a:rPr>
              <a:t>支持细胞中</a:t>
            </a:r>
            <a:endParaRPr sz="2000" dirty="0">
              <a:solidFill>
                <a:srgbClr val="040000"/>
              </a:solidFill>
              <a:latin typeface="黑体"/>
              <a:ea typeface="黑体"/>
              <a:cs typeface="黑体"/>
            </a:endParaRPr>
          </a:p>
          <a:p>
            <a:pPr marL="744855" indent="-339725">
              <a:lnSpc>
                <a:spcPct val="100000"/>
              </a:lnSpc>
              <a:spcBef>
                <a:spcPts val="700"/>
              </a:spcBef>
              <a:buClr>
                <a:srgbClr val="600000"/>
              </a:buClr>
              <a:buSzPct val="144444"/>
              <a:buFont typeface="Wingdings"/>
              <a:buChar char=""/>
              <a:tabLst>
                <a:tab pos="745490" algn="l"/>
              </a:tabLst>
            </a:pPr>
            <a:r>
              <a:rPr sz="1800" b="1" dirty="0">
                <a:solidFill>
                  <a:srgbClr val="040000"/>
                </a:solidFill>
                <a:latin typeface="黑体"/>
                <a:ea typeface="黑体"/>
                <a:cs typeface="黑体"/>
              </a:rPr>
              <a:t>抑制缪勒氏管的发育和分化</a:t>
            </a:r>
            <a:endParaRPr sz="1800" dirty="0">
              <a:solidFill>
                <a:srgbClr val="040000"/>
              </a:solidFill>
              <a:latin typeface="黑体"/>
              <a:ea typeface="黑体"/>
              <a:cs typeface="黑体"/>
            </a:endParaRPr>
          </a:p>
          <a:p>
            <a:pPr marL="744855" indent="-339725">
              <a:lnSpc>
                <a:spcPct val="100000"/>
              </a:lnSpc>
              <a:spcBef>
                <a:spcPts val="459"/>
              </a:spcBef>
              <a:buClr>
                <a:srgbClr val="600000"/>
              </a:buClr>
              <a:buSzPct val="144444"/>
              <a:buFont typeface="Wingdings"/>
              <a:buChar char=""/>
              <a:tabLst>
                <a:tab pos="745490" algn="l"/>
              </a:tabLst>
            </a:pPr>
            <a:r>
              <a:rPr sz="1800" b="1" dirty="0">
                <a:solidFill>
                  <a:srgbClr val="040000"/>
                </a:solidFill>
                <a:latin typeface="黑体"/>
                <a:ea typeface="黑体"/>
                <a:cs typeface="黑体"/>
              </a:rPr>
              <a:t>乌尔夫氏管保留发育成为输精管，附</a:t>
            </a:r>
            <a:endParaRPr sz="1800" dirty="0">
              <a:solidFill>
                <a:srgbClr val="040000"/>
              </a:solidFill>
              <a:latin typeface="黑体"/>
              <a:ea typeface="黑体"/>
              <a:cs typeface="黑体"/>
            </a:endParaRPr>
          </a:p>
          <a:p>
            <a:pPr marL="697865">
              <a:lnSpc>
                <a:spcPct val="100000"/>
              </a:lnSpc>
              <a:spcBef>
                <a:spcPts val="860"/>
              </a:spcBef>
            </a:pPr>
            <a:r>
              <a:rPr sz="1800" b="1" dirty="0">
                <a:solidFill>
                  <a:srgbClr val="040000"/>
                </a:solidFill>
                <a:latin typeface="黑体"/>
                <a:ea typeface="黑体"/>
                <a:cs typeface="黑体"/>
              </a:rPr>
              <a:t>睾，精囊</a:t>
            </a:r>
            <a:endParaRPr sz="1800" dirty="0">
              <a:solidFill>
                <a:srgbClr val="040000"/>
              </a:solidFill>
              <a:latin typeface="黑体"/>
              <a:ea typeface="黑体"/>
              <a:cs typeface="黑体"/>
            </a:endParaRPr>
          </a:p>
        </p:txBody>
      </p:sp>
      <p:sp>
        <p:nvSpPr>
          <p:cNvPr id="5" name="object 5"/>
          <p:cNvSpPr txBox="1"/>
          <p:nvPr/>
        </p:nvSpPr>
        <p:spPr>
          <a:xfrm>
            <a:off x="378443" y="3972453"/>
            <a:ext cx="3957954" cy="1777410"/>
          </a:xfrm>
          <a:prstGeom prst="rect">
            <a:avLst/>
          </a:prstGeom>
        </p:spPr>
        <p:txBody>
          <a:bodyPr vert="horz" wrap="square" lIns="0" tIns="73660" rIns="0" bIns="0" rtlCol="0">
            <a:spAutoFit/>
          </a:bodyPr>
          <a:lstStyle/>
          <a:p>
            <a:pPr marL="12700">
              <a:lnSpc>
                <a:spcPct val="100000"/>
              </a:lnSpc>
              <a:spcBef>
                <a:spcPts val="580"/>
              </a:spcBef>
            </a:pPr>
            <a:r>
              <a:rPr sz="3000" dirty="0">
                <a:solidFill>
                  <a:srgbClr val="040000"/>
                </a:solidFill>
                <a:latin typeface="黑体"/>
                <a:ea typeface="黑体"/>
                <a:cs typeface="黑体"/>
              </a:rPr>
              <a:t>›</a:t>
            </a:r>
            <a:r>
              <a:rPr sz="3000" spc="-495" dirty="0">
                <a:solidFill>
                  <a:srgbClr val="040000"/>
                </a:solidFill>
                <a:latin typeface="黑体"/>
                <a:ea typeface="黑体"/>
                <a:cs typeface="黑体"/>
              </a:rPr>
              <a:t> </a:t>
            </a:r>
            <a:r>
              <a:rPr sz="2000" b="1" dirty="0" err="1">
                <a:solidFill>
                  <a:srgbClr val="040000"/>
                </a:solidFill>
                <a:latin typeface="黑体"/>
                <a:ea typeface="黑体"/>
                <a:cs typeface="黑体"/>
              </a:rPr>
              <a:t>在女性，胚胎早期</a:t>
            </a:r>
            <a:r>
              <a:rPr sz="2000" b="1" spc="-100" dirty="0" err="1">
                <a:solidFill>
                  <a:srgbClr val="040000"/>
                </a:solidFill>
                <a:latin typeface="黑体"/>
                <a:ea typeface="黑体"/>
                <a:cs typeface="黑体"/>
              </a:rPr>
              <a:t>AMH</a:t>
            </a:r>
            <a:r>
              <a:rPr sz="2000" b="1" dirty="0" err="1">
                <a:solidFill>
                  <a:srgbClr val="040000"/>
                </a:solidFill>
                <a:latin typeface="黑体"/>
                <a:ea typeface="黑体"/>
                <a:cs typeface="黑体"/>
              </a:rPr>
              <a:t>缺失</a:t>
            </a:r>
            <a:r>
              <a:rPr lang="zh-CN" altLang="en-US" sz="2000" b="1" dirty="0">
                <a:solidFill>
                  <a:srgbClr val="040000"/>
                </a:solidFill>
                <a:latin typeface="黑体"/>
                <a:ea typeface="黑体"/>
                <a:cs typeface="黑体"/>
              </a:rPr>
              <a:t>，最初表达在</a:t>
            </a:r>
            <a:r>
              <a:rPr lang="en-US" altLang="zh-CN" sz="2000" b="1" dirty="0">
                <a:solidFill>
                  <a:srgbClr val="040000"/>
                </a:solidFill>
                <a:latin typeface="黑体"/>
                <a:ea typeface="黑体"/>
                <a:cs typeface="黑体"/>
              </a:rPr>
              <a:t>36</a:t>
            </a:r>
            <a:r>
              <a:rPr lang="zh-CN" altLang="en-US" sz="2000" b="1" dirty="0">
                <a:solidFill>
                  <a:srgbClr val="040000"/>
                </a:solidFill>
                <a:latin typeface="黑体"/>
                <a:ea typeface="黑体"/>
                <a:cs typeface="黑体"/>
              </a:rPr>
              <a:t>周胎儿卵巢</a:t>
            </a:r>
            <a:endParaRPr sz="2000" dirty="0">
              <a:solidFill>
                <a:srgbClr val="040000"/>
              </a:solidFill>
              <a:latin typeface="黑体"/>
              <a:ea typeface="黑体"/>
              <a:cs typeface="黑体"/>
            </a:endParaRPr>
          </a:p>
          <a:p>
            <a:pPr marL="744855" indent="-339090">
              <a:lnSpc>
                <a:spcPct val="100000"/>
              </a:lnSpc>
              <a:spcBef>
                <a:spcPts val="430"/>
              </a:spcBef>
              <a:buClr>
                <a:srgbClr val="600000"/>
              </a:buClr>
              <a:buSzPct val="144444"/>
              <a:buFont typeface="Wingdings"/>
              <a:buChar char=""/>
              <a:tabLst>
                <a:tab pos="745490" algn="l"/>
              </a:tabLst>
            </a:pPr>
            <a:r>
              <a:rPr sz="1800" b="1" dirty="0">
                <a:solidFill>
                  <a:srgbClr val="040000"/>
                </a:solidFill>
                <a:latin typeface="黑体"/>
                <a:ea typeface="黑体"/>
                <a:cs typeface="黑体"/>
              </a:rPr>
              <a:t>乌尔夫氏管退化</a:t>
            </a:r>
            <a:endParaRPr sz="1800" dirty="0">
              <a:solidFill>
                <a:srgbClr val="040000"/>
              </a:solidFill>
              <a:latin typeface="黑体"/>
              <a:ea typeface="黑体"/>
              <a:cs typeface="黑体"/>
            </a:endParaRPr>
          </a:p>
          <a:p>
            <a:pPr marL="744855" indent="-339090">
              <a:lnSpc>
                <a:spcPct val="100000"/>
              </a:lnSpc>
              <a:spcBef>
                <a:spcPts val="360"/>
              </a:spcBef>
              <a:buClr>
                <a:srgbClr val="600000"/>
              </a:buClr>
              <a:buSzPct val="144444"/>
              <a:buFont typeface="Wingdings"/>
              <a:buChar char=""/>
              <a:tabLst>
                <a:tab pos="745490" algn="l"/>
              </a:tabLst>
            </a:pPr>
            <a:r>
              <a:rPr sz="1800" b="1" dirty="0">
                <a:solidFill>
                  <a:srgbClr val="040000"/>
                </a:solidFill>
                <a:latin typeface="黑体"/>
                <a:ea typeface="黑体"/>
                <a:cs typeface="黑体"/>
              </a:rPr>
              <a:t>繆勒氏管分化为输卵管、子宫等</a:t>
            </a:r>
            <a:endParaRPr sz="1800" dirty="0">
              <a:solidFill>
                <a:srgbClr val="040000"/>
              </a:solidFill>
              <a:latin typeface="黑体"/>
              <a:ea typeface="黑体"/>
              <a:cs typeface="黑体"/>
            </a:endParaRPr>
          </a:p>
        </p:txBody>
      </p:sp>
      <p:sp>
        <p:nvSpPr>
          <p:cNvPr id="6" name="object 6"/>
          <p:cNvSpPr txBox="1"/>
          <p:nvPr/>
        </p:nvSpPr>
        <p:spPr>
          <a:xfrm>
            <a:off x="7063666" y="6519265"/>
            <a:ext cx="5039434" cy="228268"/>
          </a:xfrm>
          <a:prstGeom prst="rect">
            <a:avLst/>
          </a:prstGeom>
        </p:spPr>
        <p:txBody>
          <a:bodyPr vert="horz" wrap="square" lIns="0" tIns="12700" rIns="0" bIns="0" rtlCol="0">
            <a:spAutoFit/>
          </a:bodyPr>
          <a:lstStyle/>
          <a:p>
            <a:pPr marL="12700">
              <a:lnSpc>
                <a:spcPct val="100000"/>
              </a:lnSpc>
              <a:spcBef>
                <a:spcPts val="100"/>
              </a:spcBef>
            </a:pPr>
            <a:r>
              <a:rPr sz="1400" dirty="0">
                <a:latin typeface="Arial"/>
                <a:cs typeface="Arial"/>
              </a:rPr>
              <a:t>Matzuk et al., Nature Medicine 2008</a:t>
            </a:r>
            <a:r>
              <a:rPr sz="1400" spc="-45" dirty="0">
                <a:latin typeface="Arial"/>
                <a:cs typeface="Arial"/>
              </a:rPr>
              <a:t> </a:t>
            </a:r>
            <a:r>
              <a:rPr sz="1400" spc="-10" dirty="0">
                <a:latin typeface="Arial"/>
                <a:cs typeface="Arial"/>
              </a:rPr>
              <a:t>(14):1197–1213.</a:t>
            </a:r>
            <a:endParaRPr sz="1400" dirty="0">
              <a:latin typeface="Arial"/>
              <a:cs typeface="Arial"/>
            </a:endParaRPr>
          </a:p>
        </p:txBody>
      </p:sp>
      <p:sp>
        <p:nvSpPr>
          <p:cNvPr id="7" name="object 7"/>
          <p:cNvSpPr/>
          <p:nvPr/>
        </p:nvSpPr>
        <p:spPr>
          <a:xfrm>
            <a:off x="6217078" y="1307707"/>
            <a:ext cx="3401344" cy="1713970"/>
          </a:xfrm>
          <a:prstGeom prst="rect">
            <a:avLst/>
          </a:prstGeom>
          <a:blipFill>
            <a:blip r:embed="rId3" cstate="print"/>
            <a:stretch>
              <a:fillRect/>
            </a:stretch>
          </a:blipFill>
        </p:spPr>
        <p:txBody>
          <a:bodyPr wrap="square" lIns="0" tIns="0" rIns="0" bIns="0" rtlCol="0"/>
          <a:lstStyle/>
          <a:p>
            <a:endParaRPr/>
          </a:p>
        </p:txBody>
      </p:sp>
      <p:sp>
        <p:nvSpPr>
          <p:cNvPr id="8" name="object 8"/>
          <p:cNvSpPr/>
          <p:nvPr/>
        </p:nvSpPr>
        <p:spPr>
          <a:xfrm>
            <a:off x="8481965" y="2990438"/>
            <a:ext cx="3529263" cy="3198810"/>
          </a:xfrm>
          <a:prstGeom prst="rect">
            <a:avLst/>
          </a:prstGeom>
          <a:blipFill>
            <a:blip r:embed="rId4" cstate="print"/>
            <a:stretch>
              <a:fillRect/>
            </a:stretch>
          </a:blipFill>
        </p:spPr>
        <p:txBody>
          <a:bodyPr wrap="square" lIns="0" tIns="0" rIns="0" bIns="0" rtlCol="0"/>
          <a:lstStyle/>
          <a:p>
            <a:endParaRPr/>
          </a:p>
        </p:txBody>
      </p:sp>
      <p:sp>
        <p:nvSpPr>
          <p:cNvPr id="9" name="object 9"/>
          <p:cNvSpPr/>
          <p:nvPr/>
        </p:nvSpPr>
        <p:spPr>
          <a:xfrm>
            <a:off x="5209968" y="2990438"/>
            <a:ext cx="3555998" cy="3189285"/>
          </a:xfrm>
          <a:prstGeom prst="rect">
            <a:avLst/>
          </a:prstGeom>
          <a:blipFill>
            <a:blip r:embed="rId5" cstate="print"/>
            <a:stretch>
              <a:fillRect/>
            </a:stretch>
          </a:blipFill>
        </p:spPr>
        <p:txBody>
          <a:bodyPr wrap="square" lIns="0" tIns="0" rIns="0" bIns="0" rtlCol="0"/>
          <a:lstStyle/>
          <a:p>
            <a:endParaRPr/>
          </a:p>
        </p:txBody>
      </p:sp>
      <p:sp>
        <p:nvSpPr>
          <p:cNvPr id="10" name="object 10"/>
          <p:cNvSpPr/>
          <p:nvPr/>
        </p:nvSpPr>
        <p:spPr>
          <a:xfrm>
            <a:off x="6362353" y="1431466"/>
            <a:ext cx="1240589" cy="349134"/>
          </a:xfrm>
          <a:prstGeom prst="rect">
            <a:avLst/>
          </a:prstGeom>
          <a:blipFill>
            <a:blip r:embed="rId6" cstate="print"/>
            <a:stretch>
              <a:fillRect/>
            </a:stretch>
          </a:blipFill>
        </p:spPr>
        <p:txBody>
          <a:bodyPr wrap="square" lIns="0" tIns="0" rIns="0" bIns="0" rtlCol="0"/>
          <a:lstStyle/>
          <a:p>
            <a:endParaRPr/>
          </a:p>
        </p:txBody>
      </p:sp>
      <p:sp>
        <p:nvSpPr>
          <p:cNvPr id="11" name="object 11"/>
          <p:cNvSpPr/>
          <p:nvPr/>
        </p:nvSpPr>
        <p:spPr>
          <a:xfrm>
            <a:off x="6362353" y="1431466"/>
            <a:ext cx="1240790" cy="349250"/>
          </a:xfrm>
          <a:custGeom>
            <a:avLst/>
            <a:gdLst/>
            <a:ahLst/>
            <a:cxnLst/>
            <a:rect l="l" t="t" r="r" b="b"/>
            <a:pathLst>
              <a:path w="1240790" h="349250">
                <a:moveTo>
                  <a:pt x="0" y="0"/>
                </a:moveTo>
                <a:lnTo>
                  <a:pt x="1240588" y="0"/>
                </a:lnTo>
                <a:lnTo>
                  <a:pt x="1240588" y="349134"/>
                </a:lnTo>
                <a:lnTo>
                  <a:pt x="0" y="349134"/>
                </a:lnTo>
                <a:lnTo>
                  <a:pt x="0" y="0"/>
                </a:lnTo>
                <a:close/>
              </a:path>
            </a:pathLst>
          </a:custGeom>
          <a:ln w="6349">
            <a:solidFill>
              <a:srgbClr val="FFFFFF"/>
            </a:solidFill>
          </a:ln>
        </p:spPr>
        <p:txBody>
          <a:bodyPr wrap="square" lIns="0" tIns="0" rIns="0" bIns="0" rtlCol="0"/>
          <a:lstStyle/>
          <a:p>
            <a:endParaRPr/>
          </a:p>
        </p:txBody>
      </p:sp>
      <p:sp>
        <p:nvSpPr>
          <p:cNvPr id="12" name="object 12"/>
          <p:cNvSpPr txBox="1"/>
          <p:nvPr/>
        </p:nvSpPr>
        <p:spPr>
          <a:xfrm>
            <a:off x="6362353" y="1471413"/>
            <a:ext cx="1240790" cy="269240"/>
          </a:xfrm>
          <a:prstGeom prst="rect">
            <a:avLst/>
          </a:prstGeom>
        </p:spPr>
        <p:txBody>
          <a:bodyPr vert="horz" wrap="square" lIns="0" tIns="12700" rIns="0" bIns="0" rtlCol="0">
            <a:spAutoFit/>
          </a:bodyPr>
          <a:lstStyle/>
          <a:p>
            <a:pPr marL="5715" algn="ctr">
              <a:lnSpc>
                <a:spcPct val="100000"/>
              </a:lnSpc>
              <a:spcBef>
                <a:spcPts val="100"/>
              </a:spcBef>
            </a:pPr>
            <a:r>
              <a:rPr sz="1600" dirty="0">
                <a:latin typeface="黑体"/>
                <a:cs typeface="黑体"/>
              </a:rPr>
              <a:t>性腺</a:t>
            </a:r>
            <a:endParaRPr sz="1600">
              <a:latin typeface="黑体"/>
              <a:cs typeface="黑体"/>
            </a:endParaRPr>
          </a:p>
        </p:txBody>
      </p:sp>
      <p:sp>
        <p:nvSpPr>
          <p:cNvPr id="13" name="object 13"/>
          <p:cNvSpPr/>
          <p:nvPr/>
        </p:nvSpPr>
        <p:spPr>
          <a:xfrm>
            <a:off x="5209968" y="1870488"/>
            <a:ext cx="2152650" cy="438784"/>
          </a:xfrm>
          <a:custGeom>
            <a:avLst/>
            <a:gdLst/>
            <a:ahLst/>
            <a:cxnLst/>
            <a:rect l="l" t="t" r="r" b="b"/>
            <a:pathLst>
              <a:path w="2152650" h="438785">
                <a:moveTo>
                  <a:pt x="0" y="0"/>
                </a:moveTo>
                <a:lnTo>
                  <a:pt x="2152303" y="0"/>
                </a:lnTo>
                <a:lnTo>
                  <a:pt x="2152303" y="438450"/>
                </a:lnTo>
                <a:lnTo>
                  <a:pt x="0" y="438450"/>
                </a:lnTo>
                <a:lnTo>
                  <a:pt x="0" y="0"/>
                </a:lnTo>
                <a:close/>
              </a:path>
            </a:pathLst>
          </a:custGeom>
          <a:solidFill>
            <a:srgbClr val="FFD6D5"/>
          </a:solidFill>
        </p:spPr>
        <p:txBody>
          <a:bodyPr wrap="square" lIns="0" tIns="0" rIns="0" bIns="0" rtlCol="0"/>
          <a:lstStyle/>
          <a:p>
            <a:endParaRPr/>
          </a:p>
        </p:txBody>
      </p:sp>
      <p:sp>
        <p:nvSpPr>
          <p:cNvPr id="14" name="object 14"/>
          <p:cNvSpPr/>
          <p:nvPr/>
        </p:nvSpPr>
        <p:spPr>
          <a:xfrm>
            <a:off x="5209967" y="1870489"/>
            <a:ext cx="2152650" cy="438784"/>
          </a:xfrm>
          <a:custGeom>
            <a:avLst/>
            <a:gdLst/>
            <a:ahLst/>
            <a:cxnLst/>
            <a:rect l="l" t="t" r="r" b="b"/>
            <a:pathLst>
              <a:path w="2152650" h="438785">
                <a:moveTo>
                  <a:pt x="0" y="0"/>
                </a:moveTo>
                <a:lnTo>
                  <a:pt x="2152302" y="0"/>
                </a:lnTo>
                <a:lnTo>
                  <a:pt x="2152302" y="438451"/>
                </a:lnTo>
                <a:lnTo>
                  <a:pt x="0" y="438451"/>
                </a:lnTo>
                <a:lnTo>
                  <a:pt x="0" y="0"/>
                </a:lnTo>
                <a:close/>
              </a:path>
            </a:pathLst>
          </a:custGeom>
          <a:ln w="6349">
            <a:solidFill>
              <a:srgbClr val="FFFFFF"/>
            </a:solidFill>
          </a:ln>
        </p:spPr>
        <p:txBody>
          <a:bodyPr wrap="square" lIns="0" tIns="0" rIns="0" bIns="0" rtlCol="0"/>
          <a:lstStyle/>
          <a:p>
            <a:endParaRPr/>
          </a:p>
        </p:txBody>
      </p:sp>
      <p:sp>
        <p:nvSpPr>
          <p:cNvPr id="15" name="object 15"/>
          <p:cNvSpPr txBox="1"/>
          <p:nvPr/>
        </p:nvSpPr>
        <p:spPr>
          <a:xfrm>
            <a:off x="5209970" y="1970333"/>
            <a:ext cx="2152650" cy="238760"/>
          </a:xfrm>
          <a:prstGeom prst="rect">
            <a:avLst/>
          </a:prstGeom>
        </p:spPr>
        <p:txBody>
          <a:bodyPr vert="horz" wrap="square" lIns="0" tIns="12700" rIns="0" bIns="0" rtlCol="0">
            <a:spAutoFit/>
          </a:bodyPr>
          <a:lstStyle/>
          <a:p>
            <a:pPr marL="278130">
              <a:lnSpc>
                <a:spcPct val="100000"/>
              </a:lnSpc>
              <a:spcBef>
                <a:spcPts val="100"/>
              </a:spcBef>
            </a:pPr>
            <a:r>
              <a:rPr sz="1400" b="1" dirty="0">
                <a:latin typeface="微软雅黑"/>
                <a:cs typeface="微软雅黑"/>
              </a:rPr>
              <a:t>繆勒氏管（女性管道）</a:t>
            </a:r>
            <a:endParaRPr sz="1400">
              <a:latin typeface="微软雅黑"/>
              <a:cs typeface="微软雅黑"/>
            </a:endParaRPr>
          </a:p>
        </p:txBody>
      </p:sp>
      <p:sp>
        <p:nvSpPr>
          <p:cNvPr id="16" name="object 16"/>
          <p:cNvSpPr/>
          <p:nvPr/>
        </p:nvSpPr>
        <p:spPr>
          <a:xfrm>
            <a:off x="5209970" y="2312115"/>
            <a:ext cx="2152650" cy="415290"/>
          </a:xfrm>
          <a:custGeom>
            <a:avLst/>
            <a:gdLst/>
            <a:ahLst/>
            <a:cxnLst/>
            <a:rect l="l" t="t" r="r" b="b"/>
            <a:pathLst>
              <a:path w="2152650" h="415289">
                <a:moveTo>
                  <a:pt x="0" y="0"/>
                </a:moveTo>
                <a:lnTo>
                  <a:pt x="2152303" y="0"/>
                </a:lnTo>
                <a:lnTo>
                  <a:pt x="2152303" y="414781"/>
                </a:lnTo>
                <a:lnTo>
                  <a:pt x="0" y="414781"/>
                </a:lnTo>
                <a:lnTo>
                  <a:pt x="0" y="0"/>
                </a:lnTo>
                <a:close/>
              </a:path>
            </a:pathLst>
          </a:custGeom>
          <a:solidFill>
            <a:srgbClr val="F1F1F1"/>
          </a:solidFill>
        </p:spPr>
        <p:txBody>
          <a:bodyPr wrap="square" lIns="0" tIns="0" rIns="0" bIns="0" rtlCol="0"/>
          <a:lstStyle/>
          <a:p>
            <a:endParaRPr/>
          </a:p>
        </p:txBody>
      </p:sp>
      <p:sp>
        <p:nvSpPr>
          <p:cNvPr id="17" name="object 17"/>
          <p:cNvSpPr txBox="1"/>
          <p:nvPr/>
        </p:nvSpPr>
        <p:spPr>
          <a:xfrm>
            <a:off x="5209970" y="2400125"/>
            <a:ext cx="2152650" cy="238760"/>
          </a:xfrm>
          <a:prstGeom prst="rect">
            <a:avLst/>
          </a:prstGeom>
        </p:spPr>
        <p:txBody>
          <a:bodyPr vert="horz" wrap="square" lIns="0" tIns="12700" rIns="0" bIns="0" rtlCol="0">
            <a:spAutoFit/>
          </a:bodyPr>
          <a:lstStyle/>
          <a:p>
            <a:pPr marL="189865">
              <a:lnSpc>
                <a:spcPct val="100000"/>
              </a:lnSpc>
              <a:spcBef>
                <a:spcPts val="100"/>
              </a:spcBef>
            </a:pPr>
            <a:r>
              <a:rPr sz="1400" b="1" dirty="0">
                <a:latin typeface="微软雅黑"/>
                <a:cs typeface="微软雅黑"/>
              </a:rPr>
              <a:t>乌尔夫氏管（男性管道）</a:t>
            </a:r>
            <a:endParaRPr sz="1400">
              <a:latin typeface="微软雅黑"/>
              <a:cs typeface="微软雅黑"/>
            </a:endParaRPr>
          </a:p>
        </p:txBody>
      </p:sp>
      <p:sp>
        <p:nvSpPr>
          <p:cNvPr id="18" name="object 18"/>
          <p:cNvSpPr txBox="1"/>
          <p:nvPr/>
        </p:nvSpPr>
        <p:spPr>
          <a:xfrm>
            <a:off x="5964835" y="3339944"/>
            <a:ext cx="330835"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Arial"/>
                <a:cs typeface="Arial"/>
              </a:rPr>
              <a:t>XX</a:t>
            </a:r>
            <a:endParaRPr sz="1800">
              <a:latin typeface="Arial"/>
              <a:cs typeface="Arial"/>
            </a:endParaRPr>
          </a:p>
        </p:txBody>
      </p:sp>
      <p:sp>
        <p:nvSpPr>
          <p:cNvPr id="19" name="object 19"/>
          <p:cNvSpPr txBox="1"/>
          <p:nvPr/>
        </p:nvSpPr>
        <p:spPr>
          <a:xfrm>
            <a:off x="10411505" y="3339092"/>
            <a:ext cx="330835" cy="299720"/>
          </a:xfrm>
          <a:prstGeom prst="rect">
            <a:avLst/>
          </a:prstGeom>
        </p:spPr>
        <p:txBody>
          <a:bodyPr vert="horz" wrap="square" lIns="0" tIns="12700" rIns="0" bIns="0" rtlCol="0">
            <a:spAutoFit/>
          </a:bodyPr>
          <a:lstStyle/>
          <a:p>
            <a:pPr marL="12700">
              <a:lnSpc>
                <a:spcPct val="100000"/>
              </a:lnSpc>
              <a:spcBef>
                <a:spcPts val="100"/>
              </a:spcBef>
            </a:pPr>
            <a:r>
              <a:rPr sz="1800" dirty="0">
                <a:latin typeface="Arial"/>
                <a:cs typeface="Arial"/>
              </a:rPr>
              <a:t>XY</a:t>
            </a:r>
            <a:endParaRPr sz="1800">
              <a:latin typeface="Arial"/>
              <a:cs typeface="Arial"/>
            </a:endParaRPr>
          </a:p>
        </p:txBody>
      </p:sp>
      <p:sp>
        <p:nvSpPr>
          <p:cNvPr id="2" name="文本框 1"/>
          <p:cNvSpPr txBox="1"/>
          <p:nvPr/>
        </p:nvSpPr>
        <p:spPr>
          <a:xfrm>
            <a:off x="343131" y="5746052"/>
            <a:ext cx="11243407" cy="646331"/>
          </a:xfrm>
          <a:prstGeom prst="rect">
            <a:avLst/>
          </a:prstGeom>
          <a:noFill/>
        </p:spPr>
        <p:txBody>
          <a:bodyPr wrap="none" rtlCol="0">
            <a:spAutoFit/>
          </a:bodyPr>
          <a:lstStyle/>
          <a:p>
            <a:r>
              <a:rPr kumimoji="1" lang="en-US" altLang="zh-CN" dirty="0">
                <a:solidFill>
                  <a:schemeClr val="bg1">
                    <a:lumMod val="50000"/>
                  </a:schemeClr>
                </a:solidFill>
              </a:rPr>
              <a:t>AMH</a:t>
            </a:r>
            <a:r>
              <a:rPr kumimoji="1" lang="zh-CN" altLang="en-US" dirty="0">
                <a:solidFill>
                  <a:schemeClr val="bg1">
                    <a:lumMod val="50000"/>
                  </a:schemeClr>
                </a:solidFill>
              </a:rPr>
              <a:t>是苗勒管抑制物，是转化因子</a:t>
            </a:r>
            <a:r>
              <a:rPr kumimoji="1" lang="en-US" altLang="zh-CN" dirty="0">
                <a:solidFill>
                  <a:schemeClr val="bg1">
                    <a:lumMod val="50000"/>
                  </a:schemeClr>
                </a:solidFill>
              </a:rPr>
              <a:t>β</a:t>
            </a:r>
            <a:r>
              <a:rPr kumimoji="1" lang="zh-CN" altLang="en-US" dirty="0">
                <a:solidFill>
                  <a:schemeClr val="bg1">
                    <a:lumMod val="50000"/>
                  </a:schemeClr>
                </a:solidFill>
              </a:rPr>
              <a:t>超家族的一员。在男性，</a:t>
            </a:r>
            <a:r>
              <a:rPr kumimoji="1" lang="zh-CN" altLang="zh-CN" dirty="0">
                <a:solidFill>
                  <a:schemeClr val="bg1">
                    <a:lumMod val="50000"/>
                  </a:schemeClr>
                </a:solidFill>
              </a:rPr>
              <a:t>A</a:t>
            </a:r>
            <a:r>
              <a:rPr kumimoji="1" lang="en-US" altLang="zh-CN" dirty="0">
                <a:solidFill>
                  <a:schemeClr val="bg1">
                    <a:lumMod val="50000"/>
                  </a:schemeClr>
                </a:solidFill>
              </a:rPr>
              <a:t>MH</a:t>
            </a:r>
            <a:r>
              <a:rPr kumimoji="1" lang="zh-CN" altLang="en-US" dirty="0">
                <a:solidFill>
                  <a:schemeClr val="bg1">
                    <a:lumMod val="50000"/>
                  </a:schemeClr>
                </a:solidFill>
              </a:rPr>
              <a:t>由睾丸间质细胞合成，诱导苗勒管的退化，</a:t>
            </a:r>
            <a:endParaRPr kumimoji="1" lang="en-US" altLang="zh-CN" dirty="0">
              <a:solidFill>
                <a:schemeClr val="bg1">
                  <a:lumMod val="50000"/>
                </a:schemeClr>
              </a:solidFill>
            </a:endParaRPr>
          </a:p>
          <a:p>
            <a:r>
              <a:rPr kumimoji="1" lang="zh-CN" altLang="en-US" dirty="0">
                <a:solidFill>
                  <a:schemeClr val="bg1">
                    <a:lumMod val="50000"/>
                  </a:schemeClr>
                </a:solidFill>
              </a:rPr>
              <a:t>在女性仅在卵巢表达。</a:t>
            </a:r>
          </a:p>
        </p:txBody>
      </p:sp>
    </p:spTree>
    <p:extLst>
      <p:ext uri="{BB962C8B-B14F-4D97-AF65-F5344CB8AC3E}">
        <p14:creationId xmlns:p14="http://schemas.microsoft.com/office/powerpoint/2010/main" val="287867397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0" y="2416591"/>
            <a:ext cx="12064366" cy="3904751"/>
          </a:xfrm>
          <a:prstGeom prst="rect">
            <a:avLst/>
          </a:prstGeom>
          <a:blipFill>
            <a:blip r:embed="rId3" cstate="print"/>
            <a:stretch>
              <a:fillRect/>
            </a:stretch>
          </a:blipFill>
        </p:spPr>
        <p:txBody>
          <a:bodyPr wrap="square" lIns="0" tIns="0" rIns="0" bIns="0" rtlCol="0"/>
          <a:lstStyle/>
          <a:p>
            <a:endParaRPr/>
          </a:p>
        </p:txBody>
      </p:sp>
      <p:sp>
        <p:nvSpPr>
          <p:cNvPr id="4" name="object 4"/>
          <p:cNvSpPr/>
          <p:nvPr/>
        </p:nvSpPr>
        <p:spPr>
          <a:xfrm>
            <a:off x="668739" y="1818637"/>
            <a:ext cx="2411095" cy="1743075"/>
          </a:xfrm>
          <a:custGeom>
            <a:avLst/>
            <a:gdLst/>
            <a:ahLst/>
            <a:cxnLst/>
            <a:rect l="l" t="t" r="r" b="b"/>
            <a:pathLst>
              <a:path w="2411095" h="1743075">
                <a:moveTo>
                  <a:pt x="1004372" y="657225"/>
                </a:moveTo>
                <a:lnTo>
                  <a:pt x="401749" y="657225"/>
                </a:lnTo>
                <a:lnTo>
                  <a:pt x="999341" y="1742967"/>
                </a:lnTo>
                <a:lnTo>
                  <a:pt x="1004372" y="657225"/>
                </a:lnTo>
                <a:close/>
              </a:path>
              <a:path w="2411095" h="1743075">
                <a:moveTo>
                  <a:pt x="2300953" y="0"/>
                </a:moveTo>
                <a:lnTo>
                  <a:pt x="109540" y="0"/>
                </a:lnTo>
                <a:lnTo>
                  <a:pt x="66902" y="8608"/>
                </a:lnTo>
                <a:lnTo>
                  <a:pt x="32083" y="32083"/>
                </a:lnTo>
                <a:lnTo>
                  <a:pt x="8608" y="66901"/>
                </a:lnTo>
                <a:lnTo>
                  <a:pt x="0" y="109540"/>
                </a:lnTo>
                <a:lnTo>
                  <a:pt x="0" y="547687"/>
                </a:lnTo>
                <a:lnTo>
                  <a:pt x="8608" y="590323"/>
                </a:lnTo>
                <a:lnTo>
                  <a:pt x="32083" y="625141"/>
                </a:lnTo>
                <a:lnTo>
                  <a:pt x="66902" y="648616"/>
                </a:lnTo>
                <a:lnTo>
                  <a:pt x="109540" y="657225"/>
                </a:lnTo>
                <a:lnTo>
                  <a:pt x="2300953" y="657225"/>
                </a:lnTo>
                <a:lnTo>
                  <a:pt x="2343590" y="648616"/>
                </a:lnTo>
                <a:lnTo>
                  <a:pt x="2378408" y="625141"/>
                </a:lnTo>
                <a:lnTo>
                  <a:pt x="2401883" y="590323"/>
                </a:lnTo>
                <a:lnTo>
                  <a:pt x="2410491" y="547687"/>
                </a:lnTo>
                <a:lnTo>
                  <a:pt x="2410492" y="109540"/>
                </a:lnTo>
                <a:lnTo>
                  <a:pt x="2401883" y="66901"/>
                </a:lnTo>
                <a:lnTo>
                  <a:pt x="2378408" y="32083"/>
                </a:lnTo>
                <a:lnTo>
                  <a:pt x="2343590" y="8608"/>
                </a:lnTo>
                <a:lnTo>
                  <a:pt x="2300953" y="0"/>
                </a:lnTo>
                <a:close/>
              </a:path>
            </a:pathLst>
          </a:custGeom>
          <a:solidFill>
            <a:srgbClr val="6CACDD"/>
          </a:solidFill>
        </p:spPr>
        <p:txBody>
          <a:bodyPr wrap="square" lIns="0" tIns="0" rIns="0" bIns="0" rtlCol="0"/>
          <a:lstStyle/>
          <a:p>
            <a:endParaRPr/>
          </a:p>
        </p:txBody>
      </p:sp>
      <p:sp>
        <p:nvSpPr>
          <p:cNvPr id="5" name="object 5"/>
          <p:cNvSpPr/>
          <p:nvPr/>
        </p:nvSpPr>
        <p:spPr>
          <a:xfrm>
            <a:off x="668739" y="1818637"/>
            <a:ext cx="2411095" cy="1743075"/>
          </a:xfrm>
          <a:custGeom>
            <a:avLst/>
            <a:gdLst/>
            <a:ahLst/>
            <a:cxnLst/>
            <a:rect l="l" t="t" r="r" b="b"/>
            <a:pathLst>
              <a:path w="2411095" h="1743075">
                <a:moveTo>
                  <a:pt x="0" y="109539"/>
                </a:moveTo>
                <a:lnTo>
                  <a:pt x="8608" y="66902"/>
                </a:lnTo>
                <a:lnTo>
                  <a:pt x="32083" y="32083"/>
                </a:lnTo>
                <a:lnTo>
                  <a:pt x="66902" y="8608"/>
                </a:lnTo>
                <a:lnTo>
                  <a:pt x="109539" y="0"/>
                </a:lnTo>
                <a:lnTo>
                  <a:pt x="401748" y="0"/>
                </a:lnTo>
                <a:lnTo>
                  <a:pt x="1004371" y="0"/>
                </a:lnTo>
                <a:lnTo>
                  <a:pt x="2300952" y="0"/>
                </a:lnTo>
                <a:lnTo>
                  <a:pt x="2343590" y="8608"/>
                </a:lnTo>
                <a:lnTo>
                  <a:pt x="2378408" y="32083"/>
                </a:lnTo>
                <a:lnTo>
                  <a:pt x="2401884" y="66902"/>
                </a:lnTo>
                <a:lnTo>
                  <a:pt x="2410492" y="109539"/>
                </a:lnTo>
                <a:lnTo>
                  <a:pt x="2410492" y="383380"/>
                </a:lnTo>
                <a:lnTo>
                  <a:pt x="2410492" y="547687"/>
                </a:lnTo>
                <a:lnTo>
                  <a:pt x="2401884" y="590322"/>
                </a:lnTo>
                <a:lnTo>
                  <a:pt x="2378408" y="625141"/>
                </a:lnTo>
                <a:lnTo>
                  <a:pt x="2343590" y="648616"/>
                </a:lnTo>
                <a:lnTo>
                  <a:pt x="2300952" y="657224"/>
                </a:lnTo>
                <a:lnTo>
                  <a:pt x="1004371" y="657224"/>
                </a:lnTo>
                <a:lnTo>
                  <a:pt x="999341" y="1742966"/>
                </a:lnTo>
                <a:lnTo>
                  <a:pt x="401748" y="657224"/>
                </a:lnTo>
                <a:lnTo>
                  <a:pt x="109539" y="657224"/>
                </a:lnTo>
                <a:lnTo>
                  <a:pt x="66902" y="648616"/>
                </a:lnTo>
                <a:lnTo>
                  <a:pt x="32083" y="625141"/>
                </a:lnTo>
                <a:lnTo>
                  <a:pt x="8608" y="590322"/>
                </a:lnTo>
                <a:lnTo>
                  <a:pt x="0" y="547684"/>
                </a:lnTo>
                <a:lnTo>
                  <a:pt x="0" y="383380"/>
                </a:lnTo>
                <a:lnTo>
                  <a:pt x="0" y="109539"/>
                </a:lnTo>
                <a:close/>
              </a:path>
            </a:pathLst>
          </a:custGeom>
          <a:ln w="12699">
            <a:solidFill>
              <a:srgbClr val="5185AC"/>
            </a:solidFill>
          </a:ln>
        </p:spPr>
        <p:txBody>
          <a:bodyPr wrap="square" lIns="0" tIns="0" rIns="0" bIns="0" rtlCol="0"/>
          <a:lstStyle/>
          <a:p>
            <a:endParaRPr/>
          </a:p>
        </p:txBody>
      </p:sp>
      <p:sp>
        <p:nvSpPr>
          <p:cNvPr id="6" name="object 6"/>
          <p:cNvSpPr txBox="1"/>
          <p:nvPr/>
        </p:nvSpPr>
        <p:spPr>
          <a:xfrm>
            <a:off x="847825" y="1982149"/>
            <a:ext cx="2057400" cy="330200"/>
          </a:xfrm>
          <a:prstGeom prst="rect">
            <a:avLst/>
          </a:prstGeom>
        </p:spPr>
        <p:txBody>
          <a:bodyPr vert="horz" wrap="square" lIns="0" tIns="12700" rIns="0" bIns="0" rtlCol="0">
            <a:spAutoFit/>
          </a:bodyPr>
          <a:lstStyle/>
          <a:p>
            <a:pPr marL="12700">
              <a:lnSpc>
                <a:spcPct val="100000"/>
              </a:lnSpc>
              <a:spcBef>
                <a:spcPts val="100"/>
              </a:spcBef>
            </a:pPr>
            <a:r>
              <a:rPr sz="2000" b="1" dirty="0">
                <a:solidFill>
                  <a:srgbClr val="FFFFFF"/>
                </a:solidFill>
                <a:latin typeface="微软雅黑"/>
                <a:cs typeface="微软雅黑"/>
              </a:rPr>
              <a:t>抑制原始卵泡启动</a:t>
            </a:r>
            <a:endParaRPr sz="2000" dirty="0">
              <a:latin typeface="微软雅黑"/>
              <a:cs typeface="微软雅黑"/>
            </a:endParaRPr>
          </a:p>
        </p:txBody>
      </p:sp>
      <p:sp>
        <p:nvSpPr>
          <p:cNvPr id="7" name="object 7"/>
          <p:cNvSpPr/>
          <p:nvPr/>
        </p:nvSpPr>
        <p:spPr>
          <a:xfrm>
            <a:off x="3079231" y="1438699"/>
            <a:ext cx="3266150" cy="1085215"/>
          </a:xfrm>
          <a:custGeom>
            <a:avLst/>
            <a:gdLst/>
            <a:ahLst/>
            <a:cxnLst/>
            <a:rect l="l" t="t" r="r" b="b"/>
            <a:pathLst>
              <a:path w="2503170" h="1085214">
                <a:moveTo>
                  <a:pt x="2085583" y="600099"/>
                </a:moveTo>
                <a:lnTo>
                  <a:pt x="1459909" y="600099"/>
                </a:lnTo>
                <a:lnTo>
                  <a:pt x="1895195" y="1084980"/>
                </a:lnTo>
                <a:lnTo>
                  <a:pt x="2085583" y="600099"/>
                </a:lnTo>
                <a:close/>
              </a:path>
              <a:path w="2503170" h="1085214">
                <a:moveTo>
                  <a:pt x="2402682" y="0"/>
                </a:moveTo>
                <a:lnTo>
                  <a:pt x="100018" y="0"/>
                </a:lnTo>
                <a:lnTo>
                  <a:pt x="61087" y="7860"/>
                </a:lnTo>
                <a:lnTo>
                  <a:pt x="29294" y="29294"/>
                </a:lnTo>
                <a:lnTo>
                  <a:pt x="7860" y="61087"/>
                </a:lnTo>
                <a:lnTo>
                  <a:pt x="0" y="100018"/>
                </a:lnTo>
                <a:lnTo>
                  <a:pt x="0" y="500082"/>
                </a:lnTo>
                <a:lnTo>
                  <a:pt x="7860" y="539012"/>
                </a:lnTo>
                <a:lnTo>
                  <a:pt x="29294" y="570804"/>
                </a:lnTo>
                <a:lnTo>
                  <a:pt x="61087" y="592239"/>
                </a:lnTo>
                <a:lnTo>
                  <a:pt x="100018" y="600099"/>
                </a:lnTo>
                <a:lnTo>
                  <a:pt x="2402682" y="600099"/>
                </a:lnTo>
                <a:lnTo>
                  <a:pt x="2441614" y="592239"/>
                </a:lnTo>
                <a:lnTo>
                  <a:pt x="2473406" y="570804"/>
                </a:lnTo>
                <a:lnTo>
                  <a:pt x="2494841" y="539012"/>
                </a:lnTo>
                <a:lnTo>
                  <a:pt x="2502700" y="500082"/>
                </a:lnTo>
                <a:lnTo>
                  <a:pt x="2502701" y="100018"/>
                </a:lnTo>
                <a:lnTo>
                  <a:pt x="2494841" y="61087"/>
                </a:lnTo>
                <a:lnTo>
                  <a:pt x="2473406" y="29294"/>
                </a:lnTo>
                <a:lnTo>
                  <a:pt x="2441614" y="7860"/>
                </a:lnTo>
                <a:lnTo>
                  <a:pt x="2402682" y="0"/>
                </a:lnTo>
                <a:close/>
              </a:path>
            </a:pathLst>
          </a:custGeom>
          <a:solidFill>
            <a:srgbClr val="6CACDD"/>
          </a:solidFill>
        </p:spPr>
        <p:txBody>
          <a:bodyPr wrap="square" lIns="0" tIns="0" rIns="0" bIns="0" rtlCol="0"/>
          <a:lstStyle/>
          <a:p>
            <a:endParaRPr/>
          </a:p>
        </p:txBody>
      </p:sp>
      <p:sp>
        <p:nvSpPr>
          <p:cNvPr id="8" name="object 8"/>
          <p:cNvSpPr/>
          <p:nvPr/>
        </p:nvSpPr>
        <p:spPr>
          <a:xfrm>
            <a:off x="3079230" y="1438699"/>
            <a:ext cx="3266151" cy="1085215"/>
          </a:xfrm>
          <a:custGeom>
            <a:avLst/>
            <a:gdLst/>
            <a:ahLst/>
            <a:cxnLst/>
            <a:rect l="l" t="t" r="r" b="b"/>
            <a:pathLst>
              <a:path w="2503170" h="1085214">
                <a:moveTo>
                  <a:pt x="0" y="100019"/>
                </a:moveTo>
                <a:lnTo>
                  <a:pt x="7859" y="61087"/>
                </a:lnTo>
                <a:lnTo>
                  <a:pt x="29294" y="29294"/>
                </a:lnTo>
                <a:lnTo>
                  <a:pt x="61087" y="7860"/>
                </a:lnTo>
                <a:lnTo>
                  <a:pt x="100018" y="0"/>
                </a:lnTo>
                <a:lnTo>
                  <a:pt x="1459909" y="0"/>
                </a:lnTo>
                <a:lnTo>
                  <a:pt x="2085584" y="0"/>
                </a:lnTo>
                <a:lnTo>
                  <a:pt x="2402682" y="0"/>
                </a:lnTo>
                <a:lnTo>
                  <a:pt x="2441614" y="7860"/>
                </a:lnTo>
                <a:lnTo>
                  <a:pt x="2473406" y="29294"/>
                </a:lnTo>
                <a:lnTo>
                  <a:pt x="2494841" y="61087"/>
                </a:lnTo>
                <a:lnTo>
                  <a:pt x="2502701" y="100019"/>
                </a:lnTo>
                <a:lnTo>
                  <a:pt x="2502701" y="350058"/>
                </a:lnTo>
                <a:lnTo>
                  <a:pt x="2502701" y="500082"/>
                </a:lnTo>
                <a:lnTo>
                  <a:pt x="2494841" y="539012"/>
                </a:lnTo>
                <a:lnTo>
                  <a:pt x="2473406" y="570805"/>
                </a:lnTo>
                <a:lnTo>
                  <a:pt x="2441614" y="592239"/>
                </a:lnTo>
                <a:lnTo>
                  <a:pt x="2402682" y="600099"/>
                </a:lnTo>
                <a:lnTo>
                  <a:pt x="2085584" y="600099"/>
                </a:lnTo>
                <a:lnTo>
                  <a:pt x="1895195" y="1084980"/>
                </a:lnTo>
                <a:lnTo>
                  <a:pt x="1459909" y="600099"/>
                </a:lnTo>
                <a:lnTo>
                  <a:pt x="100018" y="600099"/>
                </a:lnTo>
                <a:lnTo>
                  <a:pt x="61087" y="592239"/>
                </a:lnTo>
                <a:lnTo>
                  <a:pt x="29294" y="570805"/>
                </a:lnTo>
                <a:lnTo>
                  <a:pt x="7859" y="539012"/>
                </a:lnTo>
                <a:lnTo>
                  <a:pt x="0" y="500081"/>
                </a:lnTo>
                <a:lnTo>
                  <a:pt x="0" y="350058"/>
                </a:lnTo>
                <a:lnTo>
                  <a:pt x="0" y="100019"/>
                </a:lnTo>
                <a:close/>
              </a:path>
            </a:pathLst>
          </a:custGeom>
          <a:ln w="12699">
            <a:solidFill>
              <a:srgbClr val="5185AC"/>
            </a:solidFill>
          </a:ln>
        </p:spPr>
        <p:txBody>
          <a:bodyPr wrap="square" lIns="0" tIns="0" rIns="0" bIns="0" rtlCol="0"/>
          <a:lstStyle/>
          <a:p>
            <a:endParaRPr/>
          </a:p>
        </p:txBody>
      </p:sp>
      <p:sp>
        <p:nvSpPr>
          <p:cNvPr id="9" name="object 9"/>
          <p:cNvSpPr txBox="1"/>
          <p:nvPr/>
        </p:nvSpPr>
        <p:spPr>
          <a:xfrm>
            <a:off x="3060757" y="1518226"/>
            <a:ext cx="3404698" cy="320601"/>
          </a:xfrm>
          <a:prstGeom prst="rect">
            <a:avLst/>
          </a:prstGeom>
        </p:spPr>
        <p:txBody>
          <a:bodyPr vert="horz" wrap="square" lIns="0" tIns="12700" rIns="0" bIns="0" rtlCol="0">
            <a:spAutoFit/>
          </a:bodyPr>
          <a:lstStyle/>
          <a:p>
            <a:pPr marL="12700">
              <a:lnSpc>
                <a:spcPct val="100000"/>
              </a:lnSpc>
              <a:spcBef>
                <a:spcPts val="100"/>
              </a:spcBef>
            </a:pPr>
            <a:r>
              <a:rPr sz="2000" b="1" dirty="0" err="1">
                <a:solidFill>
                  <a:srgbClr val="FFFFFF"/>
                </a:solidFill>
                <a:latin typeface="微软雅黑"/>
                <a:cs typeface="微软雅黑"/>
              </a:rPr>
              <a:t>抑制</a:t>
            </a:r>
            <a:r>
              <a:rPr lang="zh-CN" altLang="en-US" sz="2000" b="1" dirty="0">
                <a:solidFill>
                  <a:srgbClr val="FFFFFF"/>
                </a:solidFill>
                <a:latin typeface="微软雅黑"/>
                <a:cs typeface="微软雅黑"/>
              </a:rPr>
              <a:t>窦</a:t>
            </a:r>
            <a:r>
              <a:rPr sz="2000" b="1" dirty="0" err="1">
                <a:solidFill>
                  <a:srgbClr val="FFFFFF"/>
                </a:solidFill>
                <a:latin typeface="微软雅黑"/>
                <a:cs typeface="微软雅黑"/>
              </a:rPr>
              <a:t>卵泡</a:t>
            </a:r>
            <a:r>
              <a:rPr lang="zh-CN" altLang="en-US" sz="2000" b="1" dirty="0">
                <a:solidFill>
                  <a:srgbClr val="FFFFFF"/>
                </a:solidFill>
                <a:latin typeface="微软雅黑"/>
                <a:cs typeface="微软雅黑"/>
              </a:rPr>
              <a:t>对</a:t>
            </a:r>
            <a:r>
              <a:rPr lang="en-US" altLang="zh-CN" sz="2000" b="1" dirty="0">
                <a:solidFill>
                  <a:srgbClr val="FFFFFF"/>
                </a:solidFill>
                <a:latin typeface="微软雅黑"/>
                <a:cs typeface="微软雅黑"/>
              </a:rPr>
              <a:t>FSH</a:t>
            </a:r>
            <a:r>
              <a:rPr lang="zh-CN" altLang="en-US" sz="2000" b="1" dirty="0">
                <a:solidFill>
                  <a:srgbClr val="FFFFFF"/>
                </a:solidFill>
                <a:latin typeface="微软雅黑"/>
                <a:cs typeface="微软雅黑"/>
              </a:rPr>
              <a:t>的反应性</a:t>
            </a:r>
            <a:endParaRPr sz="2000" dirty="0">
              <a:latin typeface="微软雅黑"/>
              <a:cs typeface="微软雅黑"/>
            </a:endParaRPr>
          </a:p>
        </p:txBody>
      </p:sp>
      <p:sp>
        <p:nvSpPr>
          <p:cNvPr id="10" name="object 10"/>
          <p:cNvSpPr txBox="1"/>
          <p:nvPr/>
        </p:nvSpPr>
        <p:spPr>
          <a:xfrm>
            <a:off x="7162800" y="1163034"/>
            <a:ext cx="4826000" cy="847732"/>
          </a:xfrm>
          <a:prstGeom prst="rect">
            <a:avLst/>
          </a:prstGeom>
          <a:ln w="9524">
            <a:solidFill>
              <a:srgbClr val="CE1C00"/>
            </a:solidFill>
          </a:ln>
        </p:spPr>
        <p:txBody>
          <a:bodyPr vert="horz" wrap="square" lIns="0" tIns="29844" rIns="0" bIns="0" rtlCol="0">
            <a:spAutoFit/>
          </a:bodyPr>
          <a:lstStyle/>
          <a:p>
            <a:pPr marL="318135" marR="247015" indent="-228600" algn="just">
              <a:lnSpc>
                <a:spcPct val="138900"/>
              </a:lnSpc>
              <a:spcBef>
                <a:spcPts val="234"/>
              </a:spcBef>
              <a:buFontTx/>
              <a:buChar char="•"/>
              <a:tabLst>
                <a:tab pos="318770" algn="l"/>
              </a:tabLst>
            </a:pPr>
            <a:r>
              <a:rPr lang="zh-CN" altLang="en-US" sz="2000" dirty="0">
                <a:solidFill>
                  <a:srgbClr val="FF0000"/>
                </a:solidFill>
              </a:rPr>
              <a:t>在 </a:t>
            </a:r>
            <a:r>
              <a:rPr lang="en-US" altLang="zh-CN" sz="2000" dirty="0">
                <a:solidFill>
                  <a:srgbClr val="FF0000"/>
                </a:solidFill>
              </a:rPr>
              <a:t>≤ 4 mm </a:t>
            </a:r>
            <a:r>
              <a:rPr lang="zh-CN" altLang="en-US" sz="2000" dirty="0">
                <a:solidFill>
                  <a:srgbClr val="FF0000"/>
                </a:solidFill>
              </a:rPr>
              <a:t>的小窦卵泡中强表达</a:t>
            </a:r>
            <a:endParaRPr lang="en-US" altLang="zh-CN" sz="2000" dirty="0">
              <a:solidFill>
                <a:srgbClr val="FF0000"/>
              </a:solidFill>
            </a:endParaRPr>
          </a:p>
          <a:p>
            <a:pPr marL="89535" marR="247015" algn="just">
              <a:lnSpc>
                <a:spcPct val="138900"/>
              </a:lnSpc>
              <a:spcBef>
                <a:spcPts val="234"/>
              </a:spcBef>
              <a:tabLst>
                <a:tab pos="318770" algn="l"/>
              </a:tabLst>
            </a:pPr>
            <a:endParaRPr sz="2000" dirty="0">
              <a:solidFill>
                <a:srgbClr val="FF0000"/>
              </a:solidFill>
              <a:latin typeface="黑体"/>
              <a:cs typeface="黑体"/>
            </a:endParaRPr>
          </a:p>
        </p:txBody>
      </p:sp>
      <p:sp>
        <p:nvSpPr>
          <p:cNvPr id="11" name="object 11"/>
          <p:cNvSpPr txBox="1">
            <a:spLocks noGrp="1"/>
          </p:cNvSpPr>
          <p:nvPr>
            <p:ph type="title"/>
          </p:nvPr>
        </p:nvSpPr>
        <p:spPr>
          <a:xfrm>
            <a:off x="2969521" y="340634"/>
            <a:ext cx="6306185" cy="513080"/>
          </a:xfrm>
          <a:prstGeom prst="rect">
            <a:avLst/>
          </a:prstGeom>
        </p:spPr>
        <p:txBody>
          <a:bodyPr vert="horz" wrap="square" lIns="0" tIns="12700" rIns="0" bIns="0" rtlCol="0">
            <a:spAutoFit/>
          </a:bodyPr>
          <a:lstStyle/>
          <a:p>
            <a:pPr marL="12700">
              <a:lnSpc>
                <a:spcPct val="100000"/>
              </a:lnSpc>
              <a:spcBef>
                <a:spcPts val="100"/>
              </a:spcBef>
            </a:pPr>
            <a:r>
              <a:rPr spc="-160" dirty="0"/>
              <a:t>AMH</a:t>
            </a:r>
            <a:r>
              <a:rPr dirty="0"/>
              <a:t>抑制窦前卵泡和小窦卵泡生长</a:t>
            </a:r>
          </a:p>
        </p:txBody>
      </p:sp>
      <p:sp>
        <p:nvSpPr>
          <p:cNvPr id="12" name="object 12"/>
          <p:cNvSpPr txBox="1"/>
          <p:nvPr/>
        </p:nvSpPr>
        <p:spPr>
          <a:xfrm>
            <a:off x="7099301" y="6548120"/>
            <a:ext cx="4803644" cy="182529"/>
          </a:xfrm>
          <a:prstGeom prst="rect">
            <a:avLst/>
          </a:prstGeom>
        </p:spPr>
        <p:txBody>
          <a:bodyPr vert="horz" wrap="square" lIns="0" tIns="12700" rIns="0" bIns="0" rtlCol="0">
            <a:spAutoFit/>
          </a:bodyPr>
          <a:lstStyle/>
          <a:p>
            <a:pPr marL="12700">
              <a:lnSpc>
                <a:spcPts val="1300"/>
              </a:lnSpc>
              <a:spcBef>
                <a:spcPts val="100"/>
              </a:spcBef>
            </a:pPr>
            <a:r>
              <a:rPr sz="1200" dirty="0">
                <a:solidFill>
                  <a:srgbClr val="404040"/>
                </a:solidFill>
                <a:latin typeface="黑体"/>
                <a:cs typeface="黑体"/>
              </a:rPr>
              <a:t>Human Reproduction Update, Vol.16, No.2 pp. 113–130,</a:t>
            </a:r>
            <a:r>
              <a:rPr sz="1200" spc="-80" dirty="0">
                <a:solidFill>
                  <a:srgbClr val="404040"/>
                </a:solidFill>
                <a:latin typeface="黑体"/>
                <a:cs typeface="黑体"/>
              </a:rPr>
              <a:t> </a:t>
            </a:r>
            <a:r>
              <a:rPr sz="1200" dirty="0">
                <a:solidFill>
                  <a:srgbClr val="404040"/>
                </a:solidFill>
                <a:latin typeface="黑体"/>
                <a:cs typeface="黑体"/>
              </a:rPr>
              <a:t>2010</a:t>
            </a:r>
            <a:endParaRPr sz="1200" dirty="0">
              <a:latin typeface="黑体"/>
              <a:cs typeface="黑体"/>
            </a:endParaRPr>
          </a:p>
        </p:txBody>
      </p:sp>
      <p:sp>
        <p:nvSpPr>
          <p:cNvPr id="2" name="文本框 1"/>
          <p:cNvSpPr txBox="1"/>
          <p:nvPr/>
        </p:nvSpPr>
        <p:spPr>
          <a:xfrm>
            <a:off x="0" y="6858000"/>
            <a:ext cx="184731" cy="369332"/>
          </a:xfrm>
          <a:prstGeom prst="rect">
            <a:avLst/>
          </a:prstGeom>
          <a:noFill/>
        </p:spPr>
        <p:txBody>
          <a:bodyPr wrap="none" rtlCol="0">
            <a:spAutoFit/>
          </a:bodyPr>
          <a:lstStyle/>
          <a:p>
            <a:endParaRPr kumimoji="1" lang="zh-CN" altLang="en-US" dirty="0"/>
          </a:p>
        </p:txBody>
      </p:sp>
      <p:sp>
        <p:nvSpPr>
          <p:cNvPr id="16" name="对话气泡: 圆角矩形 15">
            <a:extLst>
              <a:ext uri="{FF2B5EF4-FFF2-40B4-BE49-F238E27FC236}">
                <a16:creationId xmlns:a16="http://schemas.microsoft.com/office/drawing/2014/main" id="{6BA8D215-3B31-47EC-AB5D-82DF38C0E1DC}"/>
              </a:ext>
            </a:extLst>
          </p:cNvPr>
          <p:cNvSpPr/>
          <p:nvPr/>
        </p:nvSpPr>
        <p:spPr>
          <a:xfrm>
            <a:off x="314036" y="5135418"/>
            <a:ext cx="2225964" cy="572655"/>
          </a:xfrm>
          <a:prstGeom prst="wedgeRoundRectCallout">
            <a:avLst>
              <a:gd name="adj1" fmla="val -2810"/>
              <a:gd name="adj2" fmla="val -10823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dirty="0"/>
              <a:t>防止卵泡池的过快耗竭</a:t>
            </a:r>
          </a:p>
        </p:txBody>
      </p:sp>
      <p:sp>
        <p:nvSpPr>
          <p:cNvPr id="17" name="对话气泡: 圆角矩形 16">
            <a:extLst>
              <a:ext uri="{FF2B5EF4-FFF2-40B4-BE49-F238E27FC236}">
                <a16:creationId xmlns:a16="http://schemas.microsoft.com/office/drawing/2014/main" id="{C73059BD-616F-4B46-8A8D-0CA0BEFD7825}"/>
              </a:ext>
            </a:extLst>
          </p:cNvPr>
          <p:cNvSpPr/>
          <p:nvPr/>
        </p:nvSpPr>
        <p:spPr>
          <a:xfrm>
            <a:off x="9112168" y="3103418"/>
            <a:ext cx="2516414" cy="458294"/>
          </a:xfrm>
          <a:prstGeom prst="wedgeRoundRectCallout">
            <a:avLst>
              <a:gd name="adj1" fmla="val -28167"/>
              <a:gd name="adj2" fmla="val 100792"/>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000" b="1" spc="-160" dirty="0">
                <a:solidFill>
                  <a:schemeClr val="bg1"/>
                </a:solidFill>
              </a:rPr>
              <a:t>抑制优势卵泡的形成</a:t>
            </a:r>
            <a:endParaRPr lang="zh-CN" altLang="en-US" sz="2000" b="1" dirty="0">
              <a:solidFill>
                <a:schemeClr val="bg1"/>
              </a:solidFill>
            </a:endParaRPr>
          </a:p>
        </p:txBody>
      </p:sp>
    </p:spTree>
    <p:extLst>
      <p:ext uri="{BB962C8B-B14F-4D97-AF65-F5344CB8AC3E}">
        <p14:creationId xmlns:p14="http://schemas.microsoft.com/office/powerpoint/2010/main" val="110618861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object 6"/>
          <p:cNvSpPr txBox="1"/>
          <p:nvPr/>
        </p:nvSpPr>
        <p:spPr>
          <a:xfrm>
            <a:off x="7855694" y="6514366"/>
            <a:ext cx="4134273" cy="228268"/>
          </a:xfrm>
          <a:prstGeom prst="rect">
            <a:avLst/>
          </a:prstGeom>
        </p:spPr>
        <p:txBody>
          <a:bodyPr vert="horz" wrap="square" lIns="0" tIns="12700" rIns="0" bIns="0" rtlCol="0">
            <a:spAutoFit/>
          </a:bodyPr>
          <a:lstStyle/>
          <a:p>
            <a:pPr marL="12700">
              <a:lnSpc>
                <a:spcPct val="100000"/>
              </a:lnSpc>
              <a:spcBef>
                <a:spcPts val="100"/>
              </a:spcBef>
            </a:pPr>
            <a:r>
              <a:rPr sz="1400" spc="-25" dirty="0">
                <a:solidFill>
                  <a:srgbClr val="040000"/>
                </a:solidFill>
                <a:latin typeface="Arial"/>
                <a:cs typeface="Arial"/>
              </a:rPr>
              <a:t>Tobler </a:t>
            </a:r>
            <a:r>
              <a:rPr sz="1400" dirty="0">
                <a:solidFill>
                  <a:srgbClr val="040000"/>
                </a:solidFill>
                <a:latin typeface="Arial"/>
                <a:cs typeface="Arial"/>
              </a:rPr>
              <a:t>K J, et al. J Assist Reprod Genet.</a:t>
            </a:r>
            <a:r>
              <a:rPr sz="1400" spc="-160" dirty="0">
                <a:solidFill>
                  <a:srgbClr val="040000"/>
                </a:solidFill>
                <a:latin typeface="Arial"/>
                <a:cs typeface="Arial"/>
              </a:rPr>
              <a:t> </a:t>
            </a:r>
            <a:r>
              <a:rPr sz="1400" dirty="0">
                <a:solidFill>
                  <a:srgbClr val="040000"/>
                </a:solidFill>
                <a:latin typeface="Arial"/>
                <a:cs typeface="Arial"/>
              </a:rPr>
              <a:t>2015</a:t>
            </a:r>
          </a:p>
        </p:txBody>
      </p:sp>
      <p:sp>
        <p:nvSpPr>
          <p:cNvPr id="7" name="object 7"/>
          <p:cNvSpPr/>
          <p:nvPr/>
        </p:nvSpPr>
        <p:spPr>
          <a:xfrm>
            <a:off x="448887" y="1309254"/>
            <a:ext cx="5791200" cy="3275214"/>
          </a:xfrm>
          <a:prstGeom prst="rect">
            <a:avLst/>
          </a:prstGeom>
          <a:blipFill>
            <a:blip r:embed="rId2" cstate="print"/>
            <a:stretch>
              <a:fillRect/>
            </a:stretch>
          </a:blipFill>
        </p:spPr>
        <p:txBody>
          <a:bodyPr wrap="square" lIns="0" tIns="0" rIns="0" bIns="0" rtlCol="0"/>
          <a:lstStyle/>
          <a:p>
            <a:endParaRPr/>
          </a:p>
        </p:txBody>
      </p:sp>
      <p:sp>
        <p:nvSpPr>
          <p:cNvPr id="8" name="object 8"/>
          <p:cNvSpPr/>
          <p:nvPr/>
        </p:nvSpPr>
        <p:spPr>
          <a:xfrm>
            <a:off x="707240" y="1502981"/>
            <a:ext cx="5274616" cy="2887361"/>
          </a:xfrm>
          <a:prstGeom prst="rect">
            <a:avLst/>
          </a:prstGeom>
          <a:blipFill>
            <a:blip r:embed="rId3" cstate="print"/>
            <a:stretch>
              <a:fillRect/>
            </a:stretch>
          </a:blipFill>
        </p:spPr>
        <p:txBody>
          <a:bodyPr wrap="square" lIns="0" tIns="0" rIns="0" bIns="0" rtlCol="0"/>
          <a:lstStyle/>
          <a:p>
            <a:endParaRPr/>
          </a:p>
        </p:txBody>
      </p:sp>
      <p:sp>
        <p:nvSpPr>
          <p:cNvPr id="9" name="object 9"/>
          <p:cNvSpPr txBox="1">
            <a:spLocks noGrp="1"/>
          </p:cNvSpPr>
          <p:nvPr>
            <p:ph type="title"/>
          </p:nvPr>
        </p:nvSpPr>
        <p:spPr>
          <a:xfrm>
            <a:off x="1167026" y="328413"/>
            <a:ext cx="5157047" cy="566822"/>
          </a:xfrm>
          <a:prstGeom prst="rect">
            <a:avLst/>
          </a:prstGeom>
        </p:spPr>
        <p:txBody>
          <a:bodyPr vert="horz" wrap="square" lIns="0" tIns="12700" rIns="0" bIns="0" rtlCol="0">
            <a:spAutoFit/>
          </a:bodyPr>
          <a:lstStyle/>
          <a:p>
            <a:pPr marL="12700">
              <a:lnSpc>
                <a:spcPct val="100000"/>
              </a:lnSpc>
              <a:spcBef>
                <a:spcPts val="100"/>
              </a:spcBef>
            </a:pPr>
            <a:r>
              <a:rPr sz="3600" dirty="0"/>
              <a:t>AMH与卵巢储备</a:t>
            </a:r>
            <a:r>
              <a:rPr lang="zh-CN" altLang="en-US" sz="3600" dirty="0"/>
              <a:t>功能</a:t>
            </a:r>
            <a:r>
              <a:rPr sz="3600" dirty="0"/>
              <a:t>评估</a:t>
            </a:r>
          </a:p>
        </p:txBody>
      </p:sp>
      <p:sp>
        <p:nvSpPr>
          <p:cNvPr id="10" name="object 10"/>
          <p:cNvSpPr/>
          <p:nvPr/>
        </p:nvSpPr>
        <p:spPr>
          <a:xfrm>
            <a:off x="5835533" y="1533700"/>
            <a:ext cx="6007329" cy="2951017"/>
          </a:xfrm>
          <a:prstGeom prst="rect">
            <a:avLst/>
          </a:prstGeom>
          <a:blipFill>
            <a:blip r:embed="rId4" cstate="print"/>
            <a:stretch>
              <a:fillRect/>
            </a:stretch>
          </a:blipFill>
        </p:spPr>
        <p:txBody>
          <a:bodyPr wrap="square" lIns="0" tIns="0" rIns="0" bIns="0" rtlCol="0"/>
          <a:lstStyle/>
          <a:p>
            <a:endParaRPr/>
          </a:p>
        </p:txBody>
      </p:sp>
      <p:sp>
        <p:nvSpPr>
          <p:cNvPr id="11" name="object 11"/>
          <p:cNvSpPr/>
          <p:nvPr/>
        </p:nvSpPr>
        <p:spPr>
          <a:xfrm>
            <a:off x="6246721" y="1879976"/>
            <a:ext cx="1559560" cy="561975"/>
          </a:xfrm>
          <a:custGeom>
            <a:avLst/>
            <a:gdLst/>
            <a:ahLst/>
            <a:cxnLst/>
            <a:rect l="l" t="t" r="r" b="b"/>
            <a:pathLst>
              <a:path w="1169670" h="561975">
                <a:moveTo>
                  <a:pt x="1075418" y="0"/>
                </a:moveTo>
                <a:lnTo>
                  <a:pt x="93644" y="0"/>
                </a:lnTo>
                <a:lnTo>
                  <a:pt x="57194" y="7358"/>
                </a:lnTo>
                <a:lnTo>
                  <a:pt x="27428" y="27427"/>
                </a:lnTo>
                <a:lnTo>
                  <a:pt x="7359" y="57193"/>
                </a:lnTo>
                <a:lnTo>
                  <a:pt x="0" y="93644"/>
                </a:lnTo>
                <a:lnTo>
                  <a:pt x="0" y="468210"/>
                </a:lnTo>
                <a:lnTo>
                  <a:pt x="7359" y="504661"/>
                </a:lnTo>
                <a:lnTo>
                  <a:pt x="27428" y="534427"/>
                </a:lnTo>
                <a:lnTo>
                  <a:pt x="57194" y="554496"/>
                </a:lnTo>
                <a:lnTo>
                  <a:pt x="93644" y="561855"/>
                </a:lnTo>
                <a:lnTo>
                  <a:pt x="1075418" y="561855"/>
                </a:lnTo>
                <a:lnTo>
                  <a:pt x="1111868" y="554496"/>
                </a:lnTo>
                <a:lnTo>
                  <a:pt x="1141634" y="534427"/>
                </a:lnTo>
                <a:lnTo>
                  <a:pt x="1161703" y="504661"/>
                </a:lnTo>
                <a:lnTo>
                  <a:pt x="1169062" y="468210"/>
                </a:lnTo>
                <a:lnTo>
                  <a:pt x="1169062" y="93644"/>
                </a:lnTo>
                <a:lnTo>
                  <a:pt x="1161703" y="57193"/>
                </a:lnTo>
                <a:lnTo>
                  <a:pt x="1141634" y="27427"/>
                </a:lnTo>
                <a:lnTo>
                  <a:pt x="1111868" y="7358"/>
                </a:lnTo>
                <a:lnTo>
                  <a:pt x="1075418" y="0"/>
                </a:lnTo>
                <a:close/>
              </a:path>
            </a:pathLst>
          </a:custGeom>
          <a:solidFill>
            <a:srgbClr val="515151">
              <a:alpha val="39999"/>
            </a:srgbClr>
          </a:solidFill>
        </p:spPr>
        <p:txBody>
          <a:bodyPr wrap="square" lIns="0" tIns="0" rIns="0" bIns="0" rtlCol="0"/>
          <a:lstStyle/>
          <a:p>
            <a:endParaRPr/>
          </a:p>
        </p:txBody>
      </p:sp>
      <p:sp>
        <p:nvSpPr>
          <p:cNvPr id="12" name="object 12"/>
          <p:cNvSpPr txBox="1"/>
          <p:nvPr/>
        </p:nvSpPr>
        <p:spPr>
          <a:xfrm>
            <a:off x="6172200" y="1965823"/>
            <a:ext cx="1714500" cy="292388"/>
          </a:xfrm>
          <a:prstGeom prst="rect">
            <a:avLst/>
          </a:prstGeom>
        </p:spPr>
        <p:txBody>
          <a:bodyPr vert="horz" wrap="square" lIns="0" tIns="25400" rIns="0" bIns="0" rtlCol="0">
            <a:spAutoFit/>
          </a:bodyPr>
          <a:lstStyle/>
          <a:p>
            <a:pPr marL="15875" marR="7620" indent="-635" algn="ctr">
              <a:lnSpc>
                <a:spcPts val="1000"/>
              </a:lnSpc>
              <a:spcBef>
                <a:spcPts val="200"/>
              </a:spcBef>
            </a:pPr>
            <a:r>
              <a:rPr sz="900" b="1" dirty="0">
                <a:solidFill>
                  <a:srgbClr val="FFFFFF"/>
                </a:solidFill>
                <a:latin typeface="Calibri"/>
                <a:cs typeface="Calibri"/>
              </a:rPr>
              <a:t>USA &amp; Canada  64,800 cycles</a:t>
            </a:r>
            <a:r>
              <a:rPr sz="900" b="1" spc="-110" dirty="0">
                <a:solidFill>
                  <a:srgbClr val="FFFFFF"/>
                </a:solidFill>
                <a:latin typeface="Calibri"/>
                <a:cs typeface="Calibri"/>
              </a:rPr>
              <a:t> </a:t>
            </a:r>
            <a:r>
              <a:rPr sz="900" b="1" dirty="0">
                <a:solidFill>
                  <a:srgbClr val="FFFFFF"/>
                </a:solidFill>
                <a:latin typeface="Calibri"/>
                <a:cs typeface="Calibri"/>
              </a:rPr>
              <a:t>[11</a:t>
            </a:r>
            <a:endParaRPr sz="900" dirty="0">
              <a:latin typeface="Calibri"/>
              <a:cs typeface="Calibri"/>
            </a:endParaRPr>
          </a:p>
          <a:p>
            <a:pPr algn="ctr">
              <a:lnSpc>
                <a:spcPct val="100000"/>
              </a:lnSpc>
            </a:pPr>
            <a:r>
              <a:rPr sz="900" b="1" dirty="0">
                <a:solidFill>
                  <a:srgbClr val="FFFFFF"/>
                </a:solidFill>
                <a:latin typeface="Calibri"/>
                <a:cs typeface="Calibri"/>
              </a:rPr>
              <a:t>%] 121 clinics</a:t>
            </a:r>
            <a:r>
              <a:rPr sz="900" b="1" spc="-105" dirty="0">
                <a:solidFill>
                  <a:srgbClr val="FFFFFF"/>
                </a:solidFill>
                <a:latin typeface="Calibri"/>
                <a:cs typeface="Calibri"/>
              </a:rPr>
              <a:t> </a:t>
            </a:r>
            <a:r>
              <a:rPr sz="900" b="1" dirty="0">
                <a:solidFill>
                  <a:srgbClr val="FFFFFF"/>
                </a:solidFill>
                <a:latin typeface="Calibri"/>
                <a:cs typeface="Calibri"/>
              </a:rPr>
              <a:t>[15%]</a:t>
            </a:r>
            <a:endParaRPr sz="900" dirty="0">
              <a:latin typeface="Calibri"/>
              <a:cs typeface="Calibri"/>
            </a:endParaRPr>
          </a:p>
        </p:txBody>
      </p:sp>
      <p:sp>
        <p:nvSpPr>
          <p:cNvPr id="13" name="object 13"/>
          <p:cNvSpPr/>
          <p:nvPr/>
        </p:nvSpPr>
        <p:spPr>
          <a:xfrm>
            <a:off x="6534754" y="3095342"/>
            <a:ext cx="1643380" cy="561975"/>
          </a:xfrm>
          <a:custGeom>
            <a:avLst/>
            <a:gdLst/>
            <a:ahLst/>
            <a:cxnLst/>
            <a:rect l="l" t="t" r="r" b="b"/>
            <a:pathLst>
              <a:path w="1232535" h="561975">
                <a:moveTo>
                  <a:pt x="1138438" y="0"/>
                </a:moveTo>
                <a:lnTo>
                  <a:pt x="93644" y="0"/>
                </a:lnTo>
                <a:lnTo>
                  <a:pt x="57193" y="7358"/>
                </a:lnTo>
                <a:lnTo>
                  <a:pt x="27427" y="27427"/>
                </a:lnTo>
                <a:lnTo>
                  <a:pt x="7358" y="57193"/>
                </a:lnTo>
                <a:lnTo>
                  <a:pt x="0" y="93644"/>
                </a:lnTo>
                <a:lnTo>
                  <a:pt x="0" y="468210"/>
                </a:lnTo>
                <a:lnTo>
                  <a:pt x="7358" y="504661"/>
                </a:lnTo>
                <a:lnTo>
                  <a:pt x="27427" y="534427"/>
                </a:lnTo>
                <a:lnTo>
                  <a:pt x="57193" y="554496"/>
                </a:lnTo>
                <a:lnTo>
                  <a:pt x="93644" y="561855"/>
                </a:lnTo>
                <a:lnTo>
                  <a:pt x="1138438" y="561855"/>
                </a:lnTo>
                <a:lnTo>
                  <a:pt x="1174888" y="554496"/>
                </a:lnTo>
                <a:lnTo>
                  <a:pt x="1204654" y="534427"/>
                </a:lnTo>
                <a:lnTo>
                  <a:pt x="1224723" y="504661"/>
                </a:lnTo>
                <a:lnTo>
                  <a:pt x="1232082" y="468210"/>
                </a:lnTo>
                <a:lnTo>
                  <a:pt x="1232082" y="93644"/>
                </a:lnTo>
                <a:lnTo>
                  <a:pt x="1224723" y="57193"/>
                </a:lnTo>
                <a:lnTo>
                  <a:pt x="1204654" y="27427"/>
                </a:lnTo>
                <a:lnTo>
                  <a:pt x="1174888" y="7358"/>
                </a:lnTo>
                <a:lnTo>
                  <a:pt x="1138438" y="0"/>
                </a:lnTo>
                <a:close/>
              </a:path>
            </a:pathLst>
          </a:custGeom>
          <a:solidFill>
            <a:srgbClr val="515151">
              <a:alpha val="39999"/>
            </a:srgbClr>
          </a:solidFill>
        </p:spPr>
        <p:txBody>
          <a:bodyPr wrap="square" lIns="0" tIns="0" rIns="0" bIns="0" rtlCol="0"/>
          <a:lstStyle/>
          <a:p>
            <a:endParaRPr/>
          </a:p>
        </p:txBody>
      </p:sp>
      <p:sp>
        <p:nvSpPr>
          <p:cNvPr id="14" name="object 14"/>
          <p:cNvSpPr txBox="1"/>
          <p:nvPr/>
        </p:nvSpPr>
        <p:spPr>
          <a:xfrm>
            <a:off x="6527800" y="3155790"/>
            <a:ext cx="1612899" cy="283838"/>
          </a:xfrm>
          <a:prstGeom prst="rect">
            <a:avLst/>
          </a:prstGeom>
        </p:spPr>
        <p:txBody>
          <a:bodyPr vert="horz" wrap="square" lIns="0" tIns="25400" rIns="0" bIns="0" rtlCol="0">
            <a:spAutoFit/>
          </a:bodyPr>
          <a:lstStyle/>
          <a:p>
            <a:pPr marL="12700" marR="5080" indent="142240">
              <a:lnSpc>
                <a:spcPts val="1000"/>
              </a:lnSpc>
              <a:spcBef>
                <a:spcPts val="200"/>
              </a:spcBef>
            </a:pPr>
            <a:r>
              <a:rPr sz="900" b="1" dirty="0">
                <a:solidFill>
                  <a:srgbClr val="FFFFFF"/>
                </a:solidFill>
                <a:latin typeface="Calibri"/>
                <a:cs typeface="Calibri"/>
              </a:rPr>
              <a:t>South America  39,100 cycles [6.6</a:t>
            </a:r>
            <a:r>
              <a:rPr sz="900" b="1" spc="-100" dirty="0">
                <a:solidFill>
                  <a:srgbClr val="FFFFFF"/>
                </a:solidFill>
                <a:latin typeface="Calibri"/>
                <a:cs typeface="Calibri"/>
              </a:rPr>
              <a:t> </a:t>
            </a:r>
            <a:r>
              <a:rPr sz="900" b="1" dirty="0">
                <a:solidFill>
                  <a:srgbClr val="FFFFFF"/>
                </a:solidFill>
                <a:latin typeface="Calibri"/>
                <a:cs typeface="Calibri"/>
              </a:rPr>
              <a:t>%]</a:t>
            </a:r>
            <a:r>
              <a:rPr lang="zh-CN" altLang="en-US" sz="900" dirty="0">
                <a:latin typeface="Calibri"/>
                <a:cs typeface="Calibri"/>
              </a:rPr>
              <a:t> </a:t>
            </a:r>
            <a:r>
              <a:rPr sz="900" b="1" dirty="0">
                <a:solidFill>
                  <a:srgbClr val="FFFFFF"/>
                </a:solidFill>
                <a:latin typeface="Calibri"/>
                <a:cs typeface="Calibri"/>
              </a:rPr>
              <a:t>93 clinics [12</a:t>
            </a:r>
            <a:r>
              <a:rPr sz="900" b="1" spc="-40" dirty="0">
                <a:solidFill>
                  <a:srgbClr val="FFFFFF"/>
                </a:solidFill>
                <a:latin typeface="Calibri"/>
                <a:cs typeface="Calibri"/>
              </a:rPr>
              <a:t> </a:t>
            </a:r>
            <a:r>
              <a:rPr sz="900" b="1" dirty="0">
                <a:solidFill>
                  <a:srgbClr val="FFFFFF"/>
                </a:solidFill>
                <a:latin typeface="Calibri"/>
                <a:cs typeface="Calibri"/>
              </a:rPr>
              <a:t>%]</a:t>
            </a:r>
            <a:endParaRPr sz="900" dirty="0">
              <a:latin typeface="Calibri"/>
              <a:cs typeface="Calibri"/>
            </a:endParaRPr>
          </a:p>
        </p:txBody>
      </p:sp>
      <p:sp>
        <p:nvSpPr>
          <p:cNvPr id="15" name="object 15"/>
          <p:cNvSpPr/>
          <p:nvPr/>
        </p:nvSpPr>
        <p:spPr>
          <a:xfrm>
            <a:off x="9899487" y="3343405"/>
            <a:ext cx="1969347" cy="561975"/>
          </a:xfrm>
          <a:custGeom>
            <a:avLst/>
            <a:gdLst/>
            <a:ahLst/>
            <a:cxnLst/>
            <a:rect l="l" t="t" r="r" b="b"/>
            <a:pathLst>
              <a:path w="1477009" h="561975">
                <a:moveTo>
                  <a:pt x="1383121" y="0"/>
                </a:moveTo>
                <a:lnTo>
                  <a:pt x="93644" y="0"/>
                </a:lnTo>
                <a:lnTo>
                  <a:pt x="57193" y="7359"/>
                </a:lnTo>
                <a:lnTo>
                  <a:pt x="27427" y="27428"/>
                </a:lnTo>
                <a:lnTo>
                  <a:pt x="7358" y="57194"/>
                </a:lnTo>
                <a:lnTo>
                  <a:pt x="0" y="93644"/>
                </a:lnTo>
                <a:lnTo>
                  <a:pt x="0" y="468210"/>
                </a:lnTo>
                <a:lnTo>
                  <a:pt x="7358" y="504661"/>
                </a:lnTo>
                <a:lnTo>
                  <a:pt x="27427" y="534427"/>
                </a:lnTo>
                <a:lnTo>
                  <a:pt x="57193" y="554496"/>
                </a:lnTo>
                <a:lnTo>
                  <a:pt x="93644" y="561855"/>
                </a:lnTo>
                <a:lnTo>
                  <a:pt x="1383121" y="561855"/>
                </a:lnTo>
                <a:lnTo>
                  <a:pt x="1419572" y="554496"/>
                </a:lnTo>
                <a:lnTo>
                  <a:pt x="1449338" y="534427"/>
                </a:lnTo>
                <a:lnTo>
                  <a:pt x="1469407" y="504661"/>
                </a:lnTo>
                <a:lnTo>
                  <a:pt x="1476766" y="468210"/>
                </a:lnTo>
                <a:lnTo>
                  <a:pt x="1476766" y="93644"/>
                </a:lnTo>
                <a:lnTo>
                  <a:pt x="1469407" y="57194"/>
                </a:lnTo>
                <a:lnTo>
                  <a:pt x="1449338" y="27428"/>
                </a:lnTo>
                <a:lnTo>
                  <a:pt x="1419572" y="7359"/>
                </a:lnTo>
                <a:lnTo>
                  <a:pt x="1383121" y="0"/>
                </a:lnTo>
                <a:close/>
              </a:path>
            </a:pathLst>
          </a:custGeom>
          <a:solidFill>
            <a:srgbClr val="515151">
              <a:alpha val="39999"/>
            </a:srgbClr>
          </a:solidFill>
        </p:spPr>
        <p:txBody>
          <a:bodyPr wrap="square" lIns="0" tIns="0" rIns="0" bIns="0" rtlCol="0"/>
          <a:lstStyle/>
          <a:p>
            <a:endParaRPr/>
          </a:p>
        </p:txBody>
      </p:sp>
      <p:sp>
        <p:nvSpPr>
          <p:cNvPr id="16" name="object 16"/>
          <p:cNvSpPr txBox="1"/>
          <p:nvPr/>
        </p:nvSpPr>
        <p:spPr>
          <a:xfrm>
            <a:off x="9690100" y="3403852"/>
            <a:ext cx="2311400" cy="309486"/>
          </a:xfrm>
          <a:prstGeom prst="rect">
            <a:avLst/>
          </a:prstGeom>
        </p:spPr>
        <p:txBody>
          <a:bodyPr vert="horz" wrap="square" lIns="0" tIns="25400" rIns="0" bIns="0" rtlCol="0">
            <a:spAutoFit/>
          </a:bodyPr>
          <a:lstStyle/>
          <a:p>
            <a:pPr marL="12700" marR="5080" algn="ctr">
              <a:lnSpc>
                <a:spcPts val="1000"/>
              </a:lnSpc>
              <a:spcBef>
                <a:spcPts val="200"/>
              </a:spcBef>
            </a:pPr>
            <a:r>
              <a:rPr sz="900" b="1" spc="-5" dirty="0">
                <a:solidFill>
                  <a:srgbClr val="FFFFFF"/>
                </a:solidFill>
                <a:latin typeface="Calibri"/>
                <a:cs typeface="Calibri"/>
              </a:rPr>
              <a:t>Australia </a:t>
            </a:r>
            <a:r>
              <a:rPr sz="900" b="1" dirty="0">
                <a:solidFill>
                  <a:srgbClr val="FFFFFF"/>
                </a:solidFill>
                <a:latin typeface="Calibri"/>
                <a:cs typeface="Calibri"/>
              </a:rPr>
              <a:t>&amp;</a:t>
            </a:r>
            <a:r>
              <a:rPr sz="900" b="1" spc="-35" dirty="0">
                <a:solidFill>
                  <a:srgbClr val="FFFFFF"/>
                </a:solidFill>
                <a:latin typeface="Calibri"/>
                <a:cs typeface="Calibri"/>
              </a:rPr>
              <a:t> </a:t>
            </a:r>
            <a:r>
              <a:rPr sz="900" b="1" dirty="0">
                <a:solidFill>
                  <a:srgbClr val="FFFFFF"/>
                </a:solidFill>
                <a:latin typeface="Calibri"/>
                <a:cs typeface="Calibri"/>
              </a:rPr>
              <a:t>New</a:t>
            </a:r>
            <a:r>
              <a:rPr sz="900" b="1" spc="-20" dirty="0">
                <a:solidFill>
                  <a:srgbClr val="FFFFFF"/>
                </a:solidFill>
                <a:latin typeface="Calibri"/>
                <a:cs typeface="Calibri"/>
              </a:rPr>
              <a:t> </a:t>
            </a:r>
            <a:r>
              <a:rPr sz="900" b="1" dirty="0">
                <a:solidFill>
                  <a:srgbClr val="FFFFFF"/>
                </a:solidFill>
                <a:latin typeface="Calibri"/>
                <a:cs typeface="Calibri"/>
              </a:rPr>
              <a:t>Zealand  37,800 cycles</a:t>
            </a:r>
            <a:endParaRPr lang="en-US" sz="900" b="1" dirty="0">
              <a:solidFill>
                <a:srgbClr val="FFFFFF"/>
              </a:solidFill>
              <a:latin typeface="Calibri"/>
              <a:cs typeface="Calibri"/>
            </a:endParaRPr>
          </a:p>
          <a:p>
            <a:pPr marL="12700" marR="5080" algn="ctr">
              <a:lnSpc>
                <a:spcPts val="1000"/>
              </a:lnSpc>
              <a:spcBef>
                <a:spcPts val="200"/>
              </a:spcBef>
            </a:pPr>
            <a:r>
              <a:rPr sz="900" b="1" dirty="0">
                <a:solidFill>
                  <a:srgbClr val="FFFFFF"/>
                </a:solidFill>
                <a:latin typeface="Calibri"/>
                <a:cs typeface="Calibri"/>
              </a:rPr>
              <a:t> [6.4</a:t>
            </a:r>
            <a:r>
              <a:rPr sz="900" b="1" spc="-45" dirty="0">
                <a:solidFill>
                  <a:srgbClr val="FFFFFF"/>
                </a:solidFill>
                <a:latin typeface="Calibri"/>
                <a:cs typeface="Calibri"/>
              </a:rPr>
              <a:t> </a:t>
            </a:r>
            <a:r>
              <a:rPr sz="900" b="1" dirty="0">
                <a:solidFill>
                  <a:srgbClr val="FFFFFF"/>
                </a:solidFill>
                <a:latin typeface="Calibri"/>
                <a:cs typeface="Calibri"/>
              </a:rPr>
              <a:t>%]28 clinics [4</a:t>
            </a:r>
            <a:r>
              <a:rPr sz="900" b="1" spc="-25" dirty="0">
                <a:solidFill>
                  <a:srgbClr val="FFFFFF"/>
                </a:solidFill>
                <a:latin typeface="Calibri"/>
                <a:cs typeface="Calibri"/>
              </a:rPr>
              <a:t> </a:t>
            </a:r>
            <a:r>
              <a:rPr sz="900" b="1" dirty="0">
                <a:solidFill>
                  <a:srgbClr val="FFFFFF"/>
                </a:solidFill>
                <a:latin typeface="Calibri"/>
                <a:cs typeface="Calibri"/>
              </a:rPr>
              <a:t>%]</a:t>
            </a:r>
            <a:endParaRPr sz="900" dirty="0">
              <a:latin typeface="Calibri"/>
              <a:cs typeface="Calibri"/>
            </a:endParaRPr>
          </a:p>
        </p:txBody>
      </p:sp>
      <p:sp>
        <p:nvSpPr>
          <p:cNvPr id="17" name="object 17"/>
          <p:cNvSpPr/>
          <p:nvPr/>
        </p:nvSpPr>
        <p:spPr>
          <a:xfrm>
            <a:off x="9756275" y="2158104"/>
            <a:ext cx="1662007" cy="561975"/>
          </a:xfrm>
          <a:custGeom>
            <a:avLst/>
            <a:gdLst/>
            <a:ahLst/>
            <a:cxnLst/>
            <a:rect l="l" t="t" r="r" b="b"/>
            <a:pathLst>
              <a:path w="1246504" h="561975">
                <a:moveTo>
                  <a:pt x="1152291" y="0"/>
                </a:moveTo>
                <a:lnTo>
                  <a:pt x="93644" y="0"/>
                </a:lnTo>
                <a:lnTo>
                  <a:pt x="57193" y="7359"/>
                </a:lnTo>
                <a:lnTo>
                  <a:pt x="27427" y="27428"/>
                </a:lnTo>
                <a:lnTo>
                  <a:pt x="7358" y="57194"/>
                </a:lnTo>
                <a:lnTo>
                  <a:pt x="0" y="93644"/>
                </a:lnTo>
                <a:lnTo>
                  <a:pt x="0" y="468210"/>
                </a:lnTo>
                <a:lnTo>
                  <a:pt x="7358" y="504661"/>
                </a:lnTo>
                <a:lnTo>
                  <a:pt x="27427" y="534427"/>
                </a:lnTo>
                <a:lnTo>
                  <a:pt x="57193" y="554496"/>
                </a:lnTo>
                <a:lnTo>
                  <a:pt x="93644" y="561855"/>
                </a:lnTo>
                <a:lnTo>
                  <a:pt x="1152291" y="561855"/>
                </a:lnTo>
                <a:lnTo>
                  <a:pt x="1188741" y="554496"/>
                </a:lnTo>
                <a:lnTo>
                  <a:pt x="1218508" y="534427"/>
                </a:lnTo>
                <a:lnTo>
                  <a:pt x="1238576" y="504661"/>
                </a:lnTo>
                <a:lnTo>
                  <a:pt x="1245936" y="468210"/>
                </a:lnTo>
                <a:lnTo>
                  <a:pt x="1245936" y="93644"/>
                </a:lnTo>
                <a:lnTo>
                  <a:pt x="1238576" y="57194"/>
                </a:lnTo>
                <a:lnTo>
                  <a:pt x="1218508" y="27428"/>
                </a:lnTo>
                <a:lnTo>
                  <a:pt x="1188741" y="7359"/>
                </a:lnTo>
                <a:lnTo>
                  <a:pt x="1152291" y="0"/>
                </a:lnTo>
                <a:close/>
              </a:path>
            </a:pathLst>
          </a:custGeom>
          <a:solidFill>
            <a:srgbClr val="515151">
              <a:alpha val="39999"/>
            </a:srgbClr>
          </a:solidFill>
        </p:spPr>
        <p:txBody>
          <a:bodyPr wrap="square" lIns="0" tIns="0" rIns="0" bIns="0" rtlCol="0"/>
          <a:lstStyle/>
          <a:p>
            <a:endParaRPr/>
          </a:p>
        </p:txBody>
      </p:sp>
      <p:sp>
        <p:nvSpPr>
          <p:cNvPr id="18" name="object 18"/>
          <p:cNvSpPr txBox="1"/>
          <p:nvPr/>
        </p:nvSpPr>
        <p:spPr>
          <a:xfrm>
            <a:off x="9817100" y="2218551"/>
            <a:ext cx="1587500" cy="420628"/>
          </a:xfrm>
          <a:prstGeom prst="rect">
            <a:avLst/>
          </a:prstGeom>
        </p:spPr>
        <p:txBody>
          <a:bodyPr vert="horz" wrap="square" lIns="0" tIns="12700" rIns="0" bIns="0" rtlCol="0">
            <a:spAutoFit/>
          </a:bodyPr>
          <a:lstStyle/>
          <a:p>
            <a:pPr algn="ctr">
              <a:lnSpc>
                <a:spcPts val="1040"/>
              </a:lnSpc>
              <a:spcBef>
                <a:spcPts val="100"/>
              </a:spcBef>
            </a:pPr>
            <a:r>
              <a:rPr sz="900" b="1" spc="-5" dirty="0">
                <a:solidFill>
                  <a:srgbClr val="FFFFFF"/>
                </a:solidFill>
                <a:latin typeface="Calibri"/>
                <a:cs typeface="Calibri"/>
              </a:rPr>
              <a:t>Asia</a:t>
            </a:r>
            <a:endParaRPr sz="900" dirty="0">
              <a:latin typeface="Calibri"/>
              <a:cs typeface="Calibri"/>
            </a:endParaRPr>
          </a:p>
          <a:p>
            <a:pPr algn="ctr">
              <a:lnSpc>
                <a:spcPts val="1040"/>
              </a:lnSpc>
            </a:pPr>
            <a:r>
              <a:rPr sz="900" b="1" dirty="0">
                <a:solidFill>
                  <a:srgbClr val="FFFFFF"/>
                </a:solidFill>
                <a:latin typeface="Calibri"/>
                <a:cs typeface="Calibri"/>
              </a:rPr>
              <a:t>140, 300 cycles</a:t>
            </a:r>
            <a:r>
              <a:rPr sz="900" b="1" spc="-100" dirty="0">
                <a:solidFill>
                  <a:srgbClr val="FFFFFF"/>
                </a:solidFill>
                <a:latin typeface="Calibri"/>
                <a:cs typeface="Calibri"/>
              </a:rPr>
              <a:t> </a:t>
            </a:r>
            <a:r>
              <a:rPr sz="900" b="1" dirty="0">
                <a:solidFill>
                  <a:srgbClr val="FFFFFF"/>
                </a:solidFill>
                <a:latin typeface="Calibri"/>
                <a:cs typeface="Calibri"/>
              </a:rPr>
              <a:t>[24</a:t>
            </a:r>
            <a:r>
              <a:rPr lang="zh-CN" altLang="en-US" sz="900" dirty="0">
                <a:latin typeface="Calibri"/>
                <a:cs typeface="Calibri"/>
              </a:rPr>
              <a:t> </a:t>
            </a:r>
            <a:r>
              <a:rPr sz="900" b="1" dirty="0">
                <a:solidFill>
                  <a:srgbClr val="FFFFFF"/>
                </a:solidFill>
                <a:latin typeface="Calibri"/>
                <a:cs typeface="Calibri"/>
              </a:rPr>
              <a:t>%]</a:t>
            </a:r>
            <a:endParaRPr sz="900" dirty="0">
              <a:latin typeface="Calibri"/>
              <a:cs typeface="Calibri"/>
            </a:endParaRPr>
          </a:p>
          <a:p>
            <a:pPr algn="ctr">
              <a:lnSpc>
                <a:spcPct val="100000"/>
              </a:lnSpc>
              <a:spcBef>
                <a:spcPts val="20"/>
              </a:spcBef>
            </a:pPr>
            <a:r>
              <a:rPr sz="900" b="1" dirty="0">
                <a:solidFill>
                  <a:srgbClr val="FFFFFF"/>
                </a:solidFill>
                <a:latin typeface="Calibri"/>
                <a:cs typeface="Calibri"/>
              </a:rPr>
              <a:t>174 clinics [22</a:t>
            </a:r>
            <a:r>
              <a:rPr sz="900" b="1" spc="-60" dirty="0">
                <a:solidFill>
                  <a:srgbClr val="FFFFFF"/>
                </a:solidFill>
                <a:latin typeface="Calibri"/>
                <a:cs typeface="Calibri"/>
              </a:rPr>
              <a:t> </a:t>
            </a:r>
            <a:r>
              <a:rPr sz="900" b="1" dirty="0">
                <a:solidFill>
                  <a:srgbClr val="FFFFFF"/>
                </a:solidFill>
                <a:latin typeface="Calibri"/>
                <a:cs typeface="Calibri"/>
              </a:rPr>
              <a:t>%]</a:t>
            </a:r>
            <a:endParaRPr sz="900" dirty="0">
              <a:latin typeface="Calibri"/>
              <a:cs typeface="Calibri"/>
            </a:endParaRPr>
          </a:p>
        </p:txBody>
      </p:sp>
      <p:sp>
        <p:nvSpPr>
          <p:cNvPr id="19" name="object 19"/>
          <p:cNvSpPr/>
          <p:nvPr/>
        </p:nvSpPr>
        <p:spPr>
          <a:xfrm>
            <a:off x="8154256" y="1556317"/>
            <a:ext cx="1620520" cy="561975"/>
          </a:xfrm>
          <a:custGeom>
            <a:avLst/>
            <a:gdLst/>
            <a:ahLst/>
            <a:cxnLst/>
            <a:rect l="l" t="t" r="r" b="b"/>
            <a:pathLst>
              <a:path w="1215390" h="561975">
                <a:moveTo>
                  <a:pt x="1121432" y="0"/>
                </a:moveTo>
                <a:lnTo>
                  <a:pt x="93644" y="0"/>
                </a:lnTo>
                <a:lnTo>
                  <a:pt x="57193" y="7359"/>
                </a:lnTo>
                <a:lnTo>
                  <a:pt x="27427" y="27428"/>
                </a:lnTo>
                <a:lnTo>
                  <a:pt x="7358" y="57194"/>
                </a:lnTo>
                <a:lnTo>
                  <a:pt x="0" y="93644"/>
                </a:lnTo>
                <a:lnTo>
                  <a:pt x="0" y="468210"/>
                </a:lnTo>
                <a:lnTo>
                  <a:pt x="7358" y="504661"/>
                </a:lnTo>
                <a:lnTo>
                  <a:pt x="27427" y="534427"/>
                </a:lnTo>
                <a:lnTo>
                  <a:pt x="57193" y="554496"/>
                </a:lnTo>
                <a:lnTo>
                  <a:pt x="93644" y="561855"/>
                </a:lnTo>
                <a:lnTo>
                  <a:pt x="1121432" y="561855"/>
                </a:lnTo>
                <a:lnTo>
                  <a:pt x="1157884" y="554496"/>
                </a:lnTo>
                <a:lnTo>
                  <a:pt x="1187650" y="534427"/>
                </a:lnTo>
                <a:lnTo>
                  <a:pt x="1207719" y="504661"/>
                </a:lnTo>
                <a:lnTo>
                  <a:pt x="1215078" y="468210"/>
                </a:lnTo>
                <a:lnTo>
                  <a:pt x="1215078" y="93644"/>
                </a:lnTo>
                <a:lnTo>
                  <a:pt x="1207719" y="57194"/>
                </a:lnTo>
                <a:lnTo>
                  <a:pt x="1187650" y="27428"/>
                </a:lnTo>
                <a:lnTo>
                  <a:pt x="1157884" y="7359"/>
                </a:lnTo>
                <a:lnTo>
                  <a:pt x="1121432" y="0"/>
                </a:lnTo>
                <a:close/>
              </a:path>
            </a:pathLst>
          </a:custGeom>
          <a:solidFill>
            <a:srgbClr val="515151">
              <a:alpha val="39999"/>
            </a:srgbClr>
          </a:solidFill>
        </p:spPr>
        <p:txBody>
          <a:bodyPr wrap="square" lIns="0" tIns="0" rIns="0" bIns="0" rtlCol="0"/>
          <a:lstStyle/>
          <a:p>
            <a:endParaRPr/>
          </a:p>
        </p:txBody>
      </p:sp>
      <p:sp>
        <p:nvSpPr>
          <p:cNvPr id="20" name="object 20"/>
          <p:cNvSpPr txBox="1"/>
          <p:nvPr/>
        </p:nvSpPr>
        <p:spPr>
          <a:xfrm>
            <a:off x="8115300" y="1616764"/>
            <a:ext cx="1663699" cy="292388"/>
          </a:xfrm>
          <a:prstGeom prst="rect">
            <a:avLst/>
          </a:prstGeom>
        </p:spPr>
        <p:txBody>
          <a:bodyPr vert="horz" wrap="square" lIns="0" tIns="25400" rIns="0" bIns="0" rtlCol="0">
            <a:spAutoFit/>
          </a:bodyPr>
          <a:lstStyle/>
          <a:p>
            <a:pPr marL="59690" marR="52069" indent="262255">
              <a:lnSpc>
                <a:spcPts val="1000"/>
              </a:lnSpc>
              <a:spcBef>
                <a:spcPts val="200"/>
              </a:spcBef>
            </a:pPr>
            <a:r>
              <a:rPr sz="900" b="1" dirty="0">
                <a:solidFill>
                  <a:srgbClr val="FFFFFF"/>
                </a:solidFill>
                <a:latin typeface="Calibri"/>
                <a:cs typeface="Calibri"/>
              </a:rPr>
              <a:t>Europe  275,900 cycles</a:t>
            </a:r>
            <a:r>
              <a:rPr sz="900" b="1" spc="-105" dirty="0">
                <a:solidFill>
                  <a:srgbClr val="FFFFFF"/>
                </a:solidFill>
                <a:latin typeface="Calibri"/>
                <a:cs typeface="Calibri"/>
              </a:rPr>
              <a:t> </a:t>
            </a:r>
            <a:r>
              <a:rPr sz="900" b="1" dirty="0">
                <a:solidFill>
                  <a:srgbClr val="FFFFFF"/>
                </a:solidFill>
                <a:latin typeface="Calibri"/>
                <a:cs typeface="Calibri"/>
              </a:rPr>
              <a:t>[47</a:t>
            </a:r>
            <a:endParaRPr sz="900" dirty="0">
              <a:latin typeface="Calibri"/>
              <a:cs typeface="Calibri"/>
            </a:endParaRPr>
          </a:p>
          <a:p>
            <a:pPr marL="12700">
              <a:lnSpc>
                <a:spcPct val="100000"/>
              </a:lnSpc>
            </a:pPr>
            <a:r>
              <a:rPr sz="900" b="1" dirty="0">
                <a:solidFill>
                  <a:srgbClr val="FFFFFF"/>
                </a:solidFill>
                <a:latin typeface="Calibri"/>
                <a:cs typeface="Calibri"/>
              </a:rPr>
              <a:t>%] 330 clinics [41</a:t>
            </a:r>
            <a:r>
              <a:rPr sz="900" b="1" spc="-95" dirty="0">
                <a:solidFill>
                  <a:srgbClr val="FFFFFF"/>
                </a:solidFill>
                <a:latin typeface="Calibri"/>
                <a:cs typeface="Calibri"/>
              </a:rPr>
              <a:t> </a:t>
            </a:r>
            <a:r>
              <a:rPr sz="900" b="1" dirty="0">
                <a:solidFill>
                  <a:srgbClr val="FFFFFF"/>
                </a:solidFill>
                <a:latin typeface="Calibri"/>
                <a:cs typeface="Calibri"/>
              </a:rPr>
              <a:t>%]</a:t>
            </a:r>
            <a:endParaRPr sz="900" dirty="0">
              <a:latin typeface="Calibri"/>
              <a:cs typeface="Calibri"/>
            </a:endParaRPr>
          </a:p>
        </p:txBody>
      </p:sp>
      <p:sp>
        <p:nvSpPr>
          <p:cNvPr id="21" name="object 21"/>
          <p:cNvSpPr/>
          <p:nvPr/>
        </p:nvSpPr>
        <p:spPr>
          <a:xfrm>
            <a:off x="8217921" y="2694093"/>
            <a:ext cx="1485900" cy="561975"/>
          </a:xfrm>
          <a:custGeom>
            <a:avLst/>
            <a:gdLst/>
            <a:ahLst/>
            <a:cxnLst/>
            <a:rect l="l" t="t" r="r" b="b"/>
            <a:pathLst>
              <a:path w="1114425" h="561975">
                <a:moveTo>
                  <a:pt x="1020243" y="0"/>
                </a:moveTo>
                <a:lnTo>
                  <a:pt x="93644" y="0"/>
                </a:lnTo>
                <a:lnTo>
                  <a:pt x="57194" y="7359"/>
                </a:lnTo>
                <a:lnTo>
                  <a:pt x="27428" y="27428"/>
                </a:lnTo>
                <a:lnTo>
                  <a:pt x="7359" y="57194"/>
                </a:lnTo>
                <a:lnTo>
                  <a:pt x="0" y="93645"/>
                </a:lnTo>
                <a:lnTo>
                  <a:pt x="0" y="468210"/>
                </a:lnTo>
                <a:lnTo>
                  <a:pt x="7359" y="504662"/>
                </a:lnTo>
                <a:lnTo>
                  <a:pt x="27428" y="534428"/>
                </a:lnTo>
                <a:lnTo>
                  <a:pt x="57194" y="554497"/>
                </a:lnTo>
                <a:lnTo>
                  <a:pt x="93644" y="561856"/>
                </a:lnTo>
                <a:lnTo>
                  <a:pt x="1020243" y="561856"/>
                </a:lnTo>
                <a:lnTo>
                  <a:pt x="1056693" y="554497"/>
                </a:lnTo>
                <a:lnTo>
                  <a:pt x="1086459" y="534428"/>
                </a:lnTo>
                <a:lnTo>
                  <a:pt x="1106528" y="504662"/>
                </a:lnTo>
                <a:lnTo>
                  <a:pt x="1113887" y="468210"/>
                </a:lnTo>
                <a:lnTo>
                  <a:pt x="1113887" y="93645"/>
                </a:lnTo>
                <a:lnTo>
                  <a:pt x="1106528" y="57194"/>
                </a:lnTo>
                <a:lnTo>
                  <a:pt x="1086459" y="27428"/>
                </a:lnTo>
                <a:lnTo>
                  <a:pt x="1056693" y="7359"/>
                </a:lnTo>
                <a:lnTo>
                  <a:pt x="1020243" y="0"/>
                </a:lnTo>
                <a:close/>
              </a:path>
            </a:pathLst>
          </a:custGeom>
          <a:solidFill>
            <a:srgbClr val="515151">
              <a:alpha val="39999"/>
            </a:srgbClr>
          </a:solidFill>
        </p:spPr>
        <p:txBody>
          <a:bodyPr wrap="square" lIns="0" tIns="0" rIns="0" bIns="0" rtlCol="0"/>
          <a:lstStyle/>
          <a:p>
            <a:endParaRPr/>
          </a:p>
        </p:txBody>
      </p:sp>
      <p:sp>
        <p:nvSpPr>
          <p:cNvPr id="22" name="object 22"/>
          <p:cNvSpPr txBox="1"/>
          <p:nvPr/>
        </p:nvSpPr>
        <p:spPr>
          <a:xfrm>
            <a:off x="8255000" y="2754541"/>
            <a:ext cx="1384299" cy="283838"/>
          </a:xfrm>
          <a:prstGeom prst="rect">
            <a:avLst/>
          </a:prstGeom>
        </p:spPr>
        <p:txBody>
          <a:bodyPr vert="horz" wrap="square" lIns="0" tIns="25400" rIns="0" bIns="0" rtlCol="0">
            <a:spAutoFit/>
          </a:bodyPr>
          <a:lstStyle/>
          <a:p>
            <a:pPr marL="12700" marR="5080" indent="233679">
              <a:lnSpc>
                <a:spcPts val="1000"/>
              </a:lnSpc>
              <a:spcBef>
                <a:spcPts val="200"/>
              </a:spcBef>
            </a:pPr>
            <a:r>
              <a:rPr sz="900" b="1" dirty="0">
                <a:solidFill>
                  <a:srgbClr val="FFFFFF"/>
                </a:solidFill>
                <a:latin typeface="Calibri"/>
                <a:cs typeface="Calibri"/>
              </a:rPr>
              <a:t>Africa  35,300 </a:t>
            </a:r>
            <a:r>
              <a:rPr sz="900" b="1" spc="-5" dirty="0">
                <a:solidFill>
                  <a:srgbClr val="FFFFFF"/>
                </a:solidFill>
                <a:latin typeface="Calibri"/>
                <a:cs typeface="Calibri"/>
              </a:rPr>
              <a:t>cycles</a:t>
            </a:r>
            <a:r>
              <a:rPr sz="900" b="1" spc="-80" dirty="0">
                <a:solidFill>
                  <a:srgbClr val="FFFFFF"/>
                </a:solidFill>
                <a:latin typeface="Calibri"/>
                <a:cs typeface="Calibri"/>
              </a:rPr>
              <a:t> </a:t>
            </a:r>
            <a:r>
              <a:rPr sz="900" b="1" dirty="0">
                <a:solidFill>
                  <a:srgbClr val="FFFFFF"/>
                </a:solidFill>
                <a:latin typeface="Calibri"/>
                <a:cs typeface="Calibri"/>
              </a:rPr>
              <a:t>[6%]</a:t>
            </a:r>
            <a:r>
              <a:rPr lang="zh-CN" altLang="en-US" sz="900" dirty="0">
                <a:latin typeface="Calibri"/>
                <a:cs typeface="Calibri"/>
              </a:rPr>
              <a:t> </a:t>
            </a:r>
            <a:r>
              <a:rPr sz="900" b="1" dirty="0">
                <a:solidFill>
                  <a:srgbClr val="FFFFFF"/>
                </a:solidFill>
                <a:latin typeface="Calibri"/>
                <a:cs typeface="Calibri"/>
              </a:rPr>
              <a:t>50 clinics [6</a:t>
            </a:r>
            <a:r>
              <a:rPr sz="900" b="1" spc="-70" dirty="0">
                <a:solidFill>
                  <a:srgbClr val="FFFFFF"/>
                </a:solidFill>
                <a:latin typeface="Calibri"/>
                <a:cs typeface="Calibri"/>
              </a:rPr>
              <a:t> </a:t>
            </a:r>
            <a:r>
              <a:rPr sz="900" b="1" dirty="0">
                <a:solidFill>
                  <a:srgbClr val="FFFFFF"/>
                </a:solidFill>
                <a:latin typeface="Calibri"/>
                <a:cs typeface="Calibri"/>
              </a:rPr>
              <a:t>%]</a:t>
            </a:r>
            <a:endParaRPr sz="900" dirty="0">
              <a:latin typeface="Calibri"/>
              <a:cs typeface="Calibri"/>
            </a:endParaRPr>
          </a:p>
        </p:txBody>
      </p:sp>
      <p:sp>
        <p:nvSpPr>
          <p:cNvPr id="23" name="object 23"/>
          <p:cNvSpPr txBox="1"/>
          <p:nvPr/>
        </p:nvSpPr>
        <p:spPr>
          <a:xfrm>
            <a:off x="1379672" y="4905757"/>
            <a:ext cx="9432712" cy="707886"/>
          </a:xfrm>
          <a:prstGeom prst="rect">
            <a:avLst/>
          </a:prstGeom>
          <a:solidFill>
            <a:srgbClr val="E4EFF9"/>
          </a:solidFill>
        </p:spPr>
        <p:txBody>
          <a:bodyPr vert="horz" wrap="square" lIns="0" tIns="71120" rIns="0" bIns="0" rtlCol="0">
            <a:spAutoFit/>
          </a:bodyPr>
          <a:lstStyle/>
          <a:p>
            <a:pPr marL="434340" indent="-342900">
              <a:lnSpc>
                <a:spcPct val="100000"/>
              </a:lnSpc>
              <a:spcBef>
                <a:spcPts val="560"/>
              </a:spcBef>
              <a:buClr>
                <a:srgbClr val="ED7D31"/>
              </a:buClr>
              <a:buFont typeface="Wingdings"/>
              <a:buChar char=""/>
              <a:tabLst>
                <a:tab pos="433705" algn="l"/>
                <a:tab pos="434340" algn="l"/>
              </a:tabLst>
            </a:pPr>
            <a:r>
              <a:rPr sz="1800" b="1" dirty="0">
                <a:solidFill>
                  <a:srgbClr val="040000"/>
                </a:solidFill>
                <a:latin typeface="微软雅黑"/>
                <a:cs typeface="微软雅黑"/>
              </a:rPr>
              <a:t>全球</a:t>
            </a:r>
            <a:r>
              <a:rPr sz="1800" b="1" spc="-55" dirty="0">
                <a:solidFill>
                  <a:srgbClr val="040000"/>
                </a:solidFill>
                <a:latin typeface="微软雅黑"/>
                <a:cs typeface="微软雅黑"/>
              </a:rPr>
              <a:t>796</a:t>
            </a:r>
            <a:r>
              <a:rPr sz="1800" b="1" dirty="0">
                <a:solidFill>
                  <a:srgbClr val="040000"/>
                </a:solidFill>
                <a:latin typeface="微软雅黑"/>
                <a:cs typeface="微软雅黑"/>
              </a:rPr>
              <a:t>所不孕机构的调研数据显示：</a:t>
            </a:r>
            <a:endParaRPr sz="1800" dirty="0">
              <a:solidFill>
                <a:srgbClr val="040000"/>
              </a:solidFill>
              <a:latin typeface="微软雅黑"/>
              <a:cs typeface="微软雅黑"/>
            </a:endParaRPr>
          </a:p>
          <a:p>
            <a:pPr marL="361950">
              <a:lnSpc>
                <a:spcPct val="100000"/>
              </a:lnSpc>
              <a:spcBef>
                <a:spcPts val="640"/>
              </a:spcBef>
            </a:pPr>
            <a:r>
              <a:rPr sz="1800" b="1" dirty="0">
                <a:solidFill>
                  <a:srgbClr val="040000"/>
                </a:solidFill>
                <a:latin typeface="微软雅黑"/>
                <a:cs typeface="微软雅黑"/>
              </a:rPr>
              <a:t>相较于</a:t>
            </a:r>
            <a:r>
              <a:rPr sz="1800" b="1" spc="-60" dirty="0">
                <a:solidFill>
                  <a:srgbClr val="040000"/>
                </a:solidFill>
                <a:latin typeface="微软雅黑"/>
                <a:cs typeface="微软雅黑"/>
              </a:rPr>
              <a:t>FSH，LH</a:t>
            </a:r>
            <a:r>
              <a:rPr sz="1800" b="1" dirty="0">
                <a:solidFill>
                  <a:srgbClr val="040000"/>
                </a:solidFill>
                <a:latin typeface="微软雅黑"/>
                <a:cs typeface="微软雅黑"/>
              </a:rPr>
              <a:t>及</a:t>
            </a:r>
            <a:r>
              <a:rPr sz="1800" b="1" spc="-65" dirty="0">
                <a:solidFill>
                  <a:srgbClr val="040000"/>
                </a:solidFill>
                <a:latin typeface="微软雅黑"/>
                <a:cs typeface="微软雅黑"/>
              </a:rPr>
              <a:t>E2，</a:t>
            </a:r>
            <a:r>
              <a:rPr sz="1800" b="1" spc="-65" dirty="0">
                <a:solidFill>
                  <a:srgbClr val="FF0000"/>
                </a:solidFill>
                <a:latin typeface="微软雅黑"/>
                <a:cs typeface="微软雅黑"/>
              </a:rPr>
              <a:t>AMH</a:t>
            </a:r>
            <a:r>
              <a:rPr sz="1800" b="1" dirty="0">
                <a:solidFill>
                  <a:srgbClr val="FF2600"/>
                </a:solidFill>
                <a:latin typeface="微软雅黑"/>
                <a:cs typeface="微软雅黑"/>
              </a:rPr>
              <a:t>被认为是评估卵巢储备的最佳指标</a:t>
            </a:r>
            <a:endParaRPr sz="1800" dirty="0">
              <a:latin typeface="微软雅黑"/>
              <a:cs typeface="微软雅黑"/>
            </a:endParaRPr>
          </a:p>
        </p:txBody>
      </p:sp>
      <p:sp>
        <p:nvSpPr>
          <p:cNvPr id="2" name="椭圆 1">
            <a:extLst>
              <a:ext uri="{FF2B5EF4-FFF2-40B4-BE49-F238E27FC236}">
                <a16:creationId xmlns:a16="http://schemas.microsoft.com/office/drawing/2014/main" id="{B19D9CDD-964B-4DD2-A24E-4A21F31C2BC9}"/>
              </a:ext>
            </a:extLst>
          </p:cNvPr>
          <p:cNvSpPr/>
          <p:nvPr/>
        </p:nvSpPr>
        <p:spPr>
          <a:xfrm>
            <a:off x="927344" y="2920797"/>
            <a:ext cx="1049498" cy="1374114"/>
          </a:xfrm>
          <a:prstGeom prst="ellipse">
            <a:avLst/>
          </a:prstGeom>
          <a:noFill/>
          <a:ln w="38100">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94358575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3251200" y="279542"/>
            <a:ext cx="6489700" cy="566822"/>
          </a:xfrm>
          <a:prstGeom prst="rect">
            <a:avLst/>
          </a:prstGeom>
        </p:spPr>
        <p:txBody>
          <a:bodyPr vert="horz" wrap="square" lIns="0" tIns="12700" rIns="0" bIns="0" rtlCol="0">
            <a:spAutoFit/>
          </a:bodyPr>
          <a:lstStyle/>
          <a:p>
            <a:pPr marL="12700" rtl="0" eaLnBrk="1" hangingPunct="1">
              <a:spcBef>
                <a:spcPts val="100"/>
              </a:spcBef>
            </a:pPr>
            <a:r>
              <a:rPr sz="3600" dirty="0">
                <a:gradFill>
                  <a:gsLst>
                    <a:gs pos="0">
                      <a:schemeClr val="accent1"/>
                    </a:gs>
                    <a:gs pos="33000">
                      <a:schemeClr val="accent2"/>
                    </a:gs>
                    <a:gs pos="66000">
                      <a:schemeClr val="accent3"/>
                    </a:gs>
                    <a:gs pos="100000">
                      <a:schemeClr val="accent4"/>
                    </a:gs>
                  </a:gsLst>
                  <a:lin ang="0" scaled="0"/>
                </a:gradFill>
                <a:latin typeface="+mj-lt"/>
                <a:ea typeface="+mj-ea"/>
                <a:cs typeface="+mj-cs"/>
              </a:rPr>
              <a:t>AMH与</a:t>
            </a:r>
            <a:r>
              <a:rPr lang="en-US" sz="3600" dirty="0">
                <a:gradFill>
                  <a:gsLst>
                    <a:gs pos="0">
                      <a:schemeClr val="accent1"/>
                    </a:gs>
                    <a:gs pos="33000">
                      <a:schemeClr val="accent2"/>
                    </a:gs>
                    <a:gs pos="66000">
                      <a:schemeClr val="accent3"/>
                    </a:gs>
                    <a:gs pos="100000">
                      <a:schemeClr val="accent4"/>
                    </a:gs>
                  </a:gsLst>
                  <a:lin ang="0" scaled="0"/>
                </a:gradFill>
                <a:latin typeface="+mj-lt"/>
                <a:ea typeface="+mj-ea"/>
                <a:cs typeface="+mj-cs"/>
              </a:rPr>
              <a:t>早期窦卵泡数呈正相关</a:t>
            </a:r>
            <a:endParaRPr sz="3600" dirty="0">
              <a:gradFill>
                <a:gsLst>
                  <a:gs pos="0">
                    <a:schemeClr val="accent1"/>
                  </a:gs>
                  <a:gs pos="33000">
                    <a:schemeClr val="accent2"/>
                  </a:gs>
                  <a:gs pos="66000">
                    <a:schemeClr val="accent3"/>
                  </a:gs>
                  <a:gs pos="100000">
                    <a:schemeClr val="accent4"/>
                  </a:gs>
                </a:gsLst>
                <a:lin ang="0" scaled="0"/>
              </a:gradFill>
              <a:latin typeface="+mj-lt"/>
              <a:ea typeface="+mj-ea"/>
              <a:cs typeface="+mj-cs"/>
            </a:endParaRPr>
          </a:p>
        </p:txBody>
      </p:sp>
      <p:sp>
        <p:nvSpPr>
          <p:cNvPr id="4" name="object 4"/>
          <p:cNvSpPr/>
          <p:nvPr/>
        </p:nvSpPr>
        <p:spPr>
          <a:xfrm>
            <a:off x="2149037" y="1899283"/>
            <a:ext cx="7433949" cy="3933407"/>
          </a:xfrm>
          <a:prstGeom prst="rect">
            <a:avLst/>
          </a:prstGeom>
          <a:blipFill>
            <a:blip r:embed="rId2" cstate="print"/>
            <a:stretch>
              <a:fillRect/>
            </a:stretch>
          </a:blipFill>
        </p:spPr>
        <p:txBody>
          <a:bodyPr wrap="square" lIns="0" tIns="0" rIns="0" bIns="0" rtlCol="0"/>
          <a:lstStyle/>
          <a:p>
            <a:endParaRPr/>
          </a:p>
        </p:txBody>
      </p:sp>
      <p:sp>
        <p:nvSpPr>
          <p:cNvPr id="5" name="object 5"/>
          <p:cNvSpPr txBox="1"/>
          <p:nvPr/>
        </p:nvSpPr>
        <p:spPr>
          <a:xfrm>
            <a:off x="2198242" y="1211888"/>
            <a:ext cx="7783830" cy="391160"/>
          </a:xfrm>
          <a:prstGeom prst="rect">
            <a:avLst/>
          </a:prstGeom>
        </p:spPr>
        <p:txBody>
          <a:bodyPr vert="horz" wrap="square" lIns="0" tIns="12700" rIns="0" bIns="0" rtlCol="0">
            <a:spAutoFit/>
          </a:bodyPr>
          <a:lstStyle/>
          <a:p>
            <a:pPr marL="12700">
              <a:lnSpc>
                <a:spcPct val="100000"/>
              </a:lnSpc>
              <a:spcBef>
                <a:spcPts val="100"/>
              </a:spcBef>
            </a:pPr>
            <a:r>
              <a:rPr sz="2400" b="1" spc="-120" dirty="0">
                <a:solidFill>
                  <a:srgbClr val="040000"/>
                </a:solidFill>
                <a:latin typeface="微软雅黑"/>
                <a:cs typeface="微软雅黑"/>
              </a:rPr>
              <a:t>AMH</a:t>
            </a:r>
            <a:r>
              <a:rPr sz="2400" b="1" dirty="0">
                <a:solidFill>
                  <a:srgbClr val="040000"/>
                </a:solidFill>
                <a:latin typeface="微软雅黑"/>
                <a:cs typeface="微软雅黑"/>
              </a:rPr>
              <a:t>被认为是目前最理想评估卵巢储备功能的血清学指标</a:t>
            </a:r>
            <a:endParaRPr sz="2400" dirty="0">
              <a:solidFill>
                <a:srgbClr val="040000"/>
              </a:solidFill>
              <a:latin typeface="微软雅黑"/>
              <a:cs typeface="微软雅黑"/>
            </a:endParaRPr>
          </a:p>
        </p:txBody>
      </p:sp>
      <p:sp>
        <p:nvSpPr>
          <p:cNvPr id="6" name="object 6"/>
          <p:cNvSpPr txBox="1"/>
          <p:nvPr/>
        </p:nvSpPr>
        <p:spPr>
          <a:xfrm>
            <a:off x="7851713" y="6474240"/>
            <a:ext cx="3836670" cy="259045"/>
          </a:xfrm>
          <a:prstGeom prst="rect">
            <a:avLst/>
          </a:prstGeom>
        </p:spPr>
        <p:txBody>
          <a:bodyPr vert="horz" wrap="square" lIns="0" tIns="12700" rIns="0" bIns="0" rtlCol="0">
            <a:spAutoFit/>
          </a:bodyPr>
          <a:lstStyle/>
          <a:p>
            <a:pPr marL="12700">
              <a:lnSpc>
                <a:spcPct val="100000"/>
              </a:lnSpc>
              <a:spcBef>
                <a:spcPts val="100"/>
              </a:spcBef>
            </a:pPr>
            <a:r>
              <a:rPr sz="1600" i="1" dirty="0">
                <a:latin typeface="Cambria"/>
                <a:cs typeface="Cambria"/>
              </a:rPr>
              <a:t>Fanchin </a:t>
            </a:r>
            <a:r>
              <a:rPr sz="1600" i="1" spc="-5" dirty="0">
                <a:latin typeface="Cambria"/>
                <a:cs typeface="Cambria"/>
              </a:rPr>
              <a:t>et </a:t>
            </a:r>
            <a:r>
              <a:rPr sz="1600" i="1" dirty="0">
                <a:latin typeface="Cambria"/>
                <a:cs typeface="Cambria"/>
              </a:rPr>
              <a:t>al. </a:t>
            </a:r>
            <a:r>
              <a:rPr sz="1600" i="1" spc="-5" dirty="0">
                <a:latin typeface="Cambria"/>
                <a:cs typeface="Cambria"/>
              </a:rPr>
              <a:t>Human Reprod, </a:t>
            </a:r>
            <a:r>
              <a:rPr sz="1600" i="1" dirty="0">
                <a:latin typeface="Cambria"/>
                <a:cs typeface="Cambria"/>
              </a:rPr>
              <a:t>2003 ,18 :</a:t>
            </a:r>
            <a:r>
              <a:rPr sz="1600" i="1" spc="-55" dirty="0">
                <a:latin typeface="Cambria"/>
                <a:cs typeface="Cambria"/>
              </a:rPr>
              <a:t> </a:t>
            </a:r>
            <a:r>
              <a:rPr sz="1600" i="1" dirty="0">
                <a:latin typeface="Cambria"/>
                <a:cs typeface="Cambria"/>
              </a:rPr>
              <a:t>323</a:t>
            </a:r>
            <a:endParaRPr sz="1600" dirty="0">
              <a:latin typeface="Cambria"/>
              <a:cs typeface="Cambria"/>
            </a:endParaRPr>
          </a:p>
        </p:txBody>
      </p:sp>
      <p:sp>
        <p:nvSpPr>
          <p:cNvPr id="2" name="文本框 1"/>
          <p:cNvSpPr txBox="1"/>
          <p:nvPr/>
        </p:nvSpPr>
        <p:spPr>
          <a:xfrm>
            <a:off x="-88900" y="6858000"/>
            <a:ext cx="8513118" cy="738664"/>
          </a:xfrm>
          <a:prstGeom prst="rect">
            <a:avLst/>
          </a:prstGeom>
          <a:noFill/>
        </p:spPr>
        <p:txBody>
          <a:bodyPr wrap="none" rtlCol="0">
            <a:spAutoFit/>
          </a:bodyPr>
          <a:lstStyle/>
          <a:p>
            <a:r>
              <a:rPr lang="en-US" altLang="zh-CN" sz="1400" dirty="0"/>
              <a:t>Rosen </a:t>
            </a:r>
            <a:r>
              <a:rPr lang="zh-CN" altLang="en-US" sz="1400" dirty="0"/>
              <a:t>等的研究发现</a:t>
            </a:r>
            <a:r>
              <a:rPr lang="en-US" altLang="zh-CN" sz="1400" dirty="0"/>
              <a:t>,</a:t>
            </a:r>
            <a:r>
              <a:rPr lang="zh-CN" altLang="en-US" sz="1400" dirty="0"/>
              <a:t>女性</a:t>
            </a:r>
            <a:r>
              <a:rPr lang="en-US" altLang="zh-CN" sz="1400" dirty="0"/>
              <a:t>30</a:t>
            </a:r>
            <a:r>
              <a:rPr lang="zh-CN" altLang="en-US" sz="1400" dirty="0"/>
              <a:t>岁后</a:t>
            </a:r>
            <a:r>
              <a:rPr lang="en-US" altLang="zh-CN" sz="1400" dirty="0"/>
              <a:t>AMH </a:t>
            </a:r>
            <a:r>
              <a:rPr lang="zh-CN" altLang="en-US" sz="1400" dirty="0"/>
              <a:t>水平随年龄逐年下降。</a:t>
            </a:r>
            <a:endParaRPr lang="en-US" altLang="zh-CN" sz="1400" dirty="0"/>
          </a:p>
          <a:p>
            <a:r>
              <a:rPr lang="zh-CN" altLang="en-US" sz="1400" dirty="0"/>
              <a:t>与 </a:t>
            </a:r>
            <a:r>
              <a:rPr lang="en-US" altLang="zh-CN" sz="1400" dirty="0"/>
              <a:t>FSH</a:t>
            </a:r>
            <a:r>
              <a:rPr lang="zh-CN" altLang="en-US" sz="1400" dirty="0"/>
              <a:t>、雌二醇</a:t>
            </a:r>
            <a:r>
              <a:rPr lang="en-US" altLang="zh-CN" sz="1400" dirty="0"/>
              <a:t>(</a:t>
            </a:r>
            <a:r>
              <a:rPr lang="zh-CN" altLang="en-US" sz="1400" dirty="0"/>
              <a:t>等其他激素指标相比</a:t>
            </a:r>
            <a:r>
              <a:rPr lang="en-US" altLang="zh-CN" sz="1400" dirty="0"/>
              <a:t>,AMH </a:t>
            </a:r>
            <a:r>
              <a:rPr lang="zh-CN" altLang="en-US" sz="1400" dirty="0"/>
              <a:t>的敏感性最强。同时</a:t>
            </a:r>
            <a:r>
              <a:rPr lang="en-US" altLang="zh-CN" sz="1400" dirty="0"/>
              <a:t>,AMH </a:t>
            </a:r>
            <a:r>
              <a:rPr lang="zh-CN" altLang="en-US" sz="1400" dirty="0"/>
              <a:t>和</a:t>
            </a:r>
            <a:r>
              <a:rPr lang="en-US" altLang="zh-CN" sz="1400" dirty="0"/>
              <a:t>AFC</a:t>
            </a:r>
            <a:r>
              <a:rPr lang="zh-CN" altLang="en-US" sz="1400" dirty="0"/>
              <a:t>之间表现出很强的相关性。 </a:t>
            </a:r>
          </a:p>
          <a:p>
            <a:endParaRPr kumimoji="1" lang="zh-CN" altLang="en-US" sz="1400" dirty="0"/>
          </a:p>
        </p:txBody>
      </p:sp>
    </p:spTree>
    <p:extLst>
      <p:ext uri="{BB962C8B-B14F-4D97-AF65-F5344CB8AC3E}">
        <p14:creationId xmlns:p14="http://schemas.microsoft.com/office/powerpoint/2010/main" val="21738452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pPr marL="12700" fontAlgn="base">
              <a:spcBef>
                <a:spcPts val="100"/>
              </a:spcBef>
              <a:spcAft>
                <a:spcPct val="0"/>
              </a:spcAft>
            </a:pPr>
            <a:r>
              <a:rPr lang="en-US" altLang="zh-CN" sz="3600" dirty="0"/>
              <a:t>AMH</a:t>
            </a:r>
            <a:r>
              <a:rPr lang="zh-CN" altLang="en-US" sz="3600" dirty="0"/>
              <a:t>在临床的运用</a:t>
            </a:r>
          </a:p>
        </p:txBody>
      </p:sp>
      <p:sp>
        <p:nvSpPr>
          <p:cNvPr id="7" name="object 7"/>
          <p:cNvSpPr/>
          <p:nvPr/>
        </p:nvSpPr>
        <p:spPr>
          <a:xfrm>
            <a:off x="4039754" y="1309254"/>
            <a:ext cx="2248592" cy="1313411"/>
          </a:xfrm>
          <a:prstGeom prst="rect">
            <a:avLst/>
          </a:prstGeom>
          <a:blipFill>
            <a:blip r:embed="rId2" cstate="print"/>
            <a:stretch>
              <a:fillRect/>
            </a:stretch>
          </a:blipFill>
        </p:spPr>
        <p:txBody>
          <a:bodyPr wrap="square" lIns="0" tIns="0" rIns="0" bIns="0" rtlCol="0"/>
          <a:lstStyle/>
          <a:p>
            <a:endParaRPr/>
          </a:p>
        </p:txBody>
      </p:sp>
      <p:sp>
        <p:nvSpPr>
          <p:cNvPr id="8" name="object 8"/>
          <p:cNvSpPr txBox="1"/>
          <p:nvPr/>
        </p:nvSpPr>
        <p:spPr>
          <a:xfrm>
            <a:off x="4222864" y="1681227"/>
            <a:ext cx="1854200" cy="566420"/>
          </a:xfrm>
          <a:prstGeom prst="rect">
            <a:avLst/>
          </a:prstGeom>
        </p:spPr>
        <p:txBody>
          <a:bodyPr vert="horz" wrap="square" lIns="0" tIns="12700" rIns="0" bIns="0" rtlCol="0">
            <a:spAutoFit/>
          </a:bodyPr>
          <a:lstStyle/>
          <a:p>
            <a:pPr marL="12700">
              <a:lnSpc>
                <a:spcPts val="2130"/>
              </a:lnSpc>
              <a:spcBef>
                <a:spcPts val="100"/>
              </a:spcBef>
            </a:pPr>
            <a:r>
              <a:rPr sz="1800" b="1" dirty="0">
                <a:solidFill>
                  <a:srgbClr val="FFFFFF"/>
                </a:solidFill>
                <a:latin typeface="微软雅黑"/>
                <a:cs typeface="微软雅黑"/>
              </a:rPr>
              <a:t>卵巢储备功能评估</a:t>
            </a:r>
            <a:endParaRPr sz="1800">
              <a:latin typeface="微软雅黑"/>
              <a:cs typeface="微软雅黑"/>
            </a:endParaRPr>
          </a:p>
          <a:p>
            <a:pPr marL="12700">
              <a:lnSpc>
                <a:spcPts val="2130"/>
              </a:lnSpc>
            </a:pPr>
            <a:r>
              <a:rPr sz="1800" b="1" spc="-85" dirty="0">
                <a:solidFill>
                  <a:srgbClr val="FFFFFF"/>
                </a:solidFill>
                <a:latin typeface="微软雅黑"/>
                <a:cs typeface="微软雅黑"/>
              </a:rPr>
              <a:t>/</a:t>
            </a:r>
            <a:r>
              <a:rPr sz="1800" b="1" dirty="0">
                <a:solidFill>
                  <a:srgbClr val="FFFFFF"/>
                </a:solidFill>
                <a:latin typeface="微软雅黑"/>
                <a:cs typeface="微软雅黑"/>
              </a:rPr>
              <a:t>卵巢毒性评估</a:t>
            </a:r>
            <a:endParaRPr sz="1800">
              <a:latin typeface="微软雅黑"/>
              <a:cs typeface="微软雅黑"/>
            </a:endParaRPr>
          </a:p>
        </p:txBody>
      </p:sp>
      <p:sp>
        <p:nvSpPr>
          <p:cNvPr id="9" name="object 9"/>
          <p:cNvSpPr/>
          <p:nvPr/>
        </p:nvSpPr>
        <p:spPr>
          <a:xfrm>
            <a:off x="6279046" y="1320285"/>
            <a:ext cx="3220720" cy="1290955"/>
          </a:xfrm>
          <a:custGeom>
            <a:avLst/>
            <a:gdLst/>
            <a:ahLst/>
            <a:cxnLst/>
            <a:rect l="l" t="t" r="r" b="b"/>
            <a:pathLst>
              <a:path w="3220720" h="1290955">
                <a:moveTo>
                  <a:pt x="3072156" y="0"/>
                </a:moveTo>
                <a:lnTo>
                  <a:pt x="148461" y="0"/>
                </a:lnTo>
                <a:lnTo>
                  <a:pt x="101536" y="7568"/>
                </a:lnTo>
                <a:lnTo>
                  <a:pt x="60782" y="28644"/>
                </a:lnTo>
                <a:lnTo>
                  <a:pt x="28644" y="60782"/>
                </a:lnTo>
                <a:lnTo>
                  <a:pt x="7568" y="101536"/>
                </a:lnTo>
                <a:lnTo>
                  <a:pt x="0" y="148461"/>
                </a:lnTo>
                <a:lnTo>
                  <a:pt x="0" y="1141948"/>
                </a:lnTo>
                <a:lnTo>
                  <a:pt x="7568" y="1188874"/>
                </a:lnTo>
                <a:lnTo>
                  <a:pt x="28644" y="1229628"/>
                </a:lnTo>
                <a:lnTo>
                  <a:pt x="60782" y="1261766"/>
                </a:lnTo>
                <a:lnTo>
                  <a:pt x="101536" y="1282842"/>
                </a:lnTo>
                <a:lnTo>
                  <a:pt x="148461" y="1290411"/>
                </a:lnTo>
                <a:lnTo>
                  <a:pt x="3072156" y="1290411"/>
                </a:lnTo>
                <a:lnTo>
                  <a:pt x="3119082" y="1282842"/>
                </a:lnTo>
                <a:lnTo>
                  <a:pt x="3159836" y="1261766"/>
                </a:lnTo>
                <a:lnTo>
                  <a:pt x="3191974" y="1229628"/>
                </a:lnTo>
                <a:lnTo>
                  <a:pt x="3213049" y="1188874"/>
                </a:lnTo>
                <a:lnTo>
                  <a:pt x="3220618" y="1141948"/>
                </a:lnTo>
                <a:lnTo>
                  <a:pt x="3220618" y="148461"/>
                </a:lnTo>
                <a:lnTo>
                  <a:pt x="3213049" y="101536"/>
                </a:lnTo>
                <a:lnTo>
                  <a:pt x="3191974" y="60782"/>
                </a:lnTo>
                <a:lnTo>
                  <a:pt x="3159836" y="28644"/>
                </a:lnTo>
                <a:lnTo>
                  <a:pt x="3119082" y="7568"/>
                </a:lnTo>
                <a:lnTo>
                  <a:pt x="3072156" y="0"/>
                </a:lnTo>
                <a:close/>
              </a:path>
            </a:pathLst>
          </a:custGeom>
          <a:solidFill>
            <a:srgbClr val="EEEEEE"/>
          </a:solidFill>
        </p:spPr>
        <p:txBody>
          <a:bodyPr wrap="square" lIns="0" tIns="0" rIns="0" bIns="0" rtlCol="0"/>
          <a:lstStyle/>
          <a:p>
            <a:endParaRPr/>
          </a:p>
        </p:txBody>
      </p:sp>
      <p:sp>
        <p:nvSpPr>
          <p:cNvPr id="10" name="object 10"/>
          <p:cNvSpPr txBox="1"/>
          <p:nvPr/>
        </p:nvSpPr>
        <p:spPr>
          <a:xfrm>
            <a:off x="6357786" y="1658527"/>
            <a:ext cx="2607945" cy="609600"/>
          </a:xfrm>
          <a:prstGeom prst="rect">
            <a:avLst/>
          </a:prstGeom>
        </p:spPr>
        <p:txBody>
          <a:bodyPr vert="horz" wrap="square" lIns="0" tIns="106680" rIns="0" bIns="0" rtlCol="0">
            <a:spAutoFit/>
          </a:bodyPr>
          <a:lstStyle/>
          <a:p>
            <a:pPr marL="12700">
              <a:lnSpc>
                <a:spcPct val="100000"/>
              </a:lnSpc>
              <a:spcBef>
                <a:spcPts val="840"/>
              </a:spcBef>
            </a:pPr>
            <a:r>
              <a:rPr sz="1300" b="1" spc="-40" dirty="0">
                <a:solidFill>
                  <a:srgbClr val="44546A"/>
                </a:solidFill>
                <a:latin typeface="微软雅黑"/>
                <a:cs typeface="微软雅黑"/>
              </a:rPr>
              <a:t>2015</a:t>
            </a:r>
            <a:r>
              <a:rPr sz="1300" b="1" spc="-85" dirty="0">
                <a:solidFill>
                  <a:srgbClr val="44546A"/>
                </a:solidFill>
                <a:latin typeface="微软雅黑"/>
                <a:cs typeface="微软雅黑"/>
              </a:rPr>
              <a:t> </a:t>
            </a:r>
            <a:r>
              <a:rPr sz="1300" b="1" dirty="0">
                <a:solidFill>
                  <a:srgbClr val="44546A"/>
                </a:solidFill>
                <a:latin typeface="微软雅黑"/>
                <a:cs typeface="微软雅黑"/>
              </a:rPr>
              <a:t>卵巢储备功能检测及评价方法</a:t>
            </a:r>
            <a:endParaRPr sz="1300">
              <a:latin typeface="微软雅黑"/>
              <a:cs typeface="微软雅黑"/>
            </a:endParaRPr>
          </a:p>
          <a:p>
            <a:pPr marL="12700">
              <a:lnSpc>
                <a:spcPct val="100000"/>
              </a:lnSpc>
              <a:spcBef>
                <a:spcPts val="740"/>
              </a:spcBef>
            </a:pPr>
            <a:r>
              <a:rPr sz="1300" b="1" dirty="0">
                <a:solidFill>
                  <a:srgbClr val="44546A"/>
                </a:solidFill>
                <a:latin typeface="微软雅黑"/>
                <a:cs typeface="微软雅黑"/>
              </a:rPr>
              <a:t>（美国辅助生殖技术协会</a:t>
            </a:r>
            <a:r>
              <a:rPr sz="1300" b="1" dirty="0">
                <a:solidFill>
                  <a:srgbClr val="55677D"/>
                </a:solidFill>
                <a:latin typeface="微软雅黑"/>
                <a:cs typeface="微软雅黑"/>
              </a:rPr>
              <a:t>）</a:t>
            </a:r>
            <a:endParaRPr sz="1300">
              <a:latin typeface="微软雅黑"/>
              <a:cs typeface="微软雅黑"/>
            </a:endParaRPr>
          </a:p>
        </p:txBody>
      </p:sp>
      <p:sp>
        <p:nvSpPr>
          <p:cNvPr id="11" name="object 11"/>
          <p:cNvSpPr/>
          <p:nvPr/>
        </p:nvSpPr>
        <p:spPr>
          <a:xfrm>
            <a:off x="4039754" y="2930236"/>
            <a:ext cx="2248592" cy="1313411"/>
          </a:xfrm>
          <a:prstGeom prst="rect">
            <a:avLst/>
          </a:prstGeom>
          <a:blipFill>
            <a:blip r:embed="rId3" cstate="print"/>
            <a:stretch>
              <a:fillRect/>
            </a:stretch>
          </a:blipFill>
        </p:spPr>
        <p:txBody>
          <a:bodyPr wrap="square" lIns="0" tIns="0" rIns="0" bIns="0" rtlCol="0"/>
          <a:lstStyle/>
          <a:p>
            <a:endParaRPr/>
          </a:p>
        </p:txBody>
      </p:sp>
      <p:sp>
        <p:nvSpPr>
          <p:cNvPr id="12" name="object 12"/>
          <p:cNvSpPr txBox="1"/>
          <p:nvPr/>
        </p:nvSpPr>
        <p:spPr>
          <a:xfrm>
            <a:off x="4222864" y="3331785"/>
            <a:ext cx="1873135" cy="566420"/>
          </a:xfrm>
          <a:prstGeom prst="rect">
            <a:avLst/>
          </a:prstGeom>
        </p:spPr>
        <p:txBody>
          <a:bodyPr vert="horz" wrap="square" lIns="0" tIns="27939" rIns="0" bIns="0" rtlCol="0">
            <a:spAutoFit/>
          </a:bodyPr>
          <a:lstStyle/>
          <a:p>
            <a:pPr marL="12700" marR="5080">
              <a:lnSpc>
                <a:spcPts val="2100"/>
              </a:lnSpc>
              <a:spcBef>
                <a:spcPts val="219"/>
              </a:spcBef>
            </a:pPr>
            <a:r>
              <a:rPr sz="1800" b="1" dirty="0">
                <a:solidFill>
                  <a:srgbClr val="FFFFFF"/>
                </a:solidFill>
                <a:latin typeface="微软雅黑"/>
                <a:cs typeface="微软雅黑"/>
              </a:rPr>
              <a:t>预测</a:t>
            </a:r>
            <a:r>
              <a:rPr sz="1800" b="1" spc="-110" dirty="0">
                <a:solidFill>
                  <a:srgbClr val="FFFFFF"/>
                </a:solidFill>
                <a:latin typeface="微软雅黑"/>
                <a:cs typeface="微软雅黑"/>
              </a:rPr>
              <a:t>ART</a:t>
            </a:r>
            <a:r>
              <a:rPr sz="1800" b="1" dirty="0">
                <a:solidFill>
                  <a:srgbClr val="FFFFFF"/>
                </a:solidFill>
                <a:latin typeface="微软雅黑"/>
                <a:cs typeface="微软雅黑"/>
              </a:rPr>
              <a:t>过程中卵巢反应性</a:t>
            </a:r>
            <a:endParaRPr sz="1800" dirty="0">
              <a:latin typeface="微软雅黑"/>
              <a:cs typeface="微软雅黑"/>
            </a:endParaRPr>
          </a:p>
        </p:txBody>
      </p:sp>
      <p:sp>
        <p:nvSpPr>
          <p:cNvPr id="13" name="object 13"/>
          <p:cNvSpPr/>
          <p:nvPr/>
        </p:nvSpPr>
        <p:spPr>
          <a:xfrm>
            <a:off x="6279046" y="2942687"/>
            <a:ext cx="3220720" cy="1290955"/>
          </a:xfrm>
          <a:custGeom>
            <a:avLst/>
            <a:gdLst/>
            <a:ahLst/>
            <a:cxnLst/>
            <a:rect l="l" t="t" r="r" b="b"/>
            <a:pathLst>
              <a:path w="3220720" h="1290954">
                <a:moveTo>
                  <a:pt x="3072156" y="0"/>
                </a:moveTo>
                <a:lnTo>
                  <a:pt x="148461" y="0"/>
                </a:lnTo>
                <a:lnTo>
                  <a:pt x="101536" y="7568"/>
                </a:lnTo>
                <a:lnTo>
                  <a:pt x="60782" y="28644"/>
                </a:lnTo>
                <a:lnTo>
                  <a:pt x="28644" y="60781"/>
                </a:lnTo>
                <a:lnTo>
                  <a:pt x="7568" y="101536"/>
                </a:lnTo>
                <a:lnTo>
                  <a:pt x="0" y="148461"/>
                </a:lnTo>
                <a:lnTo>
                  <a:pt x="0" y="1141947"/>
                </a:lnTo>
                <a:lnTo>
                  <a:pt x="7568" y="1188872"/>
                </a:lnTo>
                <a:lnTo>
                  <a:pt x="28644" y="1229626"/>
                </a:lnTo>
                <a:lnTo>
                  <a:pt x="60782" y="1261764"/>
                </a:lnTo>
                <a:lnTo>
                  <a:pt x="101536" y="1282840"/>
                </a:lnTo>
                <a:lnTo>
                  <a:pt x="148461" y="1290408"/>
                </a:lnTo>
                <a:lnTo>
                  <a:pt x="3072156" y="1290408"/>
                </a:lnTo>
                <a:lnTo>
                  <a:pt x="3119082" y="1282840"/>
                </a:lnTo>
                <a:lnTo>
                  <a:pt x="3159836" y="1261764"/>
                </a:lnTo>
                <a:lnTo>
                  <a:pt x="3191974" y="1229626"/>
                </a:lnTo>
                <a:lnTo>
                  <a:pt x="3213049" y="1188872"/>
                </a:lnTo>
                <a:lnTo>
                  <a:pt x="3220618" y="1141947"/>
                </a:lnTo>
                <a:lnTo>
                  <a:pt x="3220618" y="148461"/>
                </a:lnTo>
                <a:lnTo>
                  <a:pt x="3213049" y="101536"/>
                </a:lnTo>
                <a:lnTo>
                  <a:pt x="3191974" y="60781"/>
                </a:lnTo>
                <a:lnTo>
                  <a:pt x="3159836" y="28644"/>
                </a:lnTo>
                <a:lnTo>
                  <a:pt x="3119082" y="7568"/>
                </a:lnTo>
                <a:lnTo>
                  <a:pt x="3072156" y="0"/>
                </a:lnTo>
                <a:close/>
              </a:path>
            </a:pathLst>
          </a:custGeom>
          <a:solidFill>
            <a:srgbClr val="EEEEEE"/>
          </a:solidFill>
        </p:spPr>
        <p:txBody>
          <a:bodyPr wrap="square" lIns="0" tIns="0" rIns="0" bIns="0" rtlCol="0"/>
          <a:lstStyle/>
          <a:p>
            <a:endParaRPr/>
          </a:p>
        </p:txBody>
      </p:sp>
      <p:sp>
        <p:nvSpPr>
          <p:cNvPr id="14" name="object 14"/>
          <p:cNvSpPr txBox="1"/>
          <p:nvPr/>
        </p:nvSpPr>
        <p:spPr>
          <a:xfrm>
            <a:off x="6326254" y="3003122"/>
            <a:ext cx="3171190" cy="1104900"/>
          </a:xfrm>
          <a:prstGeom prst="rect">
            <a:avLst/>
          </a:prstGeom>
        </p:spPr>
        <p:txBody>
          <a:bodyPr vert="horz" wrap="square" lIns="0" tIns="96520" rIns="0" bIns="0" rtlCol="0">
            <a:spAutoFit/>
          </a:bodyPr>
          <a:lstStyle/>
          <a:p>
            <a:pPr marL="12700">
              <a:lnSpc>
                <a:spcPct val="100000"/>
              </a:lnSpc>
              <a:spcBef>
                <a:spcPts val="760"/>
              </a:spcBef>
            </a:pPr>
            <a:r>
              <a:rPr sz="1200" b="1" spc="-45" dirty="0">
                <a:solidFill>
                  <a:srgbClr val="44546A"/>
                </a:solidFill>
                <a:latin typeface="微软雅黑"/>
                <a:cs typeface="微软雅黑"/>
              </a:rPr>
              <a:t>2015</a:t>
            </a:r>
            <a:r>
              <a:rPr sz="1200" b="1" spc="-10" dirty="0">
                <a:solidFill>
                  <a:srgbClr val="44546A"/>
                </a:solidFill>
                <a:latin typeface="微软雅黑"/>
                <a:cs typeface="微软雅黑"/>
              </a:rPr>
              <a:t> </a:t>
            </a:r>
            <a:r>
              <a:rPr sz="1200" b="1" dirty="0">
                <a:solidFill>
                  <a:srgbClr val="44546A"/>
                </a:solidFill>
                <a:latin typeface="微软雅黑"/>
                <a:cs typeface="微软雅黑"/>
              </a:rPr>
              <a:t>卵巢低反应专家共识</a:t>
            </a:r>
            <a:endParaRPr sz="1200" dirty="0">
              <a:latin typeface="微软雅黑"/>
              <a:cs typeface="微软雅黑"/>
            </a:endParaRPr>
          </a:p>
          <a:p>
            <a:pPr marL="12700">
              <a:lnSpc>
                <a:spcPct val="100000"/>
              </a:lnSpc>
              <a:spcBef>
                <a:spcPts val="660"/>
              </a:spcBef>
            </a:pPr>
            <a:r>
              <a:rPr sz="1200" b="1" dirty="0">
                <a:solidFill>
                  <a:srgbClr val="44546A"/>
                </a:solidFill>
                <a:latin typeface="微软雅黑"/>
                <a:cs typeface="微软雅黑"/>
              </a:rPr>
              <a:t>（中华医学会生殖医学分会</a:t>
            </a:r>
            <a:r>
              <a:rPr sz="1200" b="1" dirty="0">
                <a:solidFill>
                  <a:srgbClr val="55677D"/>
                </a:solidFill>
                <a:latin typeface="微软雅黑"/>
                <a:cs typeface="微软雅黑"/>
              </a:rPr>
              <a:t>）</a:t>
            </a:r>
            <a:endParaRPr sz="1200" dirty="0">
              <a:latin typeface="微软雅黑"/>
              <a:cs typeface="微软雅黑"/>
            </a:endParaRPr>
          </a:p>
          <a:p>
            <a:pPr marL="12700">
              <a:lnSpc>
                <a:spcPct val="100000"/>
              </a:lnSpc>
              <a:spcBef>
                <a:spcPts val="760"/>
              </a:spcBef>
            </a:pPr>
            <a:r>
              <a:rPr sz="1200" b="1" spc="-45" dirty="0">
                <a:solidFill>
                  <a:srgbClr val="44546A"/>
                </a:solidFill>
                <a:latin typeface="微软雅黑"/>
                <a:cs typeface="微软雅黑"/>
              </a:rPr>
              <a:t>2016</a:t>
            </a:r>
            <a:r>
              <a:rPr sz="1200" b="1" spc="-70" dirty="0">
                <a:solidFill>
                  <a:srgbClr val="44546A"/>
                </a:solidFill>
                <a:latin typeface="微软雅黑"/>
                <a:cs typeface="微软雅黑"/>
              </a:rPr>
              <a:t> </a:t>
            </a:r>
            <a:r>
              <a:rPr sz="1200" b="1" dirty="0">
                <a:solidFill>
                  <a:srgbClr val="44546A"/>
                </a:solidFill>
                <a:latin typeface="微软雅黑"/>
                <a:cs typeface="微软雅黑"/>
              </a:rPr>
              <a:t>中重度卵巢过度刺激综合征的预防和治疗</a:t>
            </a:r>
            <a:endParaRPr sz="1200" dirty="0">
              <a:latin typeface="微软雅黑"/>
              <a:cs typeface="微软雅黑"/>
            </a:endParaRPr>
          </a:p>
          <a:p>
            <a:pPr marL="12700">
              <a:lnSpc>
                <a:spcPct val="100000"/>
              </a:lnSpc>
              <a:spcBef>
                <a:spcPts val="660"/>
              </a:spcBef>
            </a:pPr>
            <a:r>
              <a:rPr sz="1200" b="1" dirty="0">
                <a:solidFill>
                  <a:srgbClr val="44546A"/>
                </a:solidFill>
                <a:latin typeface="微软雅黑"/>
                <a:cs typeface="微软雅黑"/>
              </a:rPr>
              <a:t>（美国生殖医学会</a:t>
            </a:r>
            <a:r>
              <a:rPr sz="1200" b="1" dirty="0">
                <a:solidFill>
                  <a:srgbClr val="55677D"/>
                </a:solidFill>
                <a:latin typeface="微软雅黑"/>
                <a:cs typeface="微软雅黑"/>
              </a:rPr>
              <a:t>）</a:t>
            </a:r>
            <a:endParaRPr sz="1200" dirty="0">
              <a:latin typeface="微软雅黑"/>
              <a:cs typeface="微软雅黑"/>
            </a:endParaRPr>
          </a:p>
        </p:txBody>
      </p:sp>
      <p:sp>
        <p:nvSpPr>
          <p:cNvPr id="15" name="object 15"/>
          <p:cNvSpPr/>
          <p:nvPr/>
        </p:nvSpPr>
        <p:spPr>
          <a:xfrm>
            <a:off x="4039754" y="4555374"/>
            <a:ext cx="2248592" cy="1309254"/>
          </a:xfrm>
          <a:prstGeom prst="rect">
            <a:avLst/>
          </a:prstGeom>
          <a:blipFill>
            <a:blip r:embed="rId4" cstate="print"/>
            <a:stretch>
              <a:fillRect/>
            </a:stretch>
          </a:blipFill>
        </p:spPr>
        <p:txBody>
          <a:bodyPr wrap="square" lIns="0" tIns="0" rIns="0" bIns="0" rtlCol="0"/>
          <a:lstStyle/>
          <a:p>
            <a:endParaRPr/>
          </a:p>
        </p:txBody>
      </p:sp>
      <p:sp>
        <p:nvSpPr>
          <p:cNvPr id="16" name="object 16"/>
          <p:cNvSpPr txBox="1"/>
          <p:nvPr/>
        </p:nvSpPr>
        <p:spPr>
          <a:xfrm>
            <a:off x="4222864" y="5080168"/>
            <a:ext cx="1548130" cy="299720"/>
          </a:xfrm>
          <a:prstGeom prst="rect">
            <a:avLst/>
          </a:prstGeom>
        </p:spPr>
        <p:txBody>
          <a:bodyPr vert="horz" wrap="square" lIns="0" tIns="12700" rIns="0" bIns="0" rtlCol="0">
            <a:spAutoFit/>
          </a:bodyPr>
          <a:lstStyle/>
          <a:p>
            <a:pPr marL="12700">
              <a:lnSpc>
                <a:spcPct val="100000"/>
              </a:lnSpc>
              <a:spcBef>
                <a:spcPts val="100"/>
              </a:spcBef>
            </a:pPr>
            <a:r>
              <a:rPr sz="1800" b="1" spc="-45" dirty="0">
                <a:solidFill>
                  <a:srgbClr val="FFFFFF"/>
                </a:solidFill>
                <a:latin typeface="微软雅黑"/>
                <a:cs typeface="微软雅黑"/>
              </a:rPr>
              <a:t>P</a:t>
            </a:r>
            <a:r>
              <a:rPr sz="1800" b="1" spc="-80" dirty="0">
                <a:solidFill>
                  <a:srgbClr val="FFFFFF"/>
                </a:solidFill>
                <a:latin typeface="微软雅黑"/>
                <a:cs typeface="微软雅黑"/>
              </a:rPr>
              <a:t>C</a:t>
            </a:r>
            <a:r>
              <a:rPr sz="1800" b="1" spc="-35" dirty="0">
                <a:solidFill>
                  <a:srgbClr val="FFFFFF"/>
                </a:solidFill>
                <a:latin typeface="微软雅黑"/>
                <a:cs typeface="微软雅黑"/>
              </a:rPr>
              <a:t>O</a:t>
            </a:r>
            <a:r>
              <a:rPr sz="1800" b="1" spc="-25" dirty="0">
                <a:solidFill>
                  <a:srgbClr val="FFFFFF"/>
                </a:solidFill>
                <a:latin typeface="微软雅黑"/>
                <a:cs typeface="微软雅黑"/>
              </a:rPr>
              <a:t>S</a:t>
            </a:r>
            <a:r>
              <a:rPr sz="1800" b="1" dirty="0">
                <a:solidFill>
                  <a:srgbClr val="FFFFFF"/>
                </a:solidFill>
                <a:latin typeface="微软雅黑"/>
                <a:cs typeface="微软雅黑"/>
              </a:rPr>
              <a:t>辅助诊断</a:t>
            </a:r>
            <a:endParaRPr sz="1800">
              <a:latin typeface="微软雅黑"/>
              <a:cs typeface="微软雅黑"/>
            </a:endParaRPr>
          </a:p>
        </p:txBody>
      </p:sp>
      <p:sp>
        <p:nvSpPr>
          <p:cNvPr id="17" name="object 17"/>
          <p:cNvSpPr/>
          <p:nvPr/>
        </p:nvSpPr>
        <p:spPr>
          <a:xfrm>
            <a:off x="6279046" y="4570989"/>
            <a:ext cx="3220720" cy="1278890"/>
          </a:xfrm>
          <a:custGeom>
            <a:avLst/>
            <a:gdLst/>
            <a:ahLst/>
            <a:cxnLst/>
            <a:rect l="l" t="t" r="r" b="b"/>
            <a:pathLst>
              <a:path w="3220720" h="1278889">
                <a:moveTo>
                  <a:pt x="3073514" y="0"/>
                </a:moveTo>
                <a:lnTo>
                  <a:pt x="147104" y="0"/>
                </a:lnTo>
                <a:lnTo>
                  <a:pt x="100607" y="7499"/>
                </a:lnTo>
                <a:lnTo>
                  <a:pt x="60226" y="28382"/>
                </a:lnTo>
                <a:lnTo>
                  <a:pt x="28382" y="60226"/>
                </a:lnTo>
                <a:lnTo>
                  <a:pt x="7499" y="100607"/>
                </a:lnTo>
                <a:lnTo>
                  <a:pt x="0" y="147104"/>
                </a:lnTo>
                <a:lnTo>
                  <a:pt x="0" y="1131506"/>
                </a:lnTo>
                <a:lnTo>
                  <a:pt x="7499" y="1178002"/>
                </a:lnTo>
                <a:lnTo>
                  <a:pt x="28382" y="1218384"/>
                </a:lnTo>
                <a:lnTo>
                  <a:pt x="60226" y="1250228"/>
                </a:lnTo>
                <a:lnTo>
                  <a:pt x="100607" y="1271111"/>
                </a:lnTo>
                <a:lnTo>
                  <a:pt x="147104" y="1278610"/>
                </a:lnTo>
                <a:lnTo>
                  <a:pt x="3073514" y="1278610"/>
                </a:lnTo>
                <a:lnTo>
                  <a:pt x="3120010" y="1271111"/>
                </a:lnTo>
                <a:lnTo>
                  <a:pt x="3160391" y="1250228"/>
                </a:lnTo>
                <a:lnTo>
                  <a:pt x="3192235" y="1218384"/>
                </a:lnTo>
                <a:lnTo>
                  <a:pt x="3213118" y="1178002"/>
                </a:lnTo>
                <a:lnTo>
                  <a:pt x="3220618" y="1131506"/>
                </a:lnTo>
                <a:lnTo>
                  <a:pt x="3220618" y="147104"/>
                </a:lnTo>
                <a:lnTo>
                  <a:pt x="3213118" y="100607"/>
                </a:lnTo>
                <a:lnTo>
                  <a:pt x="3192235" y="60226"/>
                </a:lnTo>
                <a:lnTo>
                  <a:pt x="3160391" y="28382"/>
                </a:lnTo>
                <a:lnTo>
                  <a:pt x="3120010" y="7499"/>
                </a:lnTo>
                <a:lnTo>
                  <a:pt x="3073514" y="0"/>
                </a:lnTo>
                <a:close/>
              </a:path>
            </a:pathLst>
          </a:custGeom>
          <a:solidFill>
            <a:srgbClr val="EEEEEE"/>
          </a:solidFill>
        </p:spPr>
        <p:txBody>
          <a:bodyPr wrap="square" lIns="0" tIns="0" rIns="0" bIns="0" rtlCol="0"/>
          <a:lstStyle/>
          <a:p>
            <a:endParaRPr/>
          </a:p>
        </p:txBody>
      </p:sp>
      <p:sp>
        <p:nvSpPr>
          <p:cNvPr id="18" name="object 18"/>
          <p:cNvSpPr txBox="1"/>
          <p:nvPr/>
        </p:nvSpPr>
        <p:spPr>
          <a:xfrm>
            <a:off x="6357785" y="4885635"/>
            <a:ext cx="2607945" cy="609600"/>
          </a:xfrm>
          <a:prstGeom prst="rect">
            <a:avLst/>
          </a:prstGeom>
        </p:spPr>
        <p:txBody>
          <a:bodyPr vert="horz" wrap="square" lIns="0" tIns="106680" rIns="0" bIns="0" rtlCol="0">
            <a:spAutoFit/>
          </a:bodyPr>
          <a:lstStyle/>
          <a:p>
            <a:pPr marL="12700">
              <a:lnSpc>
                <a:spcPct val="100000"/>
              </a:lnSpc>
              <a:spcBef>
                <a:spcPts val="840"/>
              </a:spcBef>
            </a:pPr>
            <a:r>
              <a:rPr sz="1300" b="1" spc="-45" dirty="0">
                <a:solidFill>
                  <a:srgbClr val="44546A"/>
                </a:solidFill>
                <a:latin typeface="微软雅黑"/>
                <a:cs typeface="微软雅黑"/>
              </a:rPr>
              <a:t>2018</a:t>
            </a:r>
            <a:r>
              <a:rPr sz="1300" b="1" spc="-80" dirty="0">
                <a:solidFill>
                  <a:srgbClr val="44546A"/>
                </a:solidFill>
                <a:latin typeface="微软雅黑"/>
                <a:cs typeface="微软雅黑"/>
              </a:rPr>
              <a:t> </a:t>
            </a:r>
            <a:r>
              <a:rPr sz="1300" b="1" dirty="0">
                <a:solidFill>
                  <a:srgbClr val="44546A"/>
                </a:solidFill>
                <a:latin typeface="微软雅黑"/>
                <a:cs typeface="微软雅黑"/>
              </a:rPr>
              <a:t>多囊卵巢综合征中国诊疗指南</a:t>
            </a:r>
            <a:endParaRPr sz="1300" dirty="0">
              <a:latin typeface="微软雅黑"/>
              <a:cs typeface="微软雅黑"/>
            </a:endParaRPr>
          </a:p>
          <a:p>
            <a:pPr marL="12700">
              <a:lnSpc>
                <a:spcPct val="100000"/>
              </a:lnSpc>
              <a:spcBef>
                <a:spcPts val="740"/>
              </a:spcBef>
            </a:pPr>
            <a:r>
              <a:rPr sz="1300" b="1" dirty="0">
                <a:solidFill>
                  <a:srgbClr val="44546A"/>
                </a:solidFill>
                <a:latin typeface="微软雅黑"/>
                <a:cs typeface="微软雅黑"/>
              </a:rPr>
              <a:t>（中华医学会妇产科学分会</a:t>
            </a:r>
            <a:r>
              <a:rPr sz="1300" b="1" dirty="0">
                <a:solidFill>
                  <a:srgbClr val="55677D"/>
                </a:solidFill>
                <a:latin typeface="微软雅黑"/>
                <a:cs typeface="微软雅黑"/>
              </a:rPr>
              <a:t>）</a:t>
            </a:r>
            <a:endParaRPr sz="1300" dirty="0">
              <a:latin typeface="微软雅黑"/>
              <a:cs typeface="微软雅黑"/>
            </a:endParaRPr>
          </a:p>
        </p:txBody>
      </p:sp>
      <p:sp>
        <p:nvSpPr>
          <p:cNvPr id="19" name="object 19"/>
          <p:cNvSpPr/>
          <p:nvPr/>
        </p:nvSpPr>
        <p:spPr>
          <a:xfrm>
            <a:off x="2619681" y="3396333"/>
            <a:ext cx="1348105" cy="2030095"/>
          </a:xfrm>
          <a:custGeom>
            <a:avLst/>
            <a:gdLst/>
            <a:ahLst/>
            <a:cxnLst/>
            <a:rect l="l" t="t" r="r" b="b"/>
            <a:pathLst>
              <a:path w="1348105" h="2030095">
                <a:moveTo>
                  <a:pt x="73152" y="0"/>
                </a:moveTo>
                <a:lnTo>
                  <a:pt x="37763" y="27132"/>
                </a:lnTo>
                <a:lnTo>
                  <a:pt x="9668" y="99973"/>
                </a:lnTo>
                <a:lnTo>
                  <a:pt x="0" y="153974"/>
                </a:lnTo>
                <a:lnTo>
                  <a:pt x="0" y="1501220"/>
                </a:lnTo>
                <a:lnTo>
                  <a:pt x="2142" y="1556749"/>
                </a:lnTo>
                <a:lnTo>
                  <a:pt x="7393" y="1607233"/>
                </a:lnTo>
                <a:lnTo>
                  <a:pt x="15990" y="1652789"/>
                </a:lnTo>
                <a:lnTo>
                  <a:pt x="28169" y="1693533"/>
                </a:lnTo>
                <a:lnTo>
                  <a:pt x="44166" y="1729580"/>
                </a:lnTo>
                <a:lnTo>
                  <a:pt x="88566" y="1788053"/>
                </a:lnTo>
                <a:lnTo>
                  <a:pt x="151082" y="1829135"/>
                </a:lnTo>
                <a:lnTo>
                  <a:pt x="189726" y="1843446"/>
                </a:lnTo>
                <a:lnTo>
                  <a:pt x="233608" y="1853757"/>
                </a:lnTo>
                <a:lnTo>
                  <a:pt x="282967" y="1860186"/>
                </a:lnTo>
                <a:lnTo>
                  <a:pt x="338039" y="1862849"/>
                </a:lnTo>
                <a:lnTo>
                  <a:pt x="1031451" y="1866395"/>
                </a:lnTo>
                <a:lnTo>
                  <a:pt x="1028562" y="2029482"/>
                </a:lnTo>
                <a:lnTo>
                  <a:pt x="1347821" y="1758261"/>
                </a:lnTo>
                <a:lnTo>
                  <a:pt x="1257537" y="1671399"/>
                </a:lnTo>
                <a:lnTo>
                  <a:pt x="1040119" y="1671399"/>
                </a:lnTo>
                <a:lnTo>
                  <a:pt x="381376" y="1657217"/>
                </a:lnTo>
                <a:lnTo>
                  <a:pt x="339279" y="1655458"/>
                </a:lnTo>
                <a:lnTo>
                  <a:pt x="269442" y="1641637"/>
                </a:lnTo>
                <a:lnTo>
                  <a:pt x="219648" y="1596904"/>
                </a:lnTo>
                <a:lnTo>
                  <a:pt x="202606" y="1556506"/>
                </a:lnTo>
                <a:lnTo>
                  <a:pt x="190981" y="1500652"/>
                </a:lnTo>
                <a:lnTo>
                  <a:pt x="184910" y="1426767"/>
                </a:lnTo>
                <a:lnTo>
                  <a:pt x="170463" y="178792"/>
                </a:lnTo>
                <a:lnTo>
                  <a:pt x="159004" y="122916"/>
                </a:lnTo>
                <a:lnTo>
                  <a:pt x="144764" y="77236"/>
                </a:lnTo>
                <a:lnTo>
                  <a:pt x="128402" y="41929"/>
                </a:lnTo>
                <a:lnTo>
                  <a:pt x="110573" y="17170"/>
                </a:lnTo>
                <a:lnTo>
                  <a:pt x="91938" y="3135"/>
                </a:lnTo>
                <a:lnTo>
                  <a:pt x="73152" y="0"/>
                </a:lnTo>
                <a:close/>
              </a:path>
              <a:path w="1348105" h="2030095">
                <a:moveTo>
                  <a:pt x="1040119" y="1462221"/>
                </a:moveTo>
                <a:lnTo>
                  <a:pt x="1040119" y="1671399"/>
                </a:lnTo>
                <a:lnTo>
                  <a:pt x="1257537" y="1671399"/>
                </a:lnTo>
                <a:lnTo>
                  <a:pt x="1040119" y="1462221"/>
                </a:lnTo>
                <a:close/>
              </a:path>
            </a:pathLst>
          </a:custGeom>
          <a:solidFill>
            <a:srgbClr val="EAEBEB"/>
          </a:solidFill>
        </p:spPr>
        <p:txBody>
          <a:bodyPr wrap="square" lIns="0" tIns="0" rIns="0" bIns="0" rtlCol="0"/>
          <a:lstStyle/>
          <a:p>
            <a:endParaRPr/>
          </a:p>
        </p:txBody>
      </p:sp>
      <p:sp>
        <p:nvSpPr>
          <p:cNvPr id="20" name="object 20"/>
          <p:cNvSpPr/>
          <p:nvPr/>
        </p:nvSpPr>
        <p:spPr>
          <a:xfrm>
            <a:off x="2374096" y="3359770"/>
            <a:ext cx="1602105" cy="534035"/>
          </a:xfrm>
          <a:custGeom>
            <a:avLst/>
            <a:gdLst/>
            <a:ahLst/>
            <a:cxnLst/>
            <a:rect l="l" t="t" r="r" b="b"/>
            <a:pathLst>
              <a:path w="1602105" h="534035">
                <a:moveTo>
                  <a:pt x="1472766" y="364487"/>
                </a:moveTo>
                <a:lnTo>
                  <a:pt x="1251951" y="364487"/>
                </a:lnTo>
                <a:lnTo>
                  <a:pt x="1257256" y="533580"/>
                </a:lnTo>
                <a:lnTo>
                  <a:pt x="1472766" y="364487"/>
                </a:lnTo>
                <a:close/>
              </a:path>
              <a:path w="1602105" h="534035">
                <a:moveTo>
                  <a:pt x="1257256" y="0"/>
                </a:moveTo>
                <a:lnTo>
                  <a:pt x="1257256" y="157819"/>
                </a:lnTo>
                <a:lnTo>
                  <a:pt x="0" y="161577"/>
                </a:lnTo>
                <a:lnTo>
                  <a:pt x="2652" y="394548"/>
                </a:lnTo>
                <a:lnTo>
                  <a:pt x="1251951" y="364487"/>
                </a:lnTo>
                <a:lnTo>
                  <a:pt x="1472766" y="364487"/>
                </a:lnTo>
                <a:lnTo>
                  <a:pt x="1602072" y="263032"/>
                </a:lnTo>
                <a:lnTo>
                  <a:pt x="1257256" y="0"/>
                </a:lnTo>
                <a:close/>
              </a:path>
            </a:pathLst>
          </a:custGeom>
          <a:solidFill>
            <a:srgbClr val="EAEBEB"/>
          </a:solidFill>
        </p:spPr>
        <p:txBody>
          <a:bodyPr wrap="square" lIns="0" tIns="0" rIns="0" bIns="0" rtlCol="0"/>
          <a:lstStyle/>
          <a:p>
            <a:endParaRPr/>
          </a:p>
        </p:txBody>
      </p:sp>
      <p:sp>
        <p:nvSpPr>
          <p:cNvPr id="21" name="object 21"/>
          <p:cNvSpPr/>
          <p:nvPr/>
        </p:nvSpPr>
        <p:spPr>
          <a:xfrm>
            <a:off x="2611012" y="1717619"/>
            <a:ext cx="1348105" cy="2030095"/>
          </a:xfrm>
          <a:custGeom>
            <a:avLst/>
            <a:gdLst/>
            <a:ahLst/>
            <a:cxnLst/>
            <a:rect l="l" t="t" r="r" b="b"/>
            <a:pathLst>
              <a:path w="1348105" h="2030095">
                <a:moveTo>
                  <a:pt x="1028561" y="0"/>
                </a:moveTo>
                <a:lnTo>
                  <a:pt x="1031451" y="163088"/>
                </a:lnTo>
                <a:lnTo>
                  <a:pt x="338038" y="166632"/>
                </a:lnTo>
                <a:lnTo>
                  <a:pt x="282967" y="169295"/>
                </a:lnTo>
                <a:lnTo>
                  <a:pt x="233608" y="175724"/>
                </a:lnTo>
                <a:lnTo>
                  <a:pt x="189725" y="186036"/>
                </a:lnTo>
                <a:lnTo>
                  <a:pt x="151082" y="200347"/>
                </a:lnTo>
                <a:lnTo>
                  <a:pt x="117441" y="218773"/>
                </a:lnTo>
                <a:lnTo>
                  <a:pt x="64220" y="268434"/>
                </a:lnTo>
                <a:lnTo>
                  <a:pt x="28168" y="335950"/>
                </a:lnTo>
                <a:lnTo>
                  <a:pt x="15990" y="376693"/>
                </a:lnTo>
                <a:lnTo>
                  <a:pt x="7393" y="422249"/>
                </a:lnTo>
                <a:lnTo>
                  <a:pt x="2142" y="472733"/>
                </a:lnTo>
                <a:lnTo>
                  <a:pt x="0" y="528262"/>
                </a:lnTo>
                <a:lnTo>
                  <a:pt x="0" y="1875508"/>
                </a:lnTo>
                <a:lnTo>
                  <a:pt x="9668" y="1929509"/>
                </a:lnTo>
                <a:lnTo>
                  <a:pt x="22475" y="1971731"/>
                </a:lnTo>
                <a:lnTo>
                  <a:pt x="54875" y="2021542"/>
                </a:lnTo>
                <a:lnTo>
                  <a:pt x="73152" y="2029483"/>
                </a:lnTo>
                <a:lnTo>
                  <a:pt x="91938" y="2026348"/>
                </a:lnTo>
                <a:lnTo>
                  <a:pt x="128401" y="1987554"/>
                </a:lnTo>
                <a:lnTo>
                  <a:pt x="144764" y="1952246"/>
                </a:lnTo>
                <a:lnTo>
                  <a:pt x="159004" y="1906567"/>
                </a:lnTo>
                <a:lnTo>
                  <a:pt x="170463" y="1850690"/>
                </a:lnTo>
                <a:lnTo>
                  <a:pt x="184909" y="602715"/>
                </a:lnTo>
                <a:lnTo>
                  <a:pt x="190981" y="528830"/>
                </a:lnTo>
                <a:lnTo>
                  <a:pt x="202606" y="472976"/>
                </a:lnTo>
                <a:lnTo>
                  <a:pt x="219648" y="432578"/>
                </a:lnTo>
                <a:lnTo>
                  <a:pt x="269441" y="387846"/>
                </a:lnTo>
                <a:lnTo>
                  <a:pt x="339279" y="374024"/>
                </a:lnTo>
                <a:lnTo>
                  <a:pt x="381376" y="372266"/>
                </a:lnTo>
                <a:lnTo>
                  <a:pt x="1040118" y="358084"/>
                </a:lnTo>
                <a:lnTo>
                  <a:pt x="1257537" y="358084"/>
                </a:lnTo>
                <a:lnTo>
                  <a:pt x="1347820" y="271222"/>
                </a:lnTo>
                <a:lnTo>
                  <a:pt x="1028561" y="0"/>
                </a:lnTo>
                <a:close/>
              </a:path>
              <a:path w="1348105" h="2030095">
                <a:moveTo>
                  <a:pt x="1257537" y="358084"/>
                </a:moveTo>
                <a:lnTo>
                  <a:pt x="1040118" y="358084"/>
                </a:lnTo>
                <a:lnTo>
                  <a:pt x="1040118" y="567262"/>
                </a:lnTo>
                <a:lnTo>
                  <a:pt x="1257537" y="358084"/>
                </a:lnTo>
                <a:close/>
              </a:path>
            </a:pathLst>
          </a:custGeom>
          <a:solidFill>
            <a:srgbClr val="EAEBEB"/>
          </a:solidFill>
        </p:spPr>
        <p:txBody>
          <a:bodyPr wrap="square" lIns="0" tIns="0" rIns="0" bIns="0" rtlCol="0"/>
          <a:lstStyle/>
          <a:p>
            <a:endParaRPr/>
          </a:p>
        </p:txBody>
      </p:sp>
      <p:sp>
        <p:nvSpPr>
          <p:cNvPr id="22" name="object 22"/>
          <p:cNvSpPr/>
          <p:nvPr/>
        </p:nvSpPr>
        <p:spPr>
          <a:xfrm>
            <a:off x="2011956" y="2813460"/>
            <a:ext cx="1293495" cy="1492885"/>
          </a:xfrm>
          <a:custGeom>
            <a:avLst/>
            <a:gdLst/>
            <a:ahLst/>
            <a:cxnLst/>
            <a:rect l="l" t="t" r="r" b="b"/>
            <a:pathLst>
              <a:path w="1293495" h="1492885">
                <a:moveTo>
                  <a:pt x="1030212" y="0"/>
                </a:moveTo>
                <a:lnTo>
                  <a:pt x="262692" y="0"/>
                </a:lnTo>
                <a:lnTo>
                  <a:pt x="215473" y="4232"/>
                </a:lnTo>
                <a:lnTo>
                  <a:pt x="171030" y="16434"/>
                </a:lnTo>
                <a:lnTo>
                  <a:pt x="130106" y="35865"/>
                </a:lnTo>
                <a:lnTo>
                  <a:pt x="93443" y="61782"/>
                </a:lnTo>
                <a:lnTo>
                  <a:pt x="61782" y="93443"/>
                </a:lnTo>
                <a:lnTo>
                  <a:pt x="35865" y="130107"/>
                </a:lnTo>
                <a:lnTo>
                  <a:pt x="16434" y="171031"/>
                </a:lnTo>
                <a:lnTo>
                  <a:pt x="4232" y="215473"/>
                </a:lnTo>
                <a:lnTo>
                  <a:pt x="0" y="262693"/>
                </a:lnTo>
                <a:lnTo>
                  <a:pt x="0" y="1229634"/>
                </a:lnTo>
                <a:lnTo>
                  <a:pt x="4232" y="1276853"/>
                </a:lnTo>
                <a:lnTo>
                  <a:pt x="16434" y="1321296"/>
                </a:lnTo>
                <a:lnTo>
                  <a:pt x="35865" y="1362220"/>
                </a:lnTo>
                <a:lnTo>
                  <a:pt x="61782" y="1398883"/>
                </a:lnTo>
                <a:lnTo>
                  <a:pt x="93443" y="1430545"/>
                </a:lnTo>
                <a:lnTo>
                  <a:pt x="130106" y="1456462"/>
                </a:lnTo>
                <a:lnTo>
                  <a:pt x="171030" y="1475892"/>
                </a:lnTo>
                <a:lnTo>
                  <a:pt x="215473" y="1488095"/>
                </a:lnTo>
                <a:lnTo>
                  <a:pt x="262692" y="1492327"/>
                </a:lnTo>
                <a:lnTo>
                  <a:pt x="1030212" y="1492327"/>
                </a:lnTo>
                <a:lnTo>
                  <a:pt x="1077432" y="1488095"/>
                </a:lnTo>
                <a:lnTo>
                  <a:pt x="1121874" y="1475892"/>
                </a:lnTo>
                <a:lnTo>
                  <a:pt x="1162799" y="1456462"/>
                </a:lnTo>
                <a:lnTo>
                  <a:pt x="1199462" y="1430545"/>
                </a:lnTo>
                <a:lnTo>
                  <a:pt x="1231123" y="1398883"/>
                </a:lnTo>
                <a:lnTo>
                  <a:pt x="1257040" y="1362220"/>
                </a:lnTo>
                <a:lnTo>
                  <a:pt x="1276470" y="1321296"/>
                </a:lnTo>
                <a:lnTo>
                  <a:pt x="1288673" y="1276853"/>
                </a:lnTo>
                <a:lnTo>
                  <a:pt x="1292905" y="1229634"/>
                </a:lnTo>
                <a:lnTo>
                  <a:pt x="1292905" y="262693"/>
                </a:lnTo>
                <a:lnTo>
                  <a:pt x="1288673" y="215473"/>
                </a:lnTo>
                <a:lnTo>
                  <a:pt x="1276470" y="171031"/>
                </a:lnTo>
                <a:lnTo>
                  <a:pt x="1257040" y="130107"/>
                </a:lnTo>
                <a:lnTo>
                  <a:pt x="1231123" y="93443"/>
                </a:lnTo>
                <a:lnTo>
                  <a:pt x="1199462" y="61782"/>
                </a:lnTo>
                <a:lnTo>
                  <a:pt x="1162799" y="35865"/>
                </a:lnTo>
                <a:lnTo>
                  <a:pt x="1121874" y="16434"/>
                </a:lnTo>
                <a:lnTo>
                  <a:pt x="1077432" y="4232"/>
                </a:lnTo>
                <a:lnTo>
                  <a:pt x="1030212" y="0"/>
                </a:lnTo>
                <a:close/>
              </a:path>
            </a:pathLst>
          </a:custGeom>
          <a:solidFill>
            <a:srgbClr val="FFCA00"/>
          </a:solidFill>
        </p:spPr>
        <p:txBody>
          <a:bodyPr wrap="square" lIns="0" tIns="0" rIns="0" bIns="0" rtlCol="0"/>
          <a:lstStyle/>
          <a:p>
            <a:endParaRPr/>
          </a:p>
        </p:txBody>
      </p:sp>
      <p:sp>
        <p:nvSpPr>
          <p:cNvPr id="23" name="object 23"/>
          <p:cNvSpPr txBox="1"/>
          <p:nvPr/>
        </p:nvSpPr>
        <p:spPr>
          <a:xfrm>
            <a:off x="2274263" y="3187656"/>
            <a:ext cx="774065" cy="746760"/>
          </a:xfrm>
          <a:prstGeom prst="rect">
            <a:avLst/>
          </a:prstGeom>
        </p:spPr>
        <p:txBody>
          <a:bodyPr vert="horz" wrap="square" lIns="0" tIns="12700" rIns="0" bIns="0" rtlCol="0">
            <a:spAutoFit/>
          </a:bodyPr>
          <a:lstStyle/>
          <a:p>
            <a:pPr marL="12700">
              <a:lnSpc>
                <a:spcPts val="2840"/>
              </a:lnSpc>
              <a:spcBef>
                <a:spcPts val="100"/>
              </a:spcBef>
            </a:pPr>
            <a:r>
              <a:rPr sz="2400" b="1" spc="-120" dirty="0">
                <a:solidFill>
                  <a:srgbClr val="FFFFFF"/>
                </a:solidFill>
                <a:latin typeface="微软雅黑"/>
                <a:cs typeface="微软雅黑"/>
              </a:rPr>
              <a:t>AM</a:t>
            </a:r>
            <a:r>
              <a:rPr sz="2400" b="1" spc="-114" dirty="0">
                <a:solidFill>
                  <a:srgbClr val="FFFFFF"/>
                </a:solidFill>
                <a:latin typeface="微软雅黑"/>
                <a:cs typeface="微软雅黑"/>
              </a:rPr>
              <a:t>H</a:t>
            </a:r>
            <a:endParaRPr sz="2400">
              <a:latin typeface="微软雅黑"/>
              <a:cs typeface="微软雅黑"/>
            </a:endParaRPr>
          </a:p>
          <a:p>
            <a:pPr marL="81280">
              <a:lnSpc>
                <a:spcPts val="2840"/>
              </a:lnSpc>
            </a:pPr>
            <a:r>
              <a:rPr sz="2400" b="1" dirty="0">
                <a:solidFill>
                  <a:srgbClr val="FFFFFF"/>
                </a:solidFill>
                <a:latin typeface="微软雅黑"/>
                <a:cs typeface="微软雅黑"/>
              </a:rPr>
              <a:t>运用</a:t>
            </a:r>
            <a:endParaRPr sz="2400">
              <a:latin typeface="微软雅黑"/>
              <a:cs typeface="微软雅黑"/>
            </a:endParaRPr>
          </a:p>
        </p:txBody>
      </p:sp>
    </p:spTree>
    <p:extLst>
      <p:ext uri="{BB962C8B-B14F-4D97-AF65-F5344CB8AC3E}">
        <p14:creationId xmlns:p14="http://schemas.microsoft.com/office/powerpoint/2010/main" val="87912374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zh-CN" dirty="0"/>
              <a:t>AMH</a:t>
            </a:r>
            <a:r>
              <a:rPr kumimoji="1" lang="zh-CN" altLang="en-US" dirty="0"/>
              <a:t>对卵巢储备功能评估的常用界值</a:t>
            </a:r>
          </a:p>
        </p:txBody>
      </p:sp>
      <p:sp>
        <p:nvSpPr>
          <p:cNvPr id="3" name="内容占位符 2"/>
          <p:cNvSpPr>
            <a:spLocks noGrp="1"/>
          </p:cNvSpPr>
          <p:nvPr>
            <p:ph idx="1"/>
          </p:nvPr>
        </p:nvSpPr>
        <p:spPr>
          <a:xfrm>
            <a:off x="1241425" y="1274763"/>
            <a:ext cx="10112375" cy="3716337"/>
          </a:xfrm>
        </p:spPr>
        <p:txBody>
          <a:bodyPr/>
          <a:lstStyle/>
          <a:p>
            <a:r>
              <a:rPr lang="en-US" altLang="zh-CN" dirty="0">
                <a:solidFill>
                  <a:srgbClr val="040000"/>
                </a:solidFill>
              </a:rPr>
              <a:t>AMH</a:t>
            </a:r>
            <a:r>
              <a:rPr lang="zh-CN" altLang="en-US" dirty="0">
                <a:solidFill>
                  <a:srgbClr val="040000"/>
                </a:solidFill>
              </a:rPr>
              <a:t>的正常值界于</a:t>
            </a:r>
            <a:r>
              <a:rPr lang="en-US" altLang="zh-CN" dirty="0">
                <a:solidFill>
                  <a:srgbClr val="040000"/>
                </a:solidFill>
              </a:rPr>
              <a:t>2~6.8ng/ml</a:t>
            </a:r>
            <a:r>
              <a:rPr lang="zh-CN" altLang="en-US" dirty="0">
                <a:solidFill>
                  <a:srgbClr val="040000"/>
                </a:solidFill>
              </a:rPr>
              <a:t>。</a:t>
            </a:r>
          </a:p>
          <a:p>
            <a:r>
              <a:rPr lang="en-US" altLang="zh-CN" dirty="0">
                <a:solidFill>
                  <a:srgbClr val="040000"/>
                </a:solidFill>
              </a:rPr>
              <a:t>AMH&lt;2ng/ml </a:t>
            </a:r>
            <a:r>
              <a:rPr lang="zh-CN" altLang="en-US" dirty="0">
                <a:solidFill>
                  <a:srgbClr val="040000"/>
                </a:solidFill>
              </a:rPr>
              <a:t>提示卵巢储备功能不良。</a:t>
            </a:r>
          </a:p>
          <a:p>
            <a:r>
              <a:rPr lang="en-US" altLang="zh-CN" dirty="0" err="1">
                <a:solidFill>
                  <a:srgbClr val="040000"/>
                </a:solidFill>
              </a:rPr>
              <a:t>Gnoth</a:t>
            </a:r>
            <a:r>
              <a:rPr lang="en-US" altLang="zh-CN" dirty="0">
                <a:solidFill>
                  <a:srgbClr val="040000"/>
                </a:solidFill>
              </a:rPr>
              <a:t> </a:t>
            </a:r>
            <a:r>
              <a:rPr lang="zh-CN" altLang="en-US" dirty="0">
                <a:solidFill>
                  <a:srgbClr val="040000"/>
                </a:solidFill>
              </a:rPr>
              <a:t>等研究表明：</a:t>
            </a:r>
            <a:r>
              <a:rPr lang="en-US" altLang="zh-CN" dirty="0">
                <a:solidFill>
                  <a:srgbClr val="040000"/>
                </a:solidFill>
              </a:rPr>
              <a:t>AMH&lt;1.26ng/ml</a:t>
            </a:r>
            <a:r>
              <a:rPr lang="zh-CN" altLang="en-US" dirty="0">
                <a:solidFill>
                  <a:srgbClr val="040000"/>
                </a:solidFill>
              </a:rPr>
              <a:t>对于卵巢储备功能低下的预测敏感度为</a:t>
            </a:r>
            <a:r>
              <a:rPr lang="en-US" altLang="zh-CN" dirty="0">
                <a:solidFill>
                  <a:srgbClr val="040000"/>
                </a:solidFill>
              </a:rPr>
              <a:t>97%</a:t>
            </a:r>
            <a:r>
              <a:rPr lang="zh-CN" altLang="en-US" dirty="0">
                <a:solidFill>
                  <a:srgbClr val="040000"/>
                </a:solidFill>
              </a:rPr>
              <a:t>。</a:t>
            </a:r>
            <a:endParaRPr lang="en-US" altLang="zh-CN" dirty="0">
              <a:solidFill>
                <a:srgbClr val="040000"/>
              </a:solidFill>
            </a:endParaRPr>
          </a:p>
          <a:p>
            <a:r>
              <a:rPr lang="zh-CN" altLang="en-US" dirty="0">
                <a:solidFill>
                  <a:srgbClr val="040000"/>
                </a:solidFill>
              </a:rPr>
              <a:t>对于</a:t>
            </a:r>
            <a:r>
              <a:rPr lang="en-US" altLang="zh-CN" dirty="0">
                <a:solidFill>
                  <a:srgbClr val="040000"/>
                </a:solidFill>
              </a:rPr>
              <a:t>AMH&lt;0.5ng/ml</a:t>
            </a:r>
            <a:r>
              <a:rPr lang="zh-CN" altLang="en-US" dirty="0">
                <a:solidFill>
                  <a:srgbClr val="040000"/>
                </a:solidFill>
              </a:rPr>
              <a:t>时，存在严重卵巢储备功能低下的可能性高达</a:t>
            </a:r>
            <a:r>
              <a:rPr lang="en-US" altLang="zh-CN" dirty="0">
                <a:solidFill>
                  <a:srgbClr val="040000"/>
                </a:solidFill>
              </a:rPr>
              <a:t>88%</a:t>
            </a:r>
            <a:r>
              <a:rPr lang="zh-CN" altLang="en-US" dirty="0">
                <a:solidFill>
                  <a:srgbClr val="040000"/>
                </a:solidFill>
              </a:rPr>
              <a:t>。</a:t>
            </a:r>
          </a:p>
          <a:p>
            <a:r>
              <a:rPr lang="en-US" altLang="zh-CN" dirty="0">
                <a:solidFill>
                  <a:srgbClr val="040000"/>
                </a:solidFill>
              </a:rPr>
              <a:t>AMH&lt;0.086ng/ml</a:t>
            </a:r>
            <a:r>
              <a:rPr lang="zh-CN" altLang="en-US" dirty="0">
                <a:solidFill>
                  <a:srgbClr val="040000"/>
                </a:solidFill>
              </a:rPr>
              <a:t>作为预测绝经的界值，</a:t>
            </a:r>
            <a:r>
              <a:rPr lang="en-US" altLang="zh-CN" dirty="0">
                <a:solidFill>
                  <a:srgbClr val="040000"/>
                </a:solidFill>
              </a:rPr>
              <a:t>AMH&lt;0.023ng/ml</a:t>
            </a:r>
            <a:r>
              <a:rPr lang="zh-CN" altLang="en-US" dirty="0">
                <a:solidFill>
                  <a:srgbClr val="040000"/>
                </a:solidFill>
              </a:rPr>
              <a:t>作为卵巢早衰的界值。</a:t>
            </a:r>
          </a:p>
          <a:p>
            <a:endParaRPr kumimoji="1" lang="zh-CN" altLang="en-US" dirty="0"/>
          </a:p>
        </p:txBody>
      </p:sp>
    </p:spTree>
    <p:extLst>
      <p:ext uri="{BB962C8B-B14F-4D97-AF65-F5344CB8AC3E}">
        <p14:creationId xmlns:p14="http://schemas.microsoft.com/office/powerpoint/2010/main" val="387209373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en-US" altLang="zh-CN" dirty="0"/>
              <a:t>AMH</a:t>
            </a:r>
            <a:r>
              <a:rPr kumimoji="1" lang="zh-CN" altLang="en-US" dirty="0"/>
              <a:t>对卵巢反应性的预测价值</a:t>
            </a:r>
          </a:p>
        </p:txBody>
      </p:sp>
      <p:sp>
        <p:nvSpPr>
          <p:cNvPr id="68" name="Line 13"/>
          <p:cNvSpPr>
            <a:spLocks noChangeShapeType="1"/>
          </p:cNvSpPr>
          <p:nvPr/>
        </p:nvSpPr>
        <p:spPr bwMode="auto">
          <a:xfrm>
            <a:off x="4294250" y="2862289"/>
            <a:ext cx="2042604" cy="3833"/>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pPr algn="ctr"/>
            <a:endParaRPr lang="ko-KR" altLang="en-US"/>
          </a:p>
        </p:txBody>
      </p:sp>
      <p:sp>
        <p:nvSpPr>
          <p:cNvPr id="72" name="Line 13"/>
          <p:cNvSpPr>
            <a:spLocks noChangeShapeType="1"/>
          </p:cNvSpPr>
          <p:nvPr/>
        </p:nvSpPr>
        <p:spPr bwMode="auto">
          <a:xfrm>
            <a:off x="4294251" y="1649284"/>
            <a:ext cx="2061765" cy="7665"/>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pPr algn="ctr"/>
            <a:endParaRPr lang="ko-KR" altLang="en-US"/>
          </a:p>
        </p:txBody>
      </p:sp>
      <p:sp>
        <p:nvSpPr>
          <p:cNvPr id="73" name="Line 13"/>
          <p:cNvSpPr>
            <a:spLocks noChangeShapeType="1"/>
          </p:cNvSpPr>
          <p:nvPr/>
        </p:nvSpPr>
        <p:spPr bwMode="auto">
          <a:xfrm flipV="1">
            <a:off x="4290417" y="4066654"/>
            <a:ext cx="2061765" cy="383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pPr algn="ctr"/>
            <a:endParaRPr lang="ko-KR" altLang="en-US"/>
          </a:p>
        </p:txBody>
      </p:sp>
      <p:grpSp>
        <p:nvGrpSpPr>
          <p:cNvPr id="74" name="그룹 61"/>
          <p:cNvGrpSpPr/>
          <p:nvPr/>
        </p:nvGrpSpPr>
        <p:grpSpPr>
          <a:xfrm>
            <a:off x="1270000" y="3869050"/>
            <a:ext cx="3053759" cy="406012"/>
            <a:chOff x="1035172" y="3975620"/>
            <a:chExt cx="2539287" cy="406012"/>
          </a:xfrm>
        </p:grpSpPr>
        <p:grpSp>
          <p:nvGrpSpPr>
            <p:cNvPr id="75" name="그룹 36"/>
            <p:cNvGrpSpPr/>
            <p:nvPr/>
          </p:nvGrpSpPr>
          <p:grpSpPr>
            <a:xfrm>
              <a:off x="1035172" y="3975620"/>
              <a:ext cx="2489600" cy="406012"/>
              <a:chOff x="572454" y="5206608"/>
              <a:chExt cx="2815311" cy="459130"/>
            </a:xfrm>
          </p:grpSpPr>
          <p:sp>
            <p:nvSpPr>
              <p:cNvPr id="79" name="모서리가 둥근 직사각형 37"/>
              <p:cNvSpPr/>
              <p:nvPr/>
            </p:nvSpPr>
            <p:spPr>
              <a:xfrm>
                <a:off x="572454" y="5206608"/>
                <a:ext cx="2815311" cy="459130"/>
              </a:xfrm>
              <a:prstGeom prst="roundRect">
                <a:avLst>
                  <a:gd name="adj" fmla="val 50000"/>
                </a:avLst>
              </a:prstGeom>
              <a:noFill/>
              <a:ln w="19050">
                <a:solidFill>
                  <a:srgbClr val="625F63"/>
                </a:solid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81" name="Rectangle 3"/>
              <p:cNvSpPr txBox="1">
                <a:spLocks noChangeArrowheads="1"/>
              </p:cNvSpPr>
              <p:nvPr/>
            </p:nvSpPr>
            <p:spPr bwMode="auto">
              <a:xfrm>
                <a:off x="774727" y="5289320"/>
                <a:ext cx="2389143" cy="31323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zh-CN" dirty="0">
                    <a:solidFill>
                      <a:srgbClr val="040000"/>
                    </a:solidFill>
                  </a:rPr>
                  <a:t>1.1 &lt;AMH&lt;3.5 ng/mL </a:t>
                </a:r>
                <a:endParaRPr lang="en-US" altLang="ko-KR" b="1" dirty="0">
                  <a:solidFill>
                    <a:srgbClr val="625F63"/>
                  </a:solidFill>
                  <a:latin typeface="Calibri" panose="020F0502020204030204" pitchFamily="34" charset="0"/>
                  <a:ea typeface="Tahoma" pitchFamily="34" charset="0"/>
                  <a:cs typeface="Tahoma" pitchFamily="34" charset="0"/>
                </a:endParaRPr>
              </a:p>
            </p:txBody>
          </p:sp>
        </p:grpSp>
        <p:sp>
          <p:nvSpPr>
            <p:cNvPr id="77" name="타원 41"/>
            <p:cNvSpPr/>
            <p:nvPr/>
          </p:nvSpPr>
          <p:spPr>
            <a:xfrm>
              <a:off x="3501654"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82" name="그룹 64"/>
          <p:cNvGrpSpPr/>
          <p:nvPr/>
        </p:nvGrpSpPr>
        <p:grpSpPr>
          <a:xfrm>
            <a:off x="6322542" y="1439046"/>
            <a:ext cx="4967758" cy="565455"/>
            <a:chOff x="5573242" y="1545620"/>
            <a:chExt cx="2535588" cy="406531"/>
          </a:xfrm>
        </p:grpSpPr>
        <p:grpSp>
          <p:nvGrpSpPr>
            <p:cNvPr id="83" name="그룹 30"/>
            <p:cNvGrpSpPr/>
            <p:nvPr/>
          </p:nvGrpSpPr>
          <p:grpSpPr>
            <a:xfrm>
              <a:off x="5619230" y="1545620"/>
              <a:ext cx="2489600" cy="406531"/>
              <a:chOff x="5756237" y="2254102"/>
              <a:chExt cx="2815311" cy="459715"/>
            </a:xfrm>
          </p:grpSpPr>
          <p:sp>
            <p:nvSpPr>
              <p:cNvPr id="87" name="모서리가 둥근 직사각형 31"/>
              <p:cNvSpPr/>
              <p:nvPr/>
            </p:nvSpPr>
            <p:spPr>
              <a:xfrm flipH="1">
                <a:off x="5756237" y="2254102"/>
                <a:ext cx="2815311" cy="459130"/>
              </a:xfrm>
              <a:prstGeom prst="roundRect">
                <a:avLst>
                  <a:gd name="adj" fmla="val 50000"/>
                </a:avLst>
              </a:prstGeom>
              <a:noFill/>
              <a:ln w="19050">
                <a:solidFill>
                  <a:srgbClr val="625F63"/>
                </a:solid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88" name="모서리가 둥근 직사각형 72"/>
              <p:cNvSpPr/>
              <p:nvPr/>
            </p:nvSpPr>
            <p:spPr>
              <a:xfrm flipH="1">
                <a:off x="5756237" y="2254102"/>
                <a:ext cx="396329"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625F63"/>
              </a:solidFill>
              <a:ln w="19050">
                <a:no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89" name="Rectangle 3"/>
              <p:cNvSpPr txBox="1">
                <a:spLocks noChangeArrowheads="1"/>
              </p:cNvSpPr>
              <p:nvPr/>
            </p:nvSpPr>
            <p:spPr bwMode="auto">
              <a:xfrm>
                <a:off x="6218539" y="2263416"/>
                <a:ext cx="2258009" cy="450401"/>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zh-CN" altLang="en-US" dirty="0">
                    <a:solidFill>
                      <a:srgbClr val="040000"/>
                    </a:solidFill>
                  </a:rPr>
                  <a:t>预示着 </a:t>
                </a:r>
                <a:r>
                  <a:rPr lang="en-US" altLang="zh-CN" dirty="0">
                    <a:solidFill>
                      <a:srgbClr val="040000"/>
                    </a:solidFill>
                  </a:rPr>
                  <a:t>IVF </a:t>
                </a:r>
                <a:r>
                  <a:rPr lang="zh-CN" altLang="en-US" dirty="0">
                    <a:solidFill>
                      <a:srgbClr val="040000"/>
                    </a:solidFill>
                  </a:rPr>
                  <a:t>周期中卵巢储备减少</a:t>
                </a:r>
                <a:r>
                  <a:rPr lang="en-US" altLang="zh-CN" dirty="0">
                    <a:solidFill>
                      <a:srgbClr val="040000"/>
                    </a:solidFill>
                  </a:rPr>
                  <a:t>,</a:t>
                </a:r>
                <a:r>
                  <a:rPr lang="zh-CN" altLang="en-US" dirty="0">
                    <a:solidFill>
                      <a:srgbClr val="040000"/>
                    </a:solidFill>
                  </a:rPr>
                  <a:t>通常少于</a:t>
                </a:r>
                <a:r>
                  <a:rPr lang="en-US" altLang="zh-CN" dirty="0">
                    <a:solidFill>
                      <a:srgbClr val="040000"/>
                    </a:solidFill>
                  </a:rPr>
                  <a:t>3</a:t>
                </a:r>
                <a:r>
                  <a:rPr lang="zh-CN" altLang="en-US" dirty="0">
                    <a:solidFill>
                      <a:srgbClr val="040000"/>
                    </a:solidFill>
                  </a:rPr>
                  <a:t>个窦卵泡</a:t>
                </a:r>
                <a:endParaRPr lang="en-US" altLang="ko-KR" b="1" dirty="0">
                  <a:solidFill>
                    <a:srgbClr val="625F63"/>
                  </a:solidFill>
                  <a:latin typeface="Calibri" panose="020F0502020204030204" pitchFamily="34" charset="0"/>
                  <a:ea typeface="Tahoma" pitchFamily="34" charset="0"/>
                  <a:cs typeface="Tahoma" pitchFamily="34" charset="0"/>
                </a:endParaRPr>
              </a:p>
            </p:txBody>
          </p:sp>
        </p:grpSp>
        <p:sp>
          <p:nvSpPr>
            <p:cNvPr id="85" name="타원 35"/>
            <p:cNvSpPr/>
            <p:nvPr/>
          </p:nvSpPr>
          <p:spPr>
            <a:xfrm>
              <a:off x="5573242"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90" name="그룹 63"/>
          <p:cNvGrpSpPr/>
          <p:nvPr/>
        </p:nvGrpSpPr>
        <p:grpSpPr>
          <a:xfrm>
            <a:off x="6322542" y="2653588"/>
            <a:ext cx="4967758" cy="579785"/>
            <a:chOff x="5573242" y="2850647"/>
            <a:chExt cx="2535588" cy="415432"/>
          </a:xfrm>
        </p:grpSpPr>
        <p:grpSp>
          <p:nvGrpSpPr>
            <p:cNvPr id="91" name="그룹 42"/>
            <p:cNvGrpSpPr/>
            <p:nvPr/>
          </p:nvGrpSpPr>
          <p:grpSpPr>
            <a:xfrm>
              <a:off x="5619230" y="2850647"/>
              <a:ext cx="2489600" cy="415432"/>
              <a:chOff x="5756237" y="3729869"/>
              <a:chExt cx="2815311" cy="469782"/>
            </a:xfrm>
          </p:grpSpPr>
          <p:sp>
            <p:nvSpPr>
              <p:cNvPr id="95" name="모서리가 둥근 직사각형 43"/>
              <p:cNvSpPr/>
              <p:nvPr/>
            </p:nvSpPr>
            <p:spPr>
              <a:xfrm flipH="1">
                <a:off x="5756237" y="3729869"/>
                <a:ext cx="2815311" cy="459130"/>
              </a:xfrm>
              <a:prstGeom prst="roundRect">
                <a:avLst>
                  <a:gd name="adj" fmla="val 50000"/>
                </a:avLst>
              </a:prstGeom>
              <a:noFill/>
              <a:ln w="19050">
                <a:solidFill>
                  <a:srgbClr val="FF6F89"/>
                </a:solid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96" name="모서리가 둥근 직사각형 72"/>
              <p:cNvSpPr/>
              <p:nvPr/>
            </p:nvSpPr>
            <p:spPr>
              <a:xfrm flipH="1">
                <a:off x="5756237" y="3729869"/>
                <a:ext cx="403659"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FF6F89"/>
              </a:solidFill>
              <a:ln w="19050">
                <a:no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97" name="Rectangle 3"/>
              <p:cNvSpPr txBox="1">
                <a:spLocks noChangeArrowheads="1"/>
              </p:cNvSpPr>
              <p:nvPr/>
            </p:nvSpPr>
            <p:spPr bwMode="auto">
              <a:xfrm>
                <a:off x="6225869" y="3750763"/>
                <a:ext cx="2250679" cy="44888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zh-CN" altLang="en-US" dirty="0">
                    <a:solidFill>
                      <a:srgbClr val="040000"/>
                    </a:solidFill>
                  </a:rPr>
                  <a:t>预测着基线卵巢储备低</a:t>
                </a:r>
                <a:r>
                  <a:rPr lang="en-US" altLang="zh-CN" dirty="0">
                    <a:solidFill>
                      <a:srgbClr val="040000"/>
                    </a:solidFill>
                  </a:rPr>
                  <a:t>,</a:t>
                </a:r>
                <a:r>
                  <a:rPr lang="zh-CN" altLang="en-US" dirty="0">
                    <a:solidFill>
                      <a:srgbClr val="040000"/>
                    </a:solidFill>
                  </a:rPr>
                  <a:t>患者对促性腺激素可能反应不良</a:t>
                </a:r>
                <a:endParaRPr lang="en-US" altLang="ko-KR" b="1" dirty="0">
                  <a:solidFill>
                    <a:srgbClr val="FF6F89"/>
                  </a:solidFill>
                  <a:latin typeface="Calibri" panose="020F0502020204030204" pitchFamily="34" charset="0"/>
                  <a:ea typeface="Tahoma" pitchFamily="34" charset="0"/>
                  <a:cs typeface="Tahoma" pitchFamily="34" charset="0"/>
                </a:endParaRPr>
              </a:p>
            </p:txBody>
          </p:sp>
        </p:grpSp>
        <p:sp>
          <p:nvSpPr>
            <p:cNvPr id="93" name="타원 47"/>
            <p:cNvSpPr/>
            <p:nvPr/>
          </p:nvSpPr>
          <p:spPr>
            <a:xfrm>
              <a:off x="5573242"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98" name="그룹 65"/>
          <p:cNvGrpSpPr/>
          <p:nvPr/>
        </p:nvGrpSpPr>
        <p:grpSpPr>
          <a:xfrm>
            <a:off x="1308100" y="1439044"/>
            <a:ext cx="3015659" cy="406012"/>
            <a:chOff x="1035172" y="1545614"/>
            <a:chExt cx="2539287" cy="406012"/>
          </a:xfrm>
        </p:grpSpPr>
        <p:grpSp>
          <p:nvGrpSpPr>
            <p:cNvPr id="99" name="그룹 24"/>
            <p:cNvGrpSpPr/>
            <p:nvPr/>
          </p:nvGrpSpPr>
          <p:grpSpPr>
            <a:xfrm>
              <a:off x="1035172" y="1545614"/>
              <a:ext cx="2489600" cy="406012"/>
              <a:chOff x="572454" y="2254102"/>
              <a:chExt cx="2815311" cy="459130"/>
            </a:xfrm>
          </p:grpSpPr>
          <p:sp>
            <p:nvSpPr>
              <p:cNvPr id="103" name="모서리가 둥근 직사각형 25"/>
              <p:cNvSpPr/>
              <p:nvPr/>
            </p:nvSpPr>
            <p:spPr>
              <a:xfrm>
                <a:off x="572454" y="2254102"/>
                <a:ext cx="2815311" cy="459130"/>
              </a:xfrm>
              <a:prstGeom prst="roundRect">
                <a:avLst>
                  <a:gd name="adj" fmla="val 50000"/>
                </a:avLst>
              </a:prstGeom>
              <a:noFill/>
              <a:ln w="19050">
                <a:solidFill>
                  <a:srgbClr val="FF6F89"/>
                </a:solid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105" name="Rectangle 3"/>
              <p:cNvSpPr txBox="1">
                <a:spLocks noChangeArrowheads="1"/>
              </p:cNvSpPr>
              <p:nvPr/>
            </p:nvSpPr>
            <p:spPr bwMode="auto">
              <a:xfrm>
                <a:off x="957480" y="2335691"/>
                <a:ext cx="1970203" cy="31323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zh-CN" dirty="0">
                    <a:solidFill>
                      <a:srgbClr val="040000"/>
                    </a:solidFill>
                  </a:rPr>
                  <a:t>AMH&lt;0.5 </a:t>
                </a:r>
                <a:r>
                  <a:rPr lang="en-US" altLang="zh-CN" dirty="0" err="1">
                    <a:solidFill>
                      <a:srgbClr val="040000"/>
                    </a:solidFill>
                  </a:rPr>
                  <a:t>ng</a:t>
                </a:r>
                <a:r>
                  <a:rPr lang="en-US" altLang="zh-CN" dirty="0">
                    <a:solidFill>
                      <a:srgbClr val="040000"/>
                    </a:solidFill>
                  </a:rPr>
                  <a:t>/mL </a:t>
                </a:r>
                <a:endParaRPr lang="en-US" altLang="ko-KR" b="1" dirty="0">
                  <a:solidFill>
                    <a:srgbClr val="FF6F89"/>
                  </a:solidFill>
                  <a:latin typeface="Calibri" panose="020F0502020204030204" pitchFamily="34" charset="0"/>
                  <a:ea typeface="Tahoma" pitchFamily="34" charset="0"/>
                  <a:cs typeface="Tahoma" pitchFamily="34" charset="0"/>
                </a:endParaRPr>
              </a:p>
            </p:txBody>
          </p:sp>
        </p:grpSp>
        <p:sp>
          <p:nvSpPr>
            <p:cNvPr id="101" name="타원 29"/>
            <p:cNvSpPr/>
            <p:nvPr/>
          </p:nvSpPr>
          <p:spPr>
            <a:xfrm>
              <a:off x="3501654"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06" name="그룹 62"/>
          <p:cNvGrpSpPr/>
          <p:nvPr/>
        </p:nvGrpSpPr>
        <p:grpSpPr>
          <a:xfrm>
            <a:off x="6322542" y="3869049"/>
            <a:ext cx="5153670" cy="874055"/>
            <a:chOff x="5573242" y="3975620"/>
            <a:chExt cx="2630479" cy="668430"/>
          </a:xfrm>
        </p:grpSpPr>
        <p:sp>
          <p:nvSpPr>
            <p:cNvPr id="107" name="Line 6"/>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pPr algn="ctr"/>
              <a:endParaRPr lang="ko-KR" altLang="en-US"/>
            </a:p>
          </p:txBody>
        </p:sp>
        <p:sp>
          <p:nvSpPr>
            <p:cNvPr id="108" name="Line 17"/>
            <p:cNvSpPr>
              <a:spLocks noChangeShapeType="1"/>
            </p:cNvSpPr>
            <p:nvPr/>
          </p:nvSpPr>
          <p:spPr bwMode="auto">
            <a:xfrm>
              <a:off x="5711904" y="4250445"/>
              <a:ext cx="4613" cy="2051"/>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pPr algn="ctr"/>
              <a:endParaRPr lang="ko-KR" altLang="en-US"/>
            </a:p>
          </p:txBody>
        </p:sp>
        <p:grpSp>
          <p:nvGrpSpPr>
            <p:cNvPr id="109" name="그룹 48"/>
            <p:cNvGrpSpPr/>
            <p:nvPr/>
          </p:nvGrpSpPr>
          <p:grpSpPr>
            <a:xfrm>
              <a:off x="5619230" y="3975620"/>
              <a:ext cx="2489600" cy="406012"/>
              <a:chOff x="5756237" y="5206608"/>
              <a:chExt cx="2815311" cy="459130"/>
            </a:xfrm>
          </p:grpSpPr>
          <p:sp>
            <p:nvSpPr>
              <p:cNvPr id="113" name="모서리가 둥근 직사각형 49"/>
              <p:cNvSpPr/>
              <p:nvPr/>
            </p:nvSpPr>
            <p:spPr>
              <a:xfrm flipH="1">
                <a:off x="5756237" y="5206608"/>
                <a:ext cx="2815311" cy="459130"/>
              </a:xfrm>
              <a:prstGeom prst="roundRect">
                <a:avLst>
                  <a:gd name="adj" fmla="val 50000"/>
                </a:avLst>
              </a:prstGeom>
              <a:noFill/>
              <a:ln w="19050">
                <a:solidFill>
                  <a:srgbClr val="48B5B2"/>
                </a:solid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114" name="모서리가 둥근 직사각형 72"/>
              <p:cNvSpPr/>
              <p:nvPr/>
            </p:nvSpPr>
            <p:spPr>
              <a:xfrm flipH="1">
                <a:off x="5756237" y="5206608"/>
                <a:ext cx="403659"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rgbClr val="48B5B2"/>
              </a:solidFill>
              <a:ln w="19050">
                <a:no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115" name="Rectangle 3"/>
              <p:cNvSpPr txBox="1">
                <a:spLocks noChangeArrowheads="1"/>
              </p:cNvSpPr>
              <p:nvPr/>
            </p:nvSpPr>
            <p:spPr bwMode="auto">
              <a:xfrm>
                <a:off x="6301097" y="5333251"/>
                <a:ext cx="1970203" cy="23954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zh-CN" altLang="en-US" dirty="0">
                    <a:solidFill>
                      <a:srgbClr val="040000"/>
                    </a:solidFill>
                  </a:rPr>
                  <a:t>表示对促性腺激素有良好的反应</a:t>
                </a:r>
                <a:endParaRPr lang="en-US" altLang="ko-KR" b="1" dirty="0">
                  <a:solidFill>
                    <a:srgbClr val="48B5B2"/>
                  </a:solidFill>
                  <a:latin typeface="Calibri" panose="020F0502020204030204" pitchFamily="34" charset="0"/>
                  <a:ea typeface="Tahoma" pitchFamily="34" charset="0"/>
                  <a:cs typeface="Tahoma" pitchFamily="34" charset="0"/>
                </a:endParaRPr>
              </a:p>
            </p:txBody>
          </p:sp>
        </p:grpSp>
        <p:sp>
          <p:nvSpPr>
            <p:cNvPr id="110" name="Rectangle 3"/>
            <p:cNvSpPr txBox="1">
              <a:spLocks noChangeArrowheads="1"/>
            </p:cNvSpPr>
            <p:nvPr/>
          </p:nvSpPr>
          <p:spPr bwMode="auto">
            <a:xfrm>
              <a:off x="6282555" y="4449869"/>
              <a:ext cx="1921166" cy="194181"/>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algn="ctr">
                <a:lnSpc>
                  <a:spcPct val="90000"/>
                </a:lnSpc>
                <a:defRPr/>
              </a:pPr>
              <a:endParaRPr lang="en-US" altLang="ko-KR" sz="1800" dirty="0">
                <a:solidFill>
                  <a:schemeClr val="tx1"/>
                </a:solidFill>
                <a:latin typeface="Calibri" panose="020F0502020204030204" pitchFamily="34" charset="0"/>
                <a:ea typeface="Tahoma" pitchFamily="34" charset="0"/>
                <a:cs typeface="Tahoma" pitchFamily="34" charset="0"/>
              </a:endParaRPr>
            </a:p>
          </p:txBody>
        </p:sp>
        <p:sp>
          <p:nvSpPr>
            <p:cNvPr id="111" name="타원 53"/>
            <p:cNvSpPr/>
            <p:nvPr/>
          </p:nvSpPr>
          <p:spPr>
            <a:xfrm>
              <a:off x="5573242" y="4142225"/>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16" name="그룹 66"/>
          <p:cNvGrpSpPr/>
          <p:nvPr/>
        </p:nvGrpSpPr>
        <p:grpSpPr>
          <a:xfrm>
            <a:off x="1231901" y="2653584"/>
            <a:ext cx="3124200" cy="406012"/>
            <a:chOff x="1035172" y="2850646"/>
            <a:chExt cx="2539287" cy="406012"/>
          </a:xfrm>
        </p:grpSpPr>
        <p:grpSp>
          <p:nvGrpSpPr>
            <p:cNvPr id="117" name="그룹 18"/>
            <p:cNvGrpSpPr/>
            <p:nvPr/>
          </p:nvGrpSpPr>
          <p:grpSpPr>
            <a:xfrm>
              <a:off x="1035172" y="2850646"/>
              <a:ext cx="2489600" cy="406012"/>
              <a:chOff x="572454" y="3729869"/>
              <a:chExt cx="2815311" cy="459130"/>
            </a:xfrm>
          </p:grpSpPr>
          <p:sp>
            <p:nvSpPr>
              <p:cNvPr id="121" name="모서리가 둥근 직사각형 19"/>
              <p:cNvSpPr/>
              <p:nvPr/>
            </p:nvSpPr>
            <p:spPr>
              <a:xfrm>
                <a:off x="572454" y="3729869"/>
                <a:ext cx="2815311" cy="459130"/>
              </a:xfrm>
              <a:prstGeom prst="roundRect">
                <a:avLst>
                  <a:gd name="adj" fmla="val 50000"/>
                </a:avLst>
              </a:prstGeom>
              <a:noFill/>
              <a:ln w="19050">
                <a:solidFill>
                  <a:srgbClr val="48B5B2"/>
                </a:solid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123" name="Rectangle 3"/>
              <p:cNvSpPr txBox="1">
                <a:spLocks noChangeArrowheads="1"/>
              </p:cNvSpPr>
              <p:nvPr/>
            </p:nvSpPr>
            <p:spPr bwMode="auto">
              <a:xfrm>
                <a:off x="884417" y="3812505"/>
                <a:ext cx="1970203" cy="31323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zh-CN" dirty="0">
                    <a:solidFill>
                      <a:srgbClr val="040000"/>
                    </a:solidFill>
                  </a:rPr>
                  <a:t>AMH&lt;1.1 ng/ mL </a:t>
                </a:r>
                <a:endParaRPr lang="en-US" altLang="ko-KR" b="1" dirty="0">
                  <a:solidFill>
                    <a:srgbClr val="48B5B2"/>
                  </a:solidFill>
                  <a:latin typeface="Calibri" panose="020F0502020204030204" pitchFamily="34" charset="0"/>
                  <a:ea typeface="Tahoma" pitchFamily="34" charset="0"/>
                  <a:cs typeface="Tahoma" pitchFamily="34" charset="0"/>
                </a:endParaRPr>
              </a:p>
            </p:txBody>
          </p:sp>
        </p:grpSp>
        <p:sp>
          <p:nvSpPr>
            <p:cNvPr id="119" name="타원 23"/>
            <p:cNvSpPr/>
            <p:nvPr/>
          </p:nvSpPr>
          <p:spPr>
            <a:xfrm>
              <a:off x="3501654" y="3017250"/>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124" name="Line 13"/>
          <p:cNvSpPr>
            <a:spLocks noChangeShapeType="1"/>
          </p:cNvSpPr>
          <p:nvPr/>
        </p:nvSpPr>
        <p:spPr bwMode="auto">
          <a:xfrm>
            <a:off x="4332351" y="5230684"/>
            <a:ext cx="2061765" cy="7665"/>
          </a:xfrm>
          <a:prstGeom prst="line">
            <a:avLst/>
          </a:prstGeom>
          <a:noFill/>
          <a:ln w="1270" cap="rnd">
            <a:solidFill>
              <a:srgbClr val="707171"/>
            </a:solidFill>
            <a:prstDash val="sysDash"/>
            <a:round/>
            <a:headEnd type="none" w="sm" len="sm"/>
            <a:tailEnd type="none" w="sm" len="sm"/>
          </a:ln>
        </p:spPr>
        <p:txBody>
          <a:bodyPr vert="horz" wrap="square" lIns="91440" tIns="45720" rIns="91440" bIns="45720" numCol="1" anchor="t" anchorCtr="0" compatLnSpc="1">
            <a:prstTxWarp prst="textNoShape">
              <a:avLst/>
            </a:prstTxWarp>
          </a:bodyPr>
          <a:lstStyle/>
          <a:p>
            <a:pPr algn="ctr"/>
            <a:endParaRPr lang="ko-KR" altLang="en-US"/>
          </a:p>
        </p:txBody>
      </p:sp>
      <p:grpSp>
        <p:nvGrpSpPr>
          <p:cNvPr id="125" name="그룹 64"/>
          <p:cNvGrpSpPr/>
          <p:nvPr/>
        </p:nvGrpSpPr>
        <p:grpSpPr>
          <a:xfrm>
            <a:off x="6360642" y="5020443"/>
            <a:ext cx="4967758" cy="578154"/>
            <a:chOff x="5573242" y="1545618"/>
            <a:chExt cx="2535588" cy="415661"/>
          </a:xfrm>
        </p:grpSpPr>
        <p:grpSp>
          <p:nvGrpSpPr>
            <p:cNvPr id="126" name="그룹 30"/>
            <p:cNvGrpSpPr/>
            <p:nvPr/>
          </p:nvGrpSpPr>
          <p:grpSpPr>
            <a:xfrm>
              <a:off x="5619230" y="1545618"/>
              <a:ext cx="2489600" cy="415661"/>
              <a:chOff x="5756237" y="2254102"/>
              <a:chExt cx="2815311" cy="470040"/>
            </a:xfrm>
          </p:grpSpPr>
          <p:sp>
            <p:nvSpPr>
              <p:cNvPr id="129" name="모서리가 둥근 직사각형 31"/>
              <p:cNvSpPr/>
              <p:nvPr/>
            </p:nvSpPr>
            <p:spPr>
              <a:xfrm flipH="1">
                <a:off x="5756237" y="2254102"/>
                <a:ext cx="2815311" cy="459130"/>
              </a:xfrm>
              <a:prstGeom prst="roundRect">
                <a:avLst>
                  <a:gd name="adj" fmla="val 50000"/>
                </a:avLst>
              </a:prstGeom>
              <a:noFill/>
              <a:ln w="19050">
                <a:solidFill>
                  <a:srgbClr val="625F63"/>
                </a:solid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130" name="모서리가 둥근 직사각형 72"/>
              <p:cNvSpPr/>
              <p:nvPr/>
            </p:nvSpPr>
            <p:spPr>
              <a:xfrm flipH="1">
                <a:off x="5756237" y="2254102"/>
                <a:ext cx="396329" cy="459130"/>
              </a:xfrm>
              <a:custGeom>
                <a:avLst/>
                <a:gdLst/>
                <a:ahLst/>
                <a:cxnLst/>
                <a:rect l="l" t="t" r="r" b="b"/>
                <a:pathLst>
                  <a:path w="617763" h="429726">
                    <a:moveTo>
                      <a:pt x="0" y="0"/>
                    </a:moveTo>
                    <a:lnTo>
                      <a:pt x="402900" y="0"/>
                    </a:lnTo>
                    <a:cubicBezTo>
                      <a:pt x="521566" y="0"/>
                      <a:pt x="617763" y="96197"/>
                      <a:pt x="617763" y="214863"/>
                    </a:cubicBezTo>
                    <a:cubicBezTo>
                      <a:pt x="617763" y="333529"/>
                      <a:pt x="521566" y="429726"/>
                      <a:pt x="402900" y="429726"/>
                    </a:cubicBezTo>
                    <a:lnTo>
                      <a:pt x="0" y="429726"/>
                    </a:lnTo>
                    <a:close/>
                  </a:path>
                </a:pathLst>
              </a:custGeom>
              <a:solidFill>
                <a:schemeClr val="accent4"/>
              </a:solidFill>
              <a:ln w="19050">
                <a:no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131" name="Rectangle 3"/>
              <p:cNvSpPr txBox="1">
                <a:spLocks noChangeArrowheads="1"/>
              </p:cNvSpPr>
              <p:nvPr/>
            </p:nvSpPr>
            <p:spPr bwMode="auto">
              <a:xfrm>
                <a:off x="6218539" y="2273741"/>
                <a:ext cx="2258009" cy="450401"/>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zh-CN" altLang="en-US" dirty="0">
                    <a:solidFill>
                      <a:srgbClr val="040000"/>
                    </a:solidFill>
                  </a:rPr>
                  <a:t>预测对卵巢刺激有高反应</a:t>
                </a:r>
                <a:r>
                  <a:rPr lang="en-US" altLang="zh-CN" dirty="0">
                    <a:solidFill>
                      <a:srgbClr val="040000"/>
                    </a:solidFill>
                  </a:rPr>
                  <a:t>,</a:t>
                </a:r>
                <a:r>
                  <a:rPr lang="zh-CN" altLang="en-US" dirty="0">
                    <a:solidFill>
                      <a:srgbClr val="040000"/>
                    </a:solidFill>
                  </a:rPr>
                  <a:t>超促排卵时应谨慎行事</a:t>
                </a:r>
                <a:r>
                  <a:rPr lang="en-US" altLang="zh-CN" dirty="0">
                    <a:solidFill>
                      <a:srgbClr val="040000"/>
                    </a:solidFill>
                  </a:rPr>
                  <a:t>,</a:t>
                </a:r>
                <a:r>
                  <a:rPr lang="zh-CN" altLang="en-US" dirty="0">
                    <a:solidFill>
                      <a:srgbClr val="040000"/>
                    </a:solidFill>
                  </a:rPr>
                  <a:t>以避免发生</a:t>
                </a:r>
                <a:r>
                  <a:rPr lang="en-US" altLang="zh-CN" dirty="0">
                    <a:solidFill>
                      <a:srgbClr val="040000"/>
                    </a:solidFill>
                  </a:rPr>
                  <a:t>OHSS</a:t>
                </a:r>
                <a:endParaRPr lang="en-US" altLang="ko-KR" b="1" dirty="0">
                  <a:solidFill>
                    <a:srgbClr val="625F63"/>
                  </a:solidFill>
                  <a:latin typeface="Calibri" panose="020F0502020204030204" pitchFamily="34" charset="0"/>
                  <a:ea typeface="Tahoma" pitchFamily="34" charset="0"/>
                  <a:cs typeface="Tahoma" pitchFamily="34" charset="0"/>
                </a:endParaRPr>
              </a:p>
            </p:txBody>
          </p:sp>
        </p:grpSp>
        <p:sp>
          <p:nvSpPr>
            <p:cNvPr id="127" name="타원 35"/>
            <p:cNvSpPr/>
            <p:nvPr/>
          </p:nvSpPr>
          <p:spPr>
            <a:xfrm>
              <a:off x="5573242"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grpSp>
        <p:nvGrpSpPr>
          <p:cNvPr id="132" name="그룹 65"/>
          <p:cNvGrpSpPr/>
          <p:nvPr/>
        </p:nvGrpSpPr>
        <p:grpSpPr>
          <a:xfrm>
            <a:off x="1257301" y="5020444"/>
            <a:ext cx="3149600" cy="406012"/>
            <a:chOff x="1035172" y="1545614"/>
            <a:chExt cx="2539287" cy="406012"/>
          </a:xfrm>
        </p:grpSpPr>
        <p:grpSp>
          <p:nvGrpSpPr>
            <p:cNvPr id="133" name="그룹 24"/>
            <p:cNvGrpSpPr/>
            <p:nvPr/>
          </p:nvGrpSpPr>
          <p:grpSpPr>
            <a:xfrm>
              <a:off x="1035172" y="1545614"/>
              <a:ext cx="2489600" cy="406012"/>
              <a:chOff x="572454" y="2254102"/>
              <a:chExt cx="2815311" cy="459130"/>
            </a:xfrm>
          </p:grpSpPr>
          <p:sp>
            <p:nvSpPr>
              <p:cNvPr id="136" name="모서리가 둥근 직사각형 25"/>
              <p:cNvSpPr/>
              <p:nvPr/>
            </p:nvSpPr>
            <p:spPr>
              <a:xfrm>
                <a:off x="572454" y="2254102"/>
                <a:ext cx="2815311" cy="459130"/>
              </a:xfrm>
              <a:prstGeom prst="roundRect">
                <a:avLst>
                  <a:gd name="adj" fmla="val 50000"/>
                </a:avLst>
              </a:prstGeom>
              <a:noFill/>
              <a:ln w="19050">
                <a:solidFill>
                  <a:srgbClr val="FF6F89"/>
                </a:solidFill>
                <a:round/>
                <a:headEnd/>
                <a:tailEnd/>
              </a:ln>
            </p:spPr>
            <p:txBody>
              <a:bodyPr vert="horz" wrap="square" lIns="91440" tIns="45720" rIns="91440" bIns="45720" numCol="1" anchor="t" anchorCtr="0" compatLnSpc="1">
                <a:prstTxWarp prst="textNoShape">
                  <a:avLst/>
                </a:prstTxWarp>
              </a:bodyPr>
              <a:lstStyle/>
              <a:p>
                <a:pPr algn="ctr"/>
                <a:endParaRPr lang="ko-KR" altLang="en-US" dirty="0">
                  <a:solidFill>
                    <a:schemeClr val="tx1"/>
                  </a:solidFill>
                </a:endParaRPr>
              </a:p>
            </p:txBody>
          </p:sp>
          <p:sp>
            <p:nvSpPr>
              <p:cNvPr id="138" name="Rectangle 3"/>
              <p:cNvSpPr txBox="1">
                <a:spLocks noChangeArrowheads="1"/>
              </p:cNvSpPr>
              <p:nvPr/>
            </p:nvSpPr>
            <p:spPr bwMode="auto">
              <a:xfrm>
                <a:off x="915520" y="2335691"/>
                <a:ext cx="1970203" cy="313238"/>
              </a:xfrm>
              <a:prstGeom prst="rect">
                <a:avLst/>
              </a:prstGeom>
              <a:noFill/>
              <a:ln w="9525">
                <a:noFill/>
                <a:miter lim="800000"/>
                <a:headEnd/>
                <a:tailEnd/>
              </a:ln>
            </p:spPr>
            <p:txBody>
              <a:bodyPr wrap="square" lIns="0" tIns="0" rIns="0" bIns="0" anchor="t" anchorCtr="0">
                <a:spAutoFit/>
                <a:scene3d>
                  <a:camera prst="orthographicFront"/>
                  <a:lightRig rig="threePt" dir="t"/>
                </a:scene3d>
                <a:sp3d>
                  <a:bevelT w="0" h="0"/>
                </a:sp3d>
              </a:bodyPr>
              <a:lstStyle>
                <a:defPPr>
                  <a:defRPr lang="ko-KR"/>
                </a:defPPr>
                <a:lvl1pPr algn="just" fontAlgn="auto">
                  <a:spcBef>
                    <a:spcPts val="0"/>
                  </a:spcBef>
                  <a:spcAft>
                    <a:spcPts val="0"/>
                  </a:spcAft>
                  <a:buFont typeface="Arial" charset="0"/>
                  <a:buNone/>
                  <a:defRPr kumimoji="0" sz="1400">
                    <a:solidFill>
                      <a:prstClr val="black">
                        <a:lumMod val="85000"/>
                        <a:lumOff val="15000"/>
                      </a:prstClr>
                    </a:solidFill>
                    <a:latin typeface="Microsoft Sans Serif" pitchFamily="34" charset="0"/>
                    <a:ea typeface="Yoon 윤고딕 550_TT" pitchFamily="18" charset="-127"/>
                    <a:cs typeface="Microsoft Sans Serif" pitchFamily="34" charset="0"/>
                  </a:defRPr>
                </a:lvl1pPr>
              </a:lstStyle>
              <a:p>
                <a:pPr marL="0" lvl="1" algn="ctr"/>
                <a:r>
                  <a:rPr lang="en-US" altLang="zh-CN" dirty="0">
                    <a:solidFill>
                      <a:srgbClr val="040000"/>
                    </a:solidFill>
                  </a:rPr>
                  <a:t>AMH&gt;3.5ng/mL </a:t>
                </a:r>
                <a:endParaRPr lang="en-US" altLang="ko-KR" b="1" dirty="0">
                  <a:solidFill>
                    <a:srgbClr val="FF6F89"/>
                  </a:solidFill>
                  <a:latin typeface="Calibri" panose="020F0502020204030204" pitchFamily="34" charset="0"/>
                  <a:ea typeface="Tahoma" pitchFamily="34" charset="0"/>
                  <a:cs typeface="Tahoma" pitchFamily="34" charset="0"/>
                </a:endParaRPr>
              </a:p>
            </p:txBody>
          </p:sp>
        </p:grpSp>
        <p:sp>
          <p:nvSpPr>
            <p:cNvPr id="134" name="타원 29"/>
            <p:cNvSpPr/>
            <p:nvPr/>
          </p:nvSpPr>
          <p:spPr>
            <a:xfrm>
              <a:off x="3501654" y="1712218"/>
              <a:ext cx="72805" cy="72805"/>
            </a:xfrm>
            <a:prstGeom prst="ellipse">
              <a:avLst/>
            </a:prstGeom>
            <a:solidFill>
              <a:schemeClr val="bg1"/>
            </a:solidFill>
            <a:ln w="15240">
              <a:solidFill>
                <a:srgbClr val="77878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ko-KR" altLang="en-US"/>
            </a:p>
          </p:txBody>
        </p:sp>
      </p:grpSp>
      <p:sp>
        <p:nvSpPr>
          <p:cNvPr id="3" name="文本框 2"/>
          <p:cNvSpPr txBox="1"/>
          <p:nvPr/>
        </p:nvSpPr>
        <p:spPr>
          <a:xfrm>
            <a:off x="1384300" y="5913735"/>
            <a:ext cx="9550400" cy="461665"/>
          </a:xfrm>
          <a:prstGeom prst="rect">
            <a:avLst/>
          </a:prstGeom>
          <a:noFill/>
        </p:spPr>
        <p:txBody>
          <a:bodyPr wrap="square" rtlCol="0">
            <a:spAutoFit/>
          </a:bodyPr>
          <a:lstStyle/>
          <a:p>
            <a:r>
              <a:rPr kumimoji="1" lang="zh-CN" altLang="en-US" sz="2400" dirty="0">
                <a:solidFill>
                  <a:srgbClr val="040000"/>
                </a:solidFill>
              </a:rPr>
              <a:t>在控制性超促排卵周期中，血清</a:t>
            </a:r>
            <a:r>
              <a:rPr kumimoji="1" lang="en-US" altLang="zh-CN" sz="2400" dirty="0">
                <a:solidFill>
                  <a:srgbClr val="040000"/>
                </a:solidFill>
              </a:rPr>
              <a:t>AMH</a:t>
            </a:r>
            <a:r>
              <a:rPr kumimoji="1" lang="zh-CN" altLang="en-US" sz="2400" dirty="0">
                <a:solidFill>
                  <a:srgbClr val="040000"/>
                </a:solidFill>
              </a:rPr>
              <a:t>水平与卵巢反应性密切相关</a:t>
            </a:r>
          </a:p>
        </p:txBody>
      </p:sp>
    </p:spTree>
    <p:extLst>
      <p:ext uri="{BB962C8B-B14F-4D97-AF65-F5344CB8AC3E}">
        <p14:creationId xmlns:p14="http://schemas.microsoft.com/office/powerpoint/2010/main" val="14610253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814304" y="121920"/>
            <a:ext cx="1081024" cy="1048512"/>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4724400" y="392496"/>
            <a:ext cx="2743200" cy="800219"/>
          </a:xfrm>
          <a:prstGeom prst="rect">
            <a:avLst/>
          </a:prstGeom>
        </p:spPr>
        <p:txBody>
          <a:bodyPr vert="horz" wrap="square" lIns="0" tIns="0" rIns="0" bIns="0" rtlCol="0">
            <a:spAutoFit/>
          </a:bodyPr>
          <a:lstStyle/>
          <a:p>
            <a:pPr marL="16933">
              <a:lnSpc>
                <a:spcPct val="100000"/>
              </a:lnSpc>
            </a:pPr>
            <a:r>
              <a:rPr sz="5200" spc="133" dirty="0">
                <a:latin typeface="微软雅黑"/>
                <a:cs typeface="微软雅黑"/>
              </a:rPr>
              <a:t>报告大纲</a:t>
            </a:r>
            <a:endParaRPr sz="5200">
              <a:latin typeface="微软雅黑"/>
              <a:cs typeface="微软雅黑"/>
            </a:endParaRPr>
          </a:p>
        </p:txBody>
      </p:sp>
      <p:sp>
        <p:nvSpPr>
          <p:cNvPr id="4" name="object 4"/>
          <p:cNvSpPr/>
          <p:nvPr/>
        </p:nvSpPr>
        <p:spPr>
          <a:xfrm>
            <a:off x="1906324" y="2011453"/>
            <a:ext cx="973667" cy="686435"/>
          </a:xfrm>
          <a:custGeom>
            <a:avLst/>
            <a:gdLst/>
            <a:ahLst/>
            <a:cxnLst/>
            <a:rect l="l" t="t" r="r" b="b"/>
            <a:pathLst>
              <a:path w="730250" h="686435">
                <a:moveTo>
                  <a:pt x="729922" y="0"/>
                </a:moveTo>
                <a:lnTo>
                  <a:pt x="0" y="686394"/>
                </a:lnTo>
              </a:path>
            </a:pathLst>
          </a:custGeom>
          <a:ln w="12700">
            <a:solidFill>
              <a:srgbClr val="5B9BD5"/>
            </a:solidFill>
          </a:ln>
        </p:spPr>
        <p:txBody>
          <a:bodyPr wrap="square" lIns="0" tIns="0" rIns="0" bIns="0" rtlCol="0"/>
          <a:lstStyle/>
          <a:p>
            <a:endParaRPr sz="2800">
              <a:solidFill>
                <a:srgbClr val="040000"/>
              </a:solidFill>
              <a:latin typeface="+mj-ea"/>
              <a:ea typeface="+mj-ea"/>
            </a:endParaRPr>
          </a:p>
        </p:txBody>
      </p:sp>
      <p:sp>
        <p:nvSpPr>
          <p:cNvPr id="5" name="object 5"/>
          <p:cNvSpPr/>
          <p:nvPr/>
        </p:nvSpPr>
        <p:spPr>
          <a:xfrm>
            <a:off x="1399629" y="2413246"/>
            <a:ext cx="710353" cy="243204"/>
          </a:xfrm>
          <a:custGeom>
            <a:avLst/>
            <a:gdLst/>
            <a:ahLst/>
            <a:cxnLst/>
            <a:rect l="l" t="t" r="r" b="b"/>
            <a:pathLst>
              <a:path w="532765" h="243205">
                <a:moveTo>
                  <a:pt x="532374" y="0"/>
                </a:moveTo>
                <a:lnTo>
                  <a:pt x="0" y="0"/>
                </a:lnTo>
                <a:lnTo>
                  <a:pt x="266187" y="242750"/>
                </a:lnTo>
                <a:lnTo>
                  <a:pt x="532374" y="0"/>
                </a:lnTo>
                <a:close/>
              </a:path>
            </a:pathLst>
          </a:custGeom>
          <a:solidFill>
            <a:srgbClr val="5B9BD5"/>
          </a:solidFill>
        </p:spPr>
        <p:txBody>
          <a:bodyPr wrap="square" lIns="0" tIns="0" rIns="0" bIns="0" rtlCol="0"/>
          <a:lstStyle/>
          <a:p>
            <a:endParaRPr sz="2800">
              <a:solidFill>
                <a:srgbClr val="040000"/>
              </a:solidFill>
              <a:latin typeface="+mj-ea"/>
              <a:ea typeface="+mj-ea"/>
            </a:endParaRPr>
          </a:p>
        </p:txBody>
      </p:sp>
      <p:sp>
        <p:nvSpPr>
          <p:cNvPr id="6" name="object 6"/>
          <p:cNvSpPr txBox="1"/>
          <p:nvPr/>
        </p:nvSpPr>
        <p:spPr>
          <a:xfrm>
            <a:off x="1496194" y="2073937"/>
            <a:ext cx="512233" cy="430887"/>
          </a:xfrm>
          <a:prstGeom prst="rect">
            <a:avLst/>
          </a:prstGeom>
        </p:spPr>
        <p:txBody>
          <a:bodyPr vert="horz" wrap="square" lIns="0" tIns="0" rIns="0" bIns="0" rtlCol="0">
            <a:spAutoFit/>
          </a:bodyPr>
          <a:lstStyle/>
          <a:p>
            <a:pPr marL="16933"/>
            <a:r>
              <a:rPr sz="2800" spc="27" dirty="0">
                <a:solidFill>
                  <a:srgbClr val="040000"/>
                </a:solidFill>
                <a:latin typeface="+mj-ea"/>
                <a:ea typeface="+mj-ea"/>
                <a:cs typeface="Arial"/>
              </a:rPr>
              <a:t>01</a:t>
            </a:r>
            <a:endParaRPr sz="2800">
              <a:solidFill>
                <a:srgbClr val="040000"/>
              </a:solidFill>
              <a:latin typeface="+mj-ea"/>
              <a:ea typeface="+mj-ea"/>
              <a:cs typeface="Arial"/>
            </a:endParaRPr>
          </a:p>
        </p:txBody>
      </p:sp>
      <p:sp>
        <p:nvSpPr>
          <p:cNvPr id="7" name="object 7"/>
          <p:cNvSpPr txBox="1"/>
          <p:nvPr/>
        </p:nvSpPr>
        <p:spPr>
          <a:xfrm>
            <a:off x="3297684" y="3213102"/>
            <a:ext cx="5723467" cy="430887"/>
          </a:xfrm>
          <a:prstGeom prst="rect">
            <a:avLst/>
          </a:prstGeom>
        </p:spPr>
        <p:txBody>
          <a:bodyPr vert="horz" wrap="square" lIns="0" tIns="0" rIns="0" bIns="0" rtlCol="0">
            <a:spAutoFit/>
          </a:bodyPr>
          <a:lstStyle/>
          <a:p>
            <a:pPr marL="16933"/>
            <a:r>
              <a:rPr lang="zh-CN" altLang="en-US" sz="2800" dirty="0">
                <a:solidFill>
                  <a:srgbClr val="040000"/>
                </a:solidFill>
                <a:latin typeface="+mj-ea"/>
                <a:ea typeface="+mj-ea"/>
                <a:cs typeface="宋体"/>
              </a:rPr>
              <a:t>卵巢储备功能概述</a:t>
            </a:r>
            <a:endParaRPr sz="2800" dirty="0">
              <a:solidFill>
                <a:srgbClr val="040000"/>
              </a:solidFill>
              <a:latin typeface="+mj-ea"/>
              <a:ea typeface="+mj-ea"/>
              <a:cs typeface="宋体"/>
            </a:endParaRPr>
          </a:p>
        </p:txBody>
      </p:sp>
      <p:sp>
        <p:nvSpPr>
          <p:cNvPr id="8" name="object 8"/>
          <p:cNvSpPr/>
          <p:nvPr/>
        </p:nvSpPr>
        <p:spPr>
          <a:xfrm>
            <a:off x="1906324" y="3057229"/>
            <a:ext cx="973667" cy="686435"/>
          </a:xfrm>
          <a:custGeom>
            <a:avLst/>
            <a:gdLst/>
            <a:ahLst/>
            <a:cxnLst/>
            <a:rect l="l" t="t" r="r" b="b"/>
            <a:pathLst>
              <a:path w="730250" h="686435">
                <a:moveTo>
                  <a:pt x="729922" y="0"/>
                </a:moveTo>
                <a:lnTo>
                  <a:pt x="0" y="686394"/>
                </a:lnTo>
              </a:path>
            </a:pathLst>
          </a:custGeom>
          <a:ln w="12700">
            <a:solidFill>
              <a:srgbClr val="ED7D31"/>
            </a:solidFill>
          </a:ln>
        </p:spPr>
        <p:txBody>
          <a:bodyPr wrap="square" lIns="0" tIns="0" rIns="0" bIns="0" rtlCol="0"/>
          <a:lstStyle/>
          <a:p>
            <a:endParaRPr sz="2800">
              <a:solidFill>
                <a:srgbClr val="040000"/>
              </a:solidFill>
              <a:latin typeface="+mj-ea"/>
              <a:ea typeface="+mj-ea"/>
            </a:endParaRPr>
          </a:p>
        </p:txBody>
      </p:sp>
      <p:sp>
        <p:nvSpPr>
          <p:cNvPr id="9" name="object 9"/>
          <p:cNvSpPr/>
          <p:nvPr/>
        </p:nvSpPr>
        <p:spPr>
          <a:xfrm>
            <a:off x="1399629" y="3459021"/>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ED7D31"/>
          </a:solidFill>
        </p:spPr>
        <p:txBody>
          <a:bodyPr wrap="square" lIns="0" tIns="0" rIns="0" bIns="0" rtlCol="0"/>
          <a:lstStyle/>
          <a:p>
            <a:endParaRPr sz="2800">
              <a:solidFill>
                <a:srgbClr val="040000"/>
              </a:solidFill>
              <a:latin typeface="+mj-ea"/>
              <a:ea typeface="+mj-ea"/>
            </a:endParaRPr>
          </a:p>
        </p:txBody>
      </p:sp>
      <p:sp>
        <p:nvSpPr>
          <p:cNvPr id="10" name="object 10"/>
          <p:cNvSpPr txBox="1"/>
          <p:nvPr/>
        </p:nvSpPr>
        <p:spPr>
          <a:xfrm>
            <a:off x="1496194" y="3119404"/>
            <a:ext cx="512233" cy="430887"/>
          </a:xfrm>
          <a:prstGeom prst="rect">
            <a:avLst/>
          </a:prstGeom>
        </p:spPr>
        <p:txBody>
          <a:bodyPr vert="horz" wrap="square" lIns="0" tIns="0" rIns="0" bIns="0" rtlCol="0">
            <a:spAutoFit/>
          </a:bodyPr>
          <a:lstStyle/>
          <a:p>
            <a:pPr marL="16933"/>
            <a:r>
              <a:rPr sz="2800" spc="27" dirty="0">
                <a:solidFill>
                  <a:srgbClr val="040000"/>
                </a:solidFill>
                <a:latin typeface="+mj-ea"/>
                <a:ea typeface="+mj-ea"/>
                <a:cs typeface="Arial"/>
              </a:rPr>
              <a:t>02</a:t>
            </a:r>
            <a:endParaRPr sz="2800">
              <a:solidFill>
                <a:srgbClr val="040000"/>
              </a:solidFill>
              <a:latin typeface="+mj-ea"/>
              <a:ea typeface="+mj-ea"/>
              <a:cs typeface="Arial"/>
            </a:endParaRPr>
          </a:p>
        </p:txBody>
      </p:sp>
      <p:sp>
        <p:nvSpPr>
          <p:cNvPr id="11" name="object 11"/>
          <p:cNvSpPr txBox="1"/>
          <p:nvPr/>
        </p:nvSpPr>
        <p:spPr>
          <a:xfrm>
            <a:off x="3297684" y="4298190"/>
            <a:ext cx="5723467" cy="430887"/>
          </a:xfrm>
          <a:prstGeom prst="rect">
            <a:avLst/>
          </a:prstGeom>
        </p:spPr>
        <p:txBody>
          <a:bodyPr vert="horz" wrap="square" lIns="0" tIns="0" rIns="0" bIns="0" rtlCol="0">
            <a:spAutoFit/>
          </a:bodyPr>
          <a:lstStyle/>
          <a:p>
            <a:pPr marL="16933"/>
            <a:r>
              <a:rPr lang="zh-CN" altLang="en-US" sz="2800" dirty="0">
                <a:solidFill>
                  <a:srgbClr val="040000"/>
                </a:solidFill>
                <a:latin typeface="+mj-ea"/>
                <a:ea typeface="+mj-ea"/>
                <a:cs typeface="宋体"/>
              </a:rPr>
              <a:t>评估卵巢功能的实验室指标</a:t>
            </a:r>
            <a:endParaRPr sz="2800" dirty="0">
              <a:solidFill>
                <a:srgbClr val="040000"/>
              </a:solidFill>
              <a:latin typeface="+mj-ea"/>
              <a:ea typeface="+mj-ea"/>
              <a:cs typeface="宋体"/>
            </a:endParaRPr>
          </a:p>
        </p:txBody>
      </p:sp>
      <p:sp>
        <p:nvSpPr>
          <p:cNvPr id="12" name="object 12"/>
          <p:cNvSpPr/>
          <p:nvPr/>
        </p:nvSpPr>
        <p:spPr>
          <a:xfrm>
            <a:off x="1906324" y="4103003"/>
            <a:ext cx="973667" cy="686435"/>
          </a:xfrm>
          <a:custGeom>
            <a:avLst/>
            <a:gdLst/>
            <a:ahLst/>
            <a:cxnLst/>
            <a:rect l="l" t="t" r="r" b="b"/>
            <a:pathLst>
              <a:path w="730250" h="686435">
                <a:moveTo>
                  <a:pt x="729922" y="0"/>
                </a:moveTo>
                <a:lnTo>
                  <a:pt x="0" y="686394"/>
                </a:lnTo>
              </a:path>
            </a:pathLst>
          </a:custGeom>
          <a:ln w="12700">
            <a:solidFill>
              <a:srgbClr val="A5A5A5"/>
            </a:solidFill>
          </a:ln>
        </p:spPr>
        <p:txBody>
          <a:bodyPr wrap="square" lIns="0" tIns="0" rIns="0" bIns="0" rtlCol="0"/>
          <a:lstStyle/>
          <a:p>
            <a:endParaRPr sz="2800">
              <a:solidFill>
                <a:srgbClr val="040000"/>
              </a:solidFill>
              <a:latin typeface="+mj-ea"/>
              <a:ea typeface="+mj-ea"/>
            </a:endParaRPr>
          </a:p>
        </p:txBody>
      </p:sp>
      <p:sp>
        <p:nvSpPr>
          <p:cNvPr id="13" name="object 13"/>
          <p:cNvSpPr/>
          <p:nvPr/>
        </p:nvSpPr>
        <p:spPr>
          <a:xfrm>
            <a:off x="1399629" y="4504794"/>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A5A5A5"/>
          </a:solidFill>
        </p:spPr>
        <p:txBody>
          <a:bodyPr wrap="square" lIns="0" tIns="0" rIns="0" bIns="0" rtlCol="0"/>
          <a:lstStyle/>
          <a:p>
            <a:endParaRPr sz="2800">
              <a:solidFill>
                <a:srgbClr val="040000"/>
              </a:solidFill>
              <a:latin typeface="+mj-ea"/>
              <a:ea typeface="+mj-ea"/>
            </a:endParaRPr>
          </a:p>
        </p:txBody>
      </p:sp>
      <p:sp>
        <p:nvSpPr>
          <p:cNvPr id="14" name="object 14"/>
          <p:cNvSpPr txBox="1"/>
          <p:nvPr/>
        </p:nvSpPr>
        <p:spPr>
          <a:xfrm>
            <a:off x="1496194" y="4167916"/>
            <a:ext cx="512233" cy="430887"/>
          </a:xfrm>
          <a:prstGeom prst="rect">
            <a:avLst/>
          </a:prstGeom>
        </p:spPr>
        <p:txBody>
          <a:bodyPr vert="horz" wrap="square" lIns="0" tIns="0" rIns="0" bIns="0" rtlCol="0">
            <a:spAutoFit/>
          </a:bodyPr>
          <a:lstStyle/>
          <a:p>
            <a:pPr marL="16933"/>
            <a:r>
              <a:rPr sz="2800" spc="27" dirty="0">
                <a:solidFill>
                  <a:srgbClr val="040000"/>
                </a:solidFill>
                <a:latin typeface="+mj-ea"/>
                <a:ea typeface="+mj-ea"/>
                <a:cs typeface="Arial"/>
              </a:rPr>
              <a:t>03</a:t>
            </a:r>
            <a:endParaRPr sz="2800">
              <a:solidFill>
                <a:srgbClr val="040000"/>
              </a:solidFill>
              <a:latin typeface="+mj-ea"/>
              <a:ea typeface="+mj-ea"/>
              <a:cs typeface="Arial"/>
            </a:endParaRPr>
          </a:p>
        </p:txBody>
      </p:sp>
      <p:sp>
        <p:nvSpPr>
          <p:cNvPr id="15" name="object 15"/>
          <p:cNvSpPr txBox="1"/>
          <p:nvPr/>
        </p:nvSpPr>
        <p:spPr>
          <a:xfrm>
            <a:off x="3297684" y="5383278"/>
            <a:ext cx="3306316" cy="430887"/>
          </a:xfrm>
          <a:prstGeom prst="rect">
            <a:avLst/>
          </a:prstGeom>
        </p:spPr>
        <p:txBody>
          <a:bodyPr vert="horz" wrap="square" lIns="0" tIns="0" rIns="0" bIns="0" rtlCol="0">
            <a:spAutoFit/>
          </a:bodyPr>
          <a:lstStyle/>
          <a:p>
            <a:pPr marL="16933"/>
            <a:r>
              <a:rPr lang="zh-CN" altLang="en-US" sz="2800" dirty="0">
                <a:solidFill>
                  <a:srgbClr val="040000"/>
                </a:solidFill>
                <a:latin typeface="+mj-ea"/>
                <a:ea typeface="+mj-ea"/>
                <a:cs typeface="宋体"/>
              </a:rPr>
              <a:t>临床应用</a:t>
            </a:r>
            <a:endParaRPr sz="2800" dirty="0">
              <a:solidFill>
                <a:srgbClr val="040000"/>
              </a:solidFill>
              <a:latin typeface="+mj-ea"/>
              <a:ea typeface="+mj-ea"/>
              <a:cs typeface="宋体"/>
            </a:endParaRPr>
          </a:p>
        </p:txBody>
      </p:sp>
      <p:sp>
        <p:nvSpPr>
          <p:cNvPr id="16" name="object 16"/>
          <p:cNvSpPr/>
          <p:nvPr/>
        </p:nvSpPr>
        <p:spPr>
          <a:xfrm>
            <a:off x="1906324" y="5148776"/>
            <a:ext cx="973667" cy="685165"/>
          </a:xfrm>
          <a:custGeom>
            <a:avLst/>
            <a:gdLst/>
            <a:ahLst/>
            <a:cxnLst/>
            <a:rect l="l" t="t" r="r" b="b"/>
            <a:pathLst>
              <a:path w="730250" h="685164">
                <a:moveTo>
                  <a:pt x="729922" y="0"/>
                </a:moveTo>
                <a:lnTo>
                  <a:pt x="0" y="684720"/>
                </a:lnTo>
              </a:path>
            </a:pathLst>
          </a:custGeom>
          <a:ln w="12700">
            <a:solidFill>
              <a:srgbClr val="FFC000"/>
            </a:solidFill>
          </a:ln>
        </p:spPr>
        <p:txBody>
          <a:bodyPr wrap="square" lIns="0" tIns="0" rIns="0" bIns="0" rtlCol="0"/>
          <a:lstStyle/>
          <a:p>
            <a:endParaRPr sz="2800">
              <a:solidFill>
                <a:srgbClr val="040000"/>
              </a:solidFill>
              <a:latin typeface="+mj-ea"/>
              <a:ea typeface="+mj-ea"/>
            </a:endParaRPr>
          </a:p>
        </p:txBody>
      </p:sp>
      <p:sp>
        <p:nvSpPr>
          <p:cNvPr id="17" name="object 17"/>
          <p:cNvSpPr/>
          <p:nvPr/>
        </p:nvSpPr>
        <p:spPr>
          <a:xfrm>
            <a:off x="1399629" y="5550570"/>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FFC000"/>
          </a:solidFill>
        </p:spPr>
        <p:txBody>
          <a:bodyPr wrap="square" lIns="0" tIns="0" rIns="0" bIns="0" rtlCol="0"/>
          <a:lstStyle/>
          <a:p>
            <a:endParaRPr sz="2800">
              <a:solidFill>
                <a:srgbClr val="040000"/>
              </a:solidFill>
              <a:latin typeface="+mj-ea"/>
              <a:ea typeface="+mj-ea"/>
            </a:endParaRPr>
          </a:p>
        </p:txBody>
      </p:sp>
      <p:sp>
        <p:nvSpPr>
          <p:cNvPr id="18" name="object 18"/>
          <p:cNvSpPr txBox="1"/>
          <p:nvPr/>
        </p:nvSpPr>
        <p:spPr>
          <a:xfrm>
            <a:off x="1496194" y="5213380"/>
            <a:ext cx="512233" cy="430887"/>
          </a:xfrm>
          <a:prstGeom prst="rect">
            <a:avLst/>
          </a:prstGeom>
        </p:spPr>
        <p:txBody>
          <a:bodyPr vert="horz" wrap="square" lIns="0" tIns="0" rIns="0" bIns="0" rtlCol="0">
            <a:spAutoFit/>
          </a:bodyPr>
          <a:lstStyle/>
          <a:p>
            <a:pPr marL="16933"/>
            <a:r>
              <a:rPr sz="2800" spc="27" dirty="0">
                <a:solidFill>
                  <a:srgbClr val="040000"/>
                </a:solidFill>
                <a:latin typeface="+mj-ea"/>
                <a:ea typeface="+mj-ea"/>
                <a:cs typeface="Arial"/>
              </a:rPr>
              <a:t>04</a:t>
            </a:r>
            <a:endParaRPr sz="2800">
              <a:solidFill>
                <a:srgbClr val="040000"/>
              </a:solidFill>
              <a:latin typeface="+mj-ea"/>
              <a:ea typeface="+mj-ea"/>
              <a:cs typeface="Arial"/>
            </a:endParaRPr>
          </a:p>
        </p:txBody>
      </p:sp>
      <p:sp>
        <p:nvSpPr>
          <p:cNvPr id="19" name="object 19"/>
          <p:cNvSpPr/>
          <p:nvPr/>
        </p:nvSpPr>
        <p:spPr>
          <a:xfrm>
            <a:off x="2349602" y="275014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040000"/>
              </a:solidFill>
              <a:latin typeface="+mj-ea"/>
              <a:ea typeface="+mj-ea"/>
            </a:endParaRPr>
          </a:p>
        </p:txBody>
      </p:sp>
      <p:sp>
        <p:nvSpPr>
          <p:cNvPr id="20" name="object 20"/>
          <p:cNvSpPr/>
          <p:nvPr/>
        </p:nvSpPr>
        <p:spPr>
          <a:xfrm>
            <a:off x="2349602" y="3826277"/>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040000"/>
              </a:solidFill>
              <a:latin typeface="+mj-ea"/>
              <a:ea typeface="+mj-ea"/>
            </a:endParaRPr>
          </a:p>
        </p:txBody>
      </p:sp>
      <p:sp>
        <p:nvSpPr>
          <p:cNvPr id="21" name="object 21"/>
          <p:cNvSpPr/>
          <p:nvPr/>
        </p:nvSpPr>
        <p:spPr>
          <a:xfrm>
            <a:off x="2349602" y="490240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040000"/>
              </a:solidFill>
              <a:latin typeface="+mj-ea"/>
              <a:ea typeface="+mj-ea"/>
            </a:endParaRPr>
          </a:p>
        </p:txBody>
      </p:sp>
      <p:sp>
        <p:nvSpPr>
          <p:cNvPr id="22" name="object 22"/>
          <p:cNvSpPr/>
          <p:nvPr/>
        </p:nvSpPr>
        <p:spPr>
          <a:xfrm>
            <a:off x="2349602" y="5978539"/>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040000"/>
              </a:solidFill>
              <a:latin typeface="+mj-ea"/>
              <a:ea typeface="+mj-ea"/>
            </a:endParaRPr>
          </a:p>
        </p:txBody>
      </p:sp>
      <p:sp>
        <p:nvSpPr>
          <p:cNvPr id="23" name="object 23"/>
          <p:cNvSpPr txBox="1"/>
          <p:nvPr/>
        </p:nvSpPr>
        <p:spPr>
          <a:xfrm>
            <a:off x="3297682" y="2124965"/>
            <a:ext cx="5723467" cy="430887"/>
          </a:xfrm>
          <a:prstGeom prst="rect">
            <a:avLst/>
          </a:prstGeom>
        </p:spPr>
        <p:txBody>
          <a:bodyPr vert="horz" wrap="square" lIns="0" tIns="0" rIns="0" bIns="0" rtlCol="0">
            <a:spAutoFit/>
          </a:bodyPr>
          <a:lstStyle/>
          <a:p>
            <a:pPr marL="16933"/>
            <a:r>
              <a:rPr lang="en-US" sz="2800" dirty="0">
                <a:solidFill>
                  <a:srgbClr val="040000"/>
                </a:solidFill>
                <a:latin typeface="+mj-ea"/>
                <a:ea typeface="+mj-ea"/>
                <a:cs typeface="宋体"/>
              </a:rPr>
              <a:t>生殖内分泌概述</a:t>
            </a:r>
            <a:endParaRPr sz="2800" dirty="0">
              <a:solidFill>
                <a:srgbClr val="040000"/>
              </a:solidFill>
              <a:latin typeface="+mj-ea"/>
              <a:ea typeface="+mj-ea"/>
              <a:cs typeface="宋体"/>
            </a:endParaRPr>
          </a:p>
        </p:txBody>
      </p:sp>
    </p:spTree>
    <p:extLst>
      <p:ext uri="{BB962C8B-B14F-4D97-AF65-F5344CB8AC3E}">
        <p14:creationId xmlns:p14="http://schemas.microsoft.com/office/powerpoint/2010/main" val="349074553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AMH</a:t>
            </a:r>
            <a:r>
              <a:rPr lang="zh-CN" altLang="en-US" dirty="0"/>
              <a:t>检测优缺点</a:t>
            </a:r>
            <a:r>
              <a:rPr lang="en-US" altLang="zh-CN" dirty="0"/>
              <a:t>:</a:t>
            </a:r>
            <a:endParaRPr kumimoji="1" lang="zh-CN" altLang="en-US" dirty="0"/>
          </a:p>
        </p:txBody>
      </p:sp>
      <p:cxnSp>
        <p:nvCxnSpPr>
          <p:cNvPr id="4" name="直接连接符 3"/>
          <p:cNvCxnSpPr>
            <a:cxnSpLocks noChangeShapeType="1"/>
          </p:cNvCxnSpPr>
          <p:nvPr/>
        </p:nvCxnSpPr>
        <p:spPr bwMode="auto">
          <a:xfrm>
            <a:off x="6242050" y="1960563"/>
            <a:ext cx="0" cy="3505200"/>
          </a:xfrm>
          <a:prstGeom prst="line">
            <a:avLst/>
          </a:prstGeom>
          <a:noFill/>
          <a:ln w="6350">
            <a:solidFill>
              <a:srgbClr val="ADBACA"/>
            </a:solidFill>
            <a:round/>
            <a:headEnd/>
            <a:tailEnd/>
          </a:ln>
          <a:extLst>
            <a:ext uri="{909E8E84-426E-40dd-AFC4-6F175D3DCCD1}">
              <a14:hiddenFill xmlns="" xmlns:a14="http://schemas.microsoft.com/office/drawing/2010/main">
                <a:noFill/>
              </a14:hiddenFill>
            </a:ext>
          </a:extLst>
        </p:spPr>
      </p:cxnSp>
      <p:sp>
        <p:nvSpPr>
          <p:cNvPr id="5" name="圆角矩形 4"/>
          <p:cNvSpPr>
            <a:spLocks noChangeArrowheads="1"/>
          </p:cNvSpPr>
          <p:nvPr/>
        </p:nvSpPr>
        <p:spPr bwMode="auto">
          <a:xfrm>
            <a:off x="912813" y="2536825"/>
            <a:ext cx="4591050" cy="2251075"/>
          </a:xfrm>
          <a:prstGeom prst="roundRect">
            <a:avLst>
              <a:gd name="adj" fmla="val 9083"/>
            </a:avLst>
          </a:prstGeom>
          <a:noFill/>
          <a:ln w="12700">
            <a:solidFill>
              <a:srgbClr val="969696"/>
            </a:solidFill>
            <a:round/>
            <a:headEnd/>
            <a:tailEnd/>
          </a:ln>
          <a:extLst>
            <a:ext uri="{909E8E84-426E-40dd-AFC4-6F175D3DCCD1}">
              <a14:hiddenFill xmlns="" xmlns:a14="http://schemas.microsoft.com/office/drawing/2010/main">
                <a:solidFill>
                  <a:srgbClr val="FFFFFF"/>
                </a:solidFill>
              </a14:hiddenFill>
            </a:ext>
          </a:extLst>
        </p:spPr>
        <p:txBody>
          <a:bodyPr anchor="ctr"/>
          <a:lstStyle/>
          <a:p>
            <a:pPr algn="ctr" eaLnBrk="1" hangingPunct="1">
              <a:buFont typeface="Arial" charset="0"/>
              <a:buNone/>
            </a:pPr>
            <a:endParaRPr lang="zh-CN" altLang="en-US">
              <a:solidFill>
                <a:srgbClr val="FFFFFF"/>
              </a:solidFill>
            </a:endParaRPr>
          </a:p>
        </p:txBody>
      </p:sp>
      <p:sp>
        <p:nvSpPr>
          <p:cNvPr id="7" name="圆角矩形 6"/>
          <p:cNvSpPr>
            <a:spLocks noChangeArrowheads="1"/>
          </p:cNvSpPr>
          <p:nvPr/>
        </p:nvSpPr>
        <p:spPr bwMode="auto">
          <a:xfrm>
            <a:off x="1568450" y="2303463"/>
            <a:ext cx="3279775" cy="461962"/>
          </a:xfrm>
          <a:prstGeom prst="roundRect">
            <a:avLst>
              <a:gd name="adj" fmla="val 16667"/>
            </a:avLst>
          </a:prstGeom>
          <a:solidFill>
            <a:srgbClr val="00B0F0"/>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algn="ctr" eaLnBrk="1" hangingPunct="1">
              <a:buFont typeface="Arial" charset="0"/>
              <a:buNone/>
            </a:pPr>
            <a:endParaRPr lang="zh-CN" altLang="en-US">
              <a:solidFill>
                <a:srgbClr val="FFFFFF"/>
              </a:solidFill>
            </a:endParaRPr>
          </a:p>
        </p:txBody>
      </p:sp>
      <p:sp>
        <p:nvSpPr>
          <p:cNvPr id="8" name="文本框 11"/>
          <p:cNvSpPr txBox="1">
            <a:spLocks noChangeArrowheads="1"/>
          </p:cNvSpPr>
          <p:nvPr/>
        </p:nvSpPr>
        <p:spPr bwMode="auto">
          <a:xfrm>
            <a:off x="1798638" y="2301875"/>
            <a:ext cx="279876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1216025">
              <a:defRPr sz="2800">
                <a:solidFill>
                  <a:schemeClr val="tx1"/>
                </a:solidFill>
                <a:latin typeface="Calibri" charset="0"/>
                <a:ea typeface="宋体" charset="0"/>
                <a:cs typeface="宋体" charset="0"/>
              </a:defRPr>
            </a:lvl1pPr>
            <a:lvl2pPr marL="742950" indent="-285750" defTabSz="1216025">
              <a:defRPr sz="2400">
                <a:solidFill>
                  <a:schemeClr val="tx1"/>
                </a:solidFill>
                <a:latin typeface="Calibri" charset="0"/>
                <a:ea typeface="宋体" charset="0"/>
              </a:defRPr>
            </a:lvl2pPr>
            <a:lvl3pPr defTabSz="1216025">
              <a:defRPr sz="2000">
                <a:solidFill>
                  <a:schemeClr val="tx1"/>
                </a:solidFill>
                <a:latin typeface="Calibri" charset="0"/>
                <a:ea typeface="宋体" charset="0"/>
              </a:defRPr>
            </a:lvl3pPr>
            <a:lvl4pPr defTabSz="1216025">
              <a:defRPr>
                <a:solidFill>
                  <a:schemeClr val="tx1"/>
                </a:solidFill>
                <a:latin typeface="Calibri" charset="0"/>
                <a:ea typeface="宋体" charset="0"/>
              </a:defRPr>
            </a:lvl4pPr>
            <a:lvl5pPr defTabSz="1216025">
              <a:defRPr>
                <a:solidFill>
                  <a:schemeClr val="tx1"/>
                </a:solidFill>
                <a:latin typeface="Calibri" charset="0"/>
                <a:ea typeface="宋体" charset="0"/>
              </a:defRPr>
            </a:lvl5pPr>
            <a:lvl6pPr defTabSz="1216025" eaLnBrk="0" hangingPunct="0">
              <a:buFont typeface="Arial" charset="0"/>
              <a:defRPr>
                <a:solidFill>
                  <a:schemeClr val="tx1"/>
                </a:solidFill>
                <a:latin typeface="Calibri" charset="0"/>
                <a:ea typeface="宋体" charset="0"/>
              </a:defRPr>
            </a:lvl6pPr>
            <a:lvl7pPr defTabSz="1216025" eaLnBrk="0" hangingPunct="0">
              <a:buFont typeface="Arial" charset="0"/>
              <a:defRPr>
                <a:solidFill>
                  <a:schemeClr val="tx1"/>
                </a:solidFill>
                <a:latin typeface="Calibri" charset="0"/>
                <a:ea typeface="宋体" charset="0"/>
              </a:defRPr>
            </a:lvl7pPr>
            <a:lvl8pPr defTabSz="1216025" eaLnBrk="0" hangingPunct="0">
              <a:buFont typeface="Arial" charset="0"/>
              <a:defRPr>
                <a:solidFill>
                  <a:schemeClr val="tx1"/>
                </a:solidFill>
                <a:latin typeface="Calibri" charset="0"/>
                <a:ea typeface="宋体" charset="0"/>
              </a:defRPr>
            </a:lvl8pPr>
            <a:lvl9pPr defTabSz="1216025" eaLnBrk="0" hangingPunct="0">
              <a:buFont typeface="Arial" charset="0"/>
              <a:defRPr>
                <a:solidFill>
                  <a:schemeClr val="tx1"/>
                </a:solidFill>
                <a:latin typeface="Calibri" charset="0"/>
                <a:ea typeface="宋体" charset="0"/>
              </a:defRPr>
            </a:lvl9pPr>
          </a:lstStyle>
          <a:p>
            <a:pPr algn="ctr" eaLnBrk="1" hangingPunct="1">
              <a:spcBef>
                <a:spcPct val="20000"/>
              </a:spcBef>
            </a:pPr>
            <a:r>
              <a:rPr lang="zh-CN" altLang="en-US" sz="2400" dirty="0">
                <a:solidFill>
                  <a:srgbClr val="FFFFFF"/>
                </a:solidFill>
              </a:rPr>
              <a:t>优点</a:t>
            </a:r>
            <a:endParaRPr lang="en-US" altLang="zh-CN" sz="2400" b="1" dirty="0">
              <a:solidFill>
                <a:srgbClr val="FFFFFF"/>
              </a:solidFill>
              <a:latin typeface="Arial" charset="0"/>
              <a:ea typeface="微软雅黑" charset="0"/>
              <a:cs typeface="微软雅黑" charset="0"/>
              <a:sym typeface="Arial" charset="0"/>
            </a:endParaRPr>
          </a:p>
        </p:txBody>
      </p:sp>
      <p:sp>
        <p:nvSpPr>
          <p:cNvPr id="9" name="圆角矩形 8"/>
          <p:cNvSpPr>
            <a:spLocks noChangeArrowheads="1"/>
          </p:cNvSpPr>
          <p:nvPr/>
        </p:nvSpPr>
        <p:spPr bwMode="auto">
          <a:xfrm>
            <a:off x="6856413" y="2555875"/>
            <a:ext cx="4591050" cy="2524125"/>
          </a:xfrm>
          <a:prstGeom prst="roundRect">
            <a:avLst>
              <a:gd name="adj" fmla="val 9083"/>
            </a:avLst>
          </a:prstGeom>
          <a:noFill/>
          <a:ln w="12700">
            <a:solidFill>
              <a:srgbClr val="969696"/>
            </a:solidFill>
            <a:round/>
            <a:headEnd/>
            <a:tailEnd/>
          </a:ln>
          <a:extLst>
            <a:ext uri="{909E8E84-426E-40dd-AFC4-6F175D3DCCD1}">
              <a14:hiddenFill xmlns="" xmlns:a14="http://schemas.microsoft.com/office/drawing/2010/main">
                <a:solidFill>
                  <a:srgbClr val="FFFFFF"/>
                </a:solidFill>
              </a14:hiddenFill>
            </a:ext>
          </a:extLst>
        </p:spPr>
        <p:txBody>
          <a:bodyPr anchor="ctr"/>
          <a:lstStyle/>
          <a:p>
            <a:pPr algn="ctr" eaLnBrk="1" hangingPunct="1">
              <a:buFont typeface="Arial" charset="0"/>
              <a:buNone/>
            </a:pPr>
            <a:endParaRPr lang="zh-CN" altLang="en-US">
              <a:solidFill>
                <a:srgbClr val="FFFFFF"/>
              </a:solidFill>
            </a:endParaRPr>
          </a:p>
        </p:txBody>
      </p:sp>
      <p:sp>
        <p:nvSpPr>
          <p:cNvPr id="11" name="圆角矩形 10"/>
          <p:cNvSpPr>
            <a:spLocks noChangeArrowheads="1"/>
          </p:cNvSpPr>
          <p:nvPr/>
        </p:nvSpPr>
        <p:spPr bwMode="auto">
          <a:xfrm>
            <a:off x="7512050" y="2320925"/>
            <a:ext cx="3279775" cy="463550"/>
          </a:xfrm>
          <a:prstGeom prst="roundRect">
            <a:avLst>
              <a:gd name="adj" fmla="val 16667"/>
            </a:avLst>
          </a:prstGeom>
          <a:solidFill>
            <a:srgbClr val="0070C0"/>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algn="ctr" eaLnBrk="1" hangingPunct="1">
              <a:buFont typeface="Arial" charset="0"/>
              <a:buNone/>
            </a:pPr>
            <a:endParaRPr lang="zh-CN" altLang="en-US">
              <a:solidFill>
                <a:srgbClr val="FFFFFF"/>
              </a:solidFill>
            </a:endParaRPr>
          </a:p>
        </p:txBody>
      </p:sp>
      <p:sp>
        <p:nvSpPr>
          <p:cNvPr id="12" name="文本框 16"/>
          <p:cNvSpPr txBox="1">
            <a:spLocks noChangeArrowheads="1"/>
          </p:cNvSpPr>
          <p:nvPr/>
        </p:nvSpPr>
        <p:spPr bwMode="auto">
          <a:xfrm>
            <a:off x="7742238" y="2320925"/>
            <a:ext cx="279876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1216025">
              <a:defRPr sz="2800">
                <a:solidFill>
                  <a:schemeClr val="tx1"/>
                </a:solidFill>
                <a:latin typeface="Calibri" charset="0"/>
                <a:ea typeface="宋体" charset="0"/>
                <a:cs typeface="宋体" charset="0"/>
              </a:defRPr>
            </a:lvl1pPr>
            <a:lvl2pPr marL="742950" indent="-285750" defTabSz="1216025">
              <a:defRPr sz="2400">
                <a:solidFill>
                  <a:schemeClr val="tx1"/>
                </a:solidFill>
                <a:latin typeface="Calibri" charset="0"/>
                <a:ea typeface="宋体" charset="0"/>
              </a:defRPr>
            </a:lvl2pPr>
            <a:lvl3pPr defTabSz="1216025">
              <a:defRPr sz="2000">
                <a:solidFill>
                  <a:schemeClr val="tx1"/>
                </a:solidFill>
                <a:latin typeface="Calibri" charset="0"/>
                <a:ea typeface="宋体" charset="0"/>
              </a:defRPr>
            </a:lvl3pPr>
            <a:lvl4pPr defTabSz="1216025">
              <a:defRPr>
                <a:solidFill>
                  <a:schemeClr val="tx1"/>
                </a:solidFill>
                <a:latin typeface="Calibri" charset="0"/>
                <a:ea typeface="宋体" charset="0"/>
              </a:defRPr>
            </a:lvl4pPr>
            <a:lvl5pPr defTabSz="1216025">
              <a:defRPr>
                <a:solidFill>
                  <a:schemeClr val="tx1"/>
                </a:solidFill>
                <a:latin typeface="Calibri" charset="0"/>
                <a:ea typeface="宋体" charset="0"/>
              </a:defRPr>
            </a:lvl5pPr>
            <a:lvl6pPr defTabSz="1216025" eaLnBrk="0" hangingPunct="0">
              <a:buFont typeface="Arial" charset="0"/>
              <a:defRPr>
                <a:solidFill>
                  <a:schemeClr val="tx1"/>
                </a:solidFill>
                <a:latin typeface="Calibri" charset="0"/>
                <a:ea typeface="宋体" charset="0"/>
              </a:defRPr>
            </a:lvl6pPr>
            <a:lvl7pPr defTabSz="1216025" eaLnBrk="0" hangingPunct="0">
              <a:buFont typeface="Arial" charset="0"/>
              <a:defRPr>
                <a:solidFill>
                  <a:schemeClr val="tx1"/>
                </a:solidFill>
                <a:latin typeface="Calibri" charset="0"/>
                <a:ea typeface="宋体" charset="0"/>
              </a:defRPr>
            </a:lvl7pPr>
            <a:lvl8pPr defTabSz="1216025" eaLnBrk="0" hangingPunct="0">
              <a:buFont typeface="Arial" charset="0"/>
              <a:defRPr>
                <a:solidFill>
                  <a:schemeClr val="tx1"/>
                </a:solidFill>
                <a:latin typeface="Calibri" charset="0"/>
                <a:ea typeface="宋体" charset="0"/>
              </a:defRPr>
            </a:lvl8pPr>
            <a:lvl9pPr defTabSz="1216025" eaLnBrk="0" hangingPunct="0">
              <a:buFont typeface="Arial" charset="0"/>
              <a:defRPr>
                <a:solidFill>
                  <a:schemeClr val="tx1"/>
                </a:solidFill>
                <a:latin typeface="Calibri" charset="0"/>
                <a:ea typeface="宋体" charset="0"/>
              </a:defRPr>
            </a:lvl9pPr>
          </a:lstStyle>
          <a:p>
            <a:pPr algn="ctr" eaLnBrk="1" hangingPunct="1">
              <a:spcBef>
                <a:spcPct val="20000"/>
              </a:spcBef>
            </a:pPr>
            <a:r>
              <a:rPr lang="zh-CN" altLang="en-US" sz="2400" dirty="0">
                <a:solidFill>
                  <a:srgbClr val="FFFFFF"/>
                </a:solidFill>
              </a:rPr>
              <a:t>缺点</a:t>
            </a:r>
            <a:endParaRPr lang="en-US" altLang="zh-CN" sz="2400" b="1" dirty="0">
              <a:solidFill>
                <a:srgbClr val="FFFFFF"/>
              </a:solidFill>
              <a:latin typeface="Arial" charset="0"/>
              <a:ea typeface="微软雅黑" charset="0"/>
              <a:cs typeface="微软雅黑" charset="0"/>
              <a:sym typeface="Arial" charset="0"/>
            </a:endParaRPr>
          </a:p>
        </p:txBody>
      </p:sp>
      <p:sp>
        <p:nvSpPr>
          <p:cNvPr id="3" name="矩形 2"/>
          <p:cNvSpPr/>
          <p:nvPr/>
        </p:nvSpPr>
        <p:spPr>
          <a:xfrm>
            <a:off x="1003300" y="2902635"/>
            <a:ext cx="4584700" cy="1409617"/>
          </a:xfrm>
          <a:prstGeom prst="rect">
            <a:avLst/>
          </a:prstGeom>
        </p:spPr>
        <p:txBody>
          <a:bodyPr wrap="square">
            <a:spAutoFit/>
          </a:bodyPr>
          <a:lstStyle/>
          <a:p>
            <a:pPr>
              <a:lnSpc>
                <a:spcPct val="120000"/>
              </a:lnSpc>
            </a:pPr>
            <a:r>
              <a:rPr lang="en-US" altLang="zh-CN" sz="2400" dirty="0">
                <a:solidFill>
                  <a:srgbClr val="040000"/>
                </a:solidFill>
              </a:rPr>
              <a:t>AMH</a:t>
            </a:r>
            <a:r>
              <a:rPr lang="zh-CN" altLang="en-US" sz="2400" dirty="0">
                <a:solidFill>
                  <a:srgbClr val="040000"/>
                </a:solidFill>
              </a:rPr>
              <a:t>是最早和最敏感的卵巢储备检测指标；较可靠的预测卵巢反应性；可预测</a:t>
            </a:r>
            <a:r>
              <a:rPr lang="en-US" altLang="zh-CN" sz="2400" dirty="0">
                <a:solidFill>
                  <a:srgbClr val="040000"/>
                </a:solidFill>
              </a:rPr>
              <a:t>OHSS</a:t>
            </a:r>
            <a:r>
              <a:rPr lang="zh-CN" altLang="en-US" sz="2400" dirty="0">
                <a:solidFill>
                  <a:srgbClr val="040000"/>
                </a:solidFill>
              </a:rPr>
              <a:t>风险。</a:t>
            </a:r>
          </a:p>
        </p:txBody>
      </p:sp>
      <p:sp>
        <p:nvSpPr>
          <p:cNvPr id="13" name="矩形 12"/>
          <p:cNvSpPr/>
          <p:nvPr/>
        </p:nvSpPr>
        <p:spPr>
          <a:xfrm>
            <a:off x="7010400" y="2853035"/>
            <a:ext cx="4559300" cy="2296013"/>
          </a:xfrm>
          <a:prstGeom prst="rect">
            <a:avLst/>
          </a:prstGeom>
        </p:spPr>
        <p:txBody>
          <a:bodyPr wrap="square">
            <a:spAutoFit/>
          </a:bodyPr>
          <a:lstStyle/>
          <a:p>
            <a:pPr>
              <a:lnSpc>
                <a:spcPct val="120000"/>
              </a:lnSpc>
            </a:pPr>
            <a:r>
              <a:rPr lang="en-US" altLang="zh-CN" sz="2400" dirty="0">
                <a:solidFill>
                  <a:srgbClr val="040000"/>
                </a:solidFill>
              </a:rPr>
              <a:t>AMH</a:t>
            </a:r>
            <a:r>
              <a:rPr lang="zh-CN" altLang="en-US" sz="2400" dirty="0">
                <a:solidFill>
                  <a:srgbClr val="040000"/>
                </a:solidFill>
              </a:rPr>
              <a:t>检测的主要局限性在于实验方案的差异，缺乏国际标准实验方案，存在不同实验室、样本稳定性和储存等导致的批间和批内差异。</a:t>
            </a:r>
          </a:p>
        </p:txBody>
      </p:sp>
    </p:spTree>
    <p:extLst>
      <p:ext uri="{BB962C8B-B14F-4D97-AF65-F5344CB8AC3E}">
        <p14:creationId xmlns:p14="http://schemas.microsoft.com/office/powerpoint/2010/main" val="191574455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2925864" y="478321"/>
            <a:ext cx="5899785" cy="513080"/>
          </a:xfrm>
          <a:prstGeom prst="rect">
            <a:avLst/>
          </a:prstGeom>
        </p:spPr>
        <p:txBody>
          <a:bodyPr vert="horz" wrap="square" lIns="0" tIns="12700" rIns="0" bIns="0" rtlCol="0">
            <a:spAutoFit/>
          </a:bodyPr>
          <a:lstStyle/>
          <a:p>
            <a:pPr marL="12700">
              <a:lnSpc>
                <a:spcPct val="100000"/>
              </a:lnSpc>
              <a:spcBef>
                <a:spcPts val="100"/>
              </a:spcBef>
            </a:pPr>
            <a:r>
              <a:rPr spc="-160" dirty="0"/>
              <a:t>AMH</a:t>
            </a:r>
            <a:r>
              <a:rPr dirty="0"/>
              <a:t>与其他卵巢储备指标的比较</a:t>
            </a:r>
          </a:p>
        </p:txBody>
      </p:sp>
      <p:sp>
        <p:nvSpPr>
          <p:cNvPr id="4" name="object 4"/>
          <p:cNvSpPr/>
          <p:nvPr/>
        </p:nvSpPr>
        <p:spPr>
          <a:xfrm>
            <a:off x="1250948" y="1647825"/>
            <a:ext cx="2082800" cy="3552825"/>
          </a:xfrm>
          <a:custGeom>
            <a:avLst/>
            <a:gdLst/>
            <a:ahLst/>
            <a:cxnLst/>
            <a:rect l="l" t="t" r="r" b="b"/>
            <a:pathLst>
              <a:path w="2082800" h="3552825">
                <a:moveTo>
                  <a:pt x="0" y="0"/>
                </a:moveTo>
                <a:lnTo>
                  <a:pt x="2082799" y="0"/>
                </a:lnTo>
                <a:lnTo>
                  <a:pt x="2082799" y="3552823"/>
                </a:lnTo>
                <a:lnTo>
                  <a:pt x="0" y="3552823"/>
                </a:lnTo>
                <a:lnTo>
                  <a:pt x="0" y="0"/>
                </a:lnTo>
                <a:close/>
              </a:path>
            </a:pathLst>
          </a:custGeom>
          <a:ln w="12699">
            <a:solidFill>
              <a:srgbClr val="6CACDD"/>
            </a:solidFill>
          </a:ln>
        </p:spPr>
        <p:txBody>
          <a:bodyPr wrap="square" lIns="0" tIns="0" rIns="0" bIns="0" rtlCol="0"/>
          <a:lstStyle/>
          <a:p>
            <a:endParaRPr>
              <a:solidFill>
                <a:srgbClr val="040000"/>
              </a:solidFill>
            </a:endParaRPr>
          </a:p>
        </p:txBody>
      </p:sp>
      <p:sp>
        <p:nvSpPr>
          <p:cNvPr id="5" name="object 5"/>
          <p:cNvSpPr txBox="1"/>
          <p:nvPr/>
        </p:nvSpPr>
        <p:spPr>
          <a:xfrm>
            <a:off x="1329688" y="2383853"/>
            <a:ext cx="1765300" cy="871521"/>
          </a:xfrm>
          <a:prstGeom prst="rect">
            <a:avLst/>
          </a:prstGeom>
        </p:spPr>
        <p:txBody>
          <a:bodyPr vert="horz" wrap="square" lIns="0" tIns="12700" rIns="0" bIns="0" rtlCol="0">
            <a:spAutoFit/>
          </a:bodyPr>
          <a:lstStyle/>
          <a:p>
            <a:pPr marL="127000" marR="5080" indent="-114300">
              <a:lnSpc>
                <a:spcPct val="119800"/>
              </a:lnSpc>
              <a:spcBef>
                <a:spcPts val="100"/>
              </a:spcBef>
              <a:buFont typeface="Arial"/>
              <a:buChar char="•"/>
              <a:tabLst>
                <a:tab pos="127000" algn="l"/>
              </a:tabLst>
            </a:pPr>
            <a:r>
              <a:rPr sz="1600" b="1" dirty="0" err="1">
                <a:solidFill>
                  <a:srgbClr val="040000"/>
                </a:solidFill>
                <a:latin typeface="微软雅黑"/>
                <a:cs typeface="微软雅黑"/>
              </a:rPr>
              <a:t>更早反映卵巢储备随年龄下降趋势</a:t>
            </a:r>
            <a:endParaRPr sz="1600" dirty="0">
              <a:solidFill>
                <a:srgbClr val="040000"/>
              </a:solidFill>
              <a:latin typeface="微软雅黑"/>
              <a:cs typeface="微软雅黑"/>
            </a:endParaRPr>
          </a:p>
        </p:txBody>
      </p:sp>
      <p:sp>
        <p:nvSpPr>
          <p:cNvPr id="6" name="object 6"/>
          <p:cNvSpPr txBox="1"/>
          <p:nvPr/>
        </p:nvSpPr>
        <p:spPr>
          <a:xfrm>
            <a:off x="1408428" y="3256147"/>
            <a:ext cx="1765300" cy="576055"/>
          </a:xfrm>
          <a:prstGeom prst="rect">
            <a:avLst/>
          </a:prstGeom>
        </p:spPr>
        <p:txBody>
          <a:bodyPr vert="horz" wrap="square" lIns="0" tIns="12700" rIns="0" bIns="0" rtlCol="0">
            <a:spAutoFit/>
          </a:bodyPr>
          <a:lstStyle/>
          <a:p>
            <a:pPr marL="127000" marR="5080" indent="-114300">
              <a:lnSpc>
                <a:spcPct val="119800"/>
              </a:lnSpc>
              <a:spcBef>
                <a:spcPts val="100"/>
              </a:spcBef>
              <a:buFont typeface="Arial"/>
              <a:buChar char="•"/>
              <a:tabLst>
                <a:tab pos="127000" algn="l"/>
              </a:tabLst>
            </a:pPr>
            <a:r>
              <a:rPr sz="1600" b="1" dirty="0" err="1">
                <a:solidFill>
                  <a:srgbClr val="040000"/>
                </a:solidFill>
                <a:latin typeface="微软雅黑"/>
                <a:cs typeface="微软雅黑"/>
              </a:rPr>
              <a:t>可在月经周期任意时间检测</a:t>
            </a:r>
            <a:endParaRPr sz="1600" dirty="0">
              <a:solidFill>
                <a:srgbClr val="040000"/>
              </a:solidFill>
              <a:latin typeface="微软雅黑"/>
              <a:cs typeface="微软雅黑"/>
            </a:endParaRPr>
          </a:p>
        </p:txBody>
      </p:sp>
      <p:sp>
        <p:nvSpPr>
          <p:cNvPr id="7" name="object 7"/>
          <p:cNvSpPr txBox="1"/>
          <p:nvPr/>
        </p:nvSpPr>
        <p:spPr>
          <a:xfrm>
            <a:off x="1329688" y="4184713"/>
            <a:ext cx="1562100" cy="1023357"/>
          </a:xfrm>
          <a:prstGeom prst="rect">
            <a:avLst/>
          </a:prstGeom>
        </p:spPr>
        <p:txBody>
          <a:bodyPr vert="horz" wrap="square" lIns="0" tIns="12700" rIns="0" bIns="0" rtlCol="0">
            <a:spAutoFit/>
          </a:bodyPr>
          <a:lstStyle/>
          <a:p>
            <a:pPr marL="127000" indent="-114300">
              <a:lnSpc>
                <a:spcPct val="100000"/>
              </a:lnSpc>
              <a:spcBef>
                <a:spcPts val="100"/>
              </a:spcBef>
              <a:buFont typeface="Arial"/>
              <a:buChar char="•"/>
              <a:tabLst>
                <a:tab pos="127000" algn="l"/>
              </a:tabLst>
            </a:pPr>
            <a:r>
              <a:rPr sz="1600" b="1" dirty="0" err="1">
                <a:solidFill>
                  <a:srgbClr val="040000"/>
                </a:solidFill>
                <a:latin typeface="微软雅黑"/>
                <a:cs typeface="微软雅黑"/>
              </a:rPr>
              <a:t>不受操作者影响</a:t>
            </a:r>
            <a:endParaRPr lang="en-US" altLang="zh-CN" sz="1600" b="1" dirty="0">
              <a:solidFill>
                <a:srgbClr val="040000"/>
              </a:solidFill>
              <a:latin typeface="微软雅黑"/>
              <a:cs typeface="微软雅黑"/>
            </a:endParaRPr>
          </a:p>
          <a:p>
            <a:pPr marL="127000" indent="-114300">
              <a:lnSpc>
                <a:spcPct val="100000"/>
              </a:lnSpc>
              <a:spcBef>
                <a:spcPts val="100"/>
              </a:spcBef>
              <a:buFont typeface="Arial"/>
              <a:buChar char="•"/>
              <a:tabLst>
                <a:tab pos="127000" algn="l"/>
              </a:tabLst>
            </a:pPr>
            <a:endParaRPr lang="en-US" altLang="zh-CN" sz="1600" b="1" dirty="0">
              <a:solidFill>
                <a:srgbClr val="040000"/>
              </a:solidFill>
              <a:latin typeface="微软雅黑"/>
              <a:cs typeface="微软雅黑"/>
            </a:endParaRPr>
          </a:p>
          <a:p>
            <a:pPr marL="127000" indent="-114300">
              <a:lnSpc>
                <a:spcPct val="100000"/>
              </a:lnSpc>
              <a:spcBef>
                <a:spcPts val="100"/>
              </a:spcBef>
              <a:buFont typeface="Arial"/>
              <a:buChar char="•"/>
              <a:tabLst>
                <a:tab pos="127000" algn="l"/>
              </a:tabLst>
            </a:pPr>
            <a:r>
              <a:rPr lang="zh-CN" altLang="en-US" sz="1600" b="1" dirty="0">
                <a:solidFill>
                  <a:srgbClr val="040000"/>
                </a:solidFill>
                <a:latin typeface="微软雅黑"/>
                <a:cs typeface="微软雅黑"/>
              </a:rPr>
              <a:t>不受避孕药的影响</a:t>
            </a:r>
            <a:endParaRPr sz="1600" dirty="0">
              <a:solidFill>
                <a:srgbClr val="040000"/>
              </a:solidFill>
              <a:latin typeface="微软雅黑"/>
              <a:cs typeface="微软雅黑"/>
            </a:endParaRPr>
          </a:p>
        </p:txBody>
      </p:sp>
      <p:sp>
        <p:nvSpPr>
          <p:cNvPr id="8" name="object 8"/>
          <p:cNvSpPr/>
          <p:nvPr/>
        </p:nvSpPr>
        <p:spPr>
          <a:xfrm>
            <a:off x="1333498" y="1438275"/>
            <a:ext cx="1917700" cy="552450"/>
          </a:xfrm>
          <a:custGeom>
            <a:avLst/>
            <a:gdLst/>
            <a:ahLst/>
            <a:cxnLst/>
            <a:rect l="l" t="t" r="r" b="b"/>
            <a:pathLst>
              <a:path w="1917700" h="552450">
                <a:moveTo>
                  <a:pt x="1825622" y="0"/>
                </a:moveTo>
                <a:lnTo>
                  <a:pt x="92077" y="0"/>
                </a:lnTo>
                <a:lnTo>
                  <a:pt x="56236" y="7235"/>
                </a:lnTo>
                <a:lnTo>
                  <a:pt x="26968" y="26968"/>
                </a:lnTo>
                <a:lnTo>
                  <a:pt x="7235" y="56236"/>
                </a:lnTo>
                <a:lnTo>
                  <a:pt x="0" y="92077"/>
                </a:lnTo>
                <a:lnTo>
                  <a:pt x="0" y="460373"/>
                </a:lnTo>
                <a:lnTo>
                  <a:pt x="7235" y="496213"/>
                </a:lnTo>
                <a:lnTo>
                  <a:pt x="26968" y="525481"/>
                </a:lnTo>
                <a:lnTo>
                  <a:pt x="56236" y="545214"/>
                </a:lnTo>
                <a:lnTo>
                  <a:pt x="92077" y="552450"/>
                </a:lnTo>
                <a:lnTo>
                  <a:pt x="1825622" y="552450"/>
                </a:lnTo>
                <a:lnTo>
                  <a:pt x="1861463" y="545214"/>
                </a:lnTo>
                <a:lnTo>
                  <a:pt x="1890731" y="525481"/>
                </a:lnTo>
                <a:lnTo>
                  <a:pt x="1910464" y="496213"/>
                </a:lnTo>
                <a:lnTo>
                  <a:pt x="1917700" y="460373"/>
                </a:lnTo>
                <a:lnTo>
                  <a:pt x="1917700" y="92077"/>
                </a:lnTo>
                <a:lnTo>
                  <a:pt x="1910464" y="56236"/>
                </a:lnTo>
                <a:lnTo>
                  <a:pt x="1890731" y="26968"/>
                </a:lnTo>
                <a:lnTo>
                  <a:pt x="1861463" y="7235"/>
                </a:lnTo>
                <a:lnTo>
                  <a:pt x="1825622" y="0"/>
                </a:lnTo>
                <a:close/>
              </a:path>
            </a:pathLst>
          </a:custGeom>
          <a:solidFill>
            <a:srgbClr val="6CACDD"/>
          </a:solidFill>
        </p:spPr>
        <p:txBody>
          <a:bodyPr wrap="square" lIns="0" tIns="0" rIns="0" bIns="0" rtlCol="0"/>
          <a:lstStyle/>
          <a:p>
            <a:endParaRPr>
              <a:solidFill>
                <a:srgbClr val="040000"/>
              </a:solidFill>
            </a:endParaRPr>
          </a:p>
        </p:txBody>
      </p:sp>
      <p:sp>
        <p:nvSpPr>
          <p:cNvPr id="9" name="object 9"/>
          <p:cNvSpPr/>
          <p:nvPr/>
        </p:nvSpPr>
        <p:spPr>
          <a:xfrm>
            <a:off x="1333498" y="1438275"/>
            <a:ext cx="1917700" cy="552450"/>
          </a:xfrm>
          <a:custGeom>
            <a:avLst/>
            <a:gdLst/>
            <a:ahLst/>
            <a:cxnLst/>
            <a:rect l="l" t="t" r="r" b="b"/>
            <a:pathLst>
              <a:path w="1917700" h="552450">
                <a:moveTo>
                  <a:pt x="0" y="92076"/>
                </a:moveTo>
                <a:lnTo>
                  <a:pt x="7235" y="56236"/>
                </a:lnTo>
                <a:lnTo>
                  <a:pt x="26968" y="26968"/>
                </a:lnTo>
                <a:lnTo>
                  <a:pt x="56236" y="7235"/>
                </a:lnTo>
                <a:lnTo>
                  <a:pt x="92076" y="0"/>
                </a:lnTo>
                <a:lnTo>
                  <a:pt x="1825622" y="0"/>
                </a:lnTo>
                <a:lnTo>
                  <a:pt x="1861463" y="7235"/>
                </a:lnTo>
                <a:lnTo>
                  <a:pt x="1890730" y="26968"/>
                </a:lnTo>
                <a:lnTo>
                  <a:pt x="1910463" y="56236"/>
                </a:lnTo>
                <a:lnTo>
                  <a:pt x="1917699" y="92076"/>
                </a:lnTo>
                <a:lnTo>
                  <a:pt x="1917699" y="460372"/>
                </a:lnTo>
                <a:lnTo>
                  <a:pt x="1910463" y="496213"/>
                </a:lnTo>
                <a:lnTo>
                  <a:pt x="1890730" y="525481"/>
                </a:lnTo>
                <a:lnTo>
                  <a:pt x="1861463" y="545214"/>
                </a:lnTo>
                <a:lnTo>
                  <a:pt x="1825622" y="552449"/>
                </a:lnTo>
                <a:lnTo>
                  <a:pt x="92076" y="552449"/>
                </a:lnTo>
                <a:lnTo>
                  <a:pt x="56236" y="545214"/>
                </a:lnTo>
                <a:lnTo>
                  <a:pt x="26968" y="525481"/>
                </a:lnTo>
                <a:lnTo>
                  <a:pt x="7235" y="496213"/>
                </a:lnTo>
                <a:lnTo>
                  <a:pt x="0" y="460372"/>
                </a:lnTo>
                <a:lnTo>
                  <a:pt x="0" y="92076"/>
                </a:lnTo>
                <a:close/>
              </a:path>
            </a:pathLst>
          </a:custGeom>
          <a:ln w="12699">
            <a:solidFill>
              <a:srgbClr val="5185AC"/>
            </a:solidFill>
          </a:ln>
        </p:spPr>
        <p:txBody>
          <a:bodyPr wrap="square" lIns="0" tIns="0" rIns="0" bIns="0" rtlCol="0"/>
          <a:lstStyle/>
          <a:p>
            <a:endParaRPr>
              <a:solidFill>
                <a:srgbClr val="040000"/>
              </a:solidFill>
            </a:endParaRPr>
          </a:p>
        </p:txBody>
      </p:sp>
      <p:sp>
        <p:nvSpPr>
          <p:cNvPr id="10" name="object 10"/>
          <p:cNvSpPr txBox="1"/>
          <p:nvPr/>
        </p:nvSpPr>
        <p:spPr>
          <a:xfrm>
            <a:off x="2001665" y="1564640"/>
            <a:ext cx="586740" cy="299720"/>
          </a:xfrm>
          <a:prstGeom prst="rect">
            <a:avLst/>
          </a:prstGeom>
        </p:spPr>
        <p:txBody>
          <a:bodyPr vert="horz" wrap="square" lIns="0" tIns="12700" rIns="0" bIns="0" rtlCol="0">
            <a:spAutoFit/>
          </a:bodyPr>
          <a:lstStyle/>
          <a:p>
            <a:pPr marL="12700">
              <a:lnSpc>
                <a:spcPct val="100000"/>
              </a:lnSpc>
              <a:spcBef>
                <a:spcPts val="100"/>
              </a:spcBef>
            </a:pPr>
            <a:r>
              <a:rPr sz="1800" b="1" spc="-90" dirty="0">
                <a:solidFill>
                  <a:schemeClr val="bg1"/>
                </a:solidFill>
                <a:latin typeface="微软雅黑"/>
                <a:cs typeface="微软雅黑"/>
              </a:rPr>
              <a:t>AMH</a:t>
            </a:r>
            <a:endParaRPr sz="1800" dirty="0">
              <a:solidFill>
                <a:schemeClr val="bg1"/>
              </a:solidFill>
              <a:latin typeface="微软雅黑"/>
              <a:cs typeface="微软雅黑"/>
            </a:endParaRPr>
          </a:p>
        </p:txBody>
      </p:sp>
      <p:sp>
        <p:nvSpPr>
          <p:cNvPr id="11" name="object 11"/>
          <p:cNvSpPr/>
          <p:nvPr/>
        </p:nvSpPr>
        <p:spPr>
          <a:xfrm>
            <a:off x="3562348" y="1647825"/>
            <a:ext cx="2082800" cy="3552825"/>
          </a:xfrm>
          <a:custGeom>
            <a:avLst/>
            <a:gdLst/>
            <a:ahLst/>
            <a:cxnLst/>
            <a:rect l="l" t="t" r="r" b="b"/>
            <a:pathLst>
              <a:path w="2082800" h="3552825">
                <a:moveTo>
                  <a:pt x="0" y="0"/>
                </a:moveTo>
                <a:lnTo>
                  <a:pt x="2082799" y="0"/>
                </a:lnTo>
                <a:lnTo>
                  <a:pt x="2082799" y="3552822"/>
                </a:lnTo>
                <a:lnTo>
                  <a:pt x="0" y="3552822"/>
                </a:lnTo>
                <a:lnTo>
                  <a:pt x="0" y="0"/>
                </a:lnTo>
                <a:close/>
              </a:path>
            </a:pathLst>
          </a:custGeom>
          <a:ln w="12699">
            <a:solidFill>
              <a:srgbClr val="6CACDD"/>
            </a:solidFill>
          </a:ln>
        </p:spPr>
        <p:txBody>
          <a:bodyPr wrap="square" lIns="0" tIns="0" rIns="0" bIns="0" rtlCol="0"/>
          <a:lstStyle/>
          <a:p>
            <a:endParaRPr>
              <a:solidFill>
                <a:srgbClr val="040000"/>
              </a:solidFill>
            </a:endParaRPr>
          </a:p>
        </p:txBody>
      </p:sp>
      <p:sp>
        <p:nvSpPr>
          <p:cNvPr id="12" name="object 12"/>
          <p:cNvSpPr txBox="1"/>
          <p:nvPr/>
        </p:nvSpPr>
        <p:spPr>
          <a:xfrm>
            <a:off x="3641088" y="2383853"/>
            <a:ext cx="1765300" cy="576055"/>
          </a:xfrm>
          <a:prstGeom prst="rect">
            <a:avLst/>
          </a:prstGeom>
        </p:spPr>
        <p:txBody>
          <a:bodyPr vert="horz" wrap="square" lIns="0" tIns="12700" rIns="0" bIns="0" rtlCol="0">
            <a:spAutoFit/>
          </a:bodyPr>
          <a:lstStyle/>
          <a:p>
            <a:pPr marL="127000" marR="5080" indent="-114300">
              <a:lnSpc>
                <a:spcPct val="119800"/>
              </a:lnSpc>
              <a:spcBef>
                <a:spcPts val="100"/>
              </a:spcBef>
              <a:buFont typeface="Arial"/>
              <a:buChar char="•"/>
              <a:tabLst>
                <a:tab pos="127000" algn="l"/>
              </a:tabLst>
            </a:pPr>
            <a:r>
              <a:rPr sz="1600" b="1" dirty="0" err="1">
                <a:solidFill>
                  <a:srgbClr val="040000"/>
                </a:solidFill>
                <a:latin typeface="微软雅黑"/>
                <a:cs typeface="微软雅黑"/>
              </a:rPr>
              <a:t>最常用、最关键的参考指标</a:t>
            </a:r>
            <a:endParaRPr sz="1600" dirty="0">
              <a:solidFill>
                <a:srgbClr val="040000"/>
              </a:solidFill>
              <a:latin typeface="微软雅黑"/>
              <a:cs typeface="微软雅黑"/>
            </a:endParaRPr>
          </a:p>
        </p:txBody>
      </p:sp>
      <p:sp>
        <p:nvSpPr>
          <p:cNvPr id="13" name="object 13"/>
          <p:cNvSpPr txBox="1"/>
          <p:nvPr/>
        </p:nvSpPr>
        <p:spPr>
          <a:xfrm>
            <a:off x="3641088" y="3260153"/>
            <a:ext cx="1842770" cy="1479564"/>
          </a:xfrm>
          <a:prstGeom prst="rect">
            <a:avLst/>
          </a:prstGeom>
        </p:spPr>
        <p:txBody>
          <a:bodyPr vert="horz" wrap="square" lIns="0" tIns="12700" rIns="0" bIns="0" rtlCol="0">
            <a:spAutoFit/>
          </a:bodyPr>
          <a:lstStyle/>
          <a:p>
            <a:pPr marL="127000" marR="5080" indent="-114300" algn="just">
              <a:lnSpc>
                <a:spcPct val="119800"/>
              </a:lnSpc>
              <a:spcBef>
                <a:spcPts val="100"/>
              </a:spcBef>
              <a:buFont typeface="Arial"/>
              <a:buChar char="•"/>
              <a:tabLst>
                <a:tab pos="127000" algn="l"/>
              </a:tabLst>
            </a:pPr>
            <a:r>
              <a:rPr sz="1600" b="1" dirty="0">
                <a:solidFill>
                  <a:srgbClr val="040000"/>
                </a:solidFill>
                <a:latin typeface="微软雅黑"/>
                <a:cs typeface="微软雅黑"/>
              </a:rPr>
              <a:t>在某些特殊人群中 年龄不能代表卵巢 功能的真实状态，  如</a:t>
            </a:r>
            <a:r>
              <a:rPr sz="1600" b="1" spc="-40" dirty="0">
                <a:solidFill>
                  <a:srgbClr val="040000"/>
                </a:solidFill>
                <a:latin typeface="微软雅黑"/>
                <a:cs typeface="微软雅黑"/>
              </a:rPr>
              <a:t>P</a:t>
            </a:r>
            <a:r>
              <a:rPr sz="1600" b="1" spc="-70" dirty="0">
                <a:solidFill>
                  <a:srgbClr val="040000"/>
                </a:solidFill>
                <a:latin typeface="微软雅黑"/>
                <a:cs typeface="微软雅黑"/>
              </a:rPr>
              <a:t>C</a:t>
            </a:r>
            <a:r>
              <a:rPr sz="1600" b="1" spc="-35" dirty="0">
                <a:solidFill>
                  <a:srgbClr val="040000"/>
                </a:solidFill>
                <a:latin typeface="微软雅黑"/>
                <a:cs typeface="微软雅黑"/>
              </a:rPr>
              <a:t>O</a:t>
            </a:r>
            <a:r>
              <a:rPr sz="1600" b="1" spc="-20" dirty="0">
                <a:solidFill>
                  <a:srgbClr val="040000"/>
                </a:solidFill>
                <a:latin typeface="微软雅黑"/>
                <a:cs typeface="微软雅黑"/>
              </a:rPr>
              <a:t>S</a:t>
            </a:r>
            <a:r>
              <a:rPr sz="1600" b="1" dirty="0">
                <a:solidFill>
                  <a:srgbClr val="040000"/>
                </a:solidFill>
                <a:latin typeface="微软雅黑"/>
                <a:cs typeface="微软雅黑"/>
              </a:rPr>
              <a:t>和</a:t>
            </a:r>
            <a:r>
              <a:rPr sz="1600" b="1" spc="-50" dirty="0">
                <a:solidFill>
                  <a:srgbClr val="040000"/>
                </a:solidFill>
                <a:latin typeface="微软雅黑"/>
                <a:cs typeface="微软雅黑"/>
              </a:rPr>
              <a:t>POI</a:t>
            </a:r>
            <a:r>
              <a:rPr sz="1600" b="1" dirty="0">
                <a:solidFill>
                  <a:srgbClr val="040000"/>
                </a:solidFill>
                <a:latin typeface="微软雅黑"/>
                <a:cs typeface="微软雅黑"/>
              </a:rPr>
              <a:t>患者</a:t>
            </a:r>
            <a:endParaRPr sz="1600">
              <a:solidFill>
                <a:srgbClr val="040000"/>
              </a:solidFill>
              <a:latin typeface="微软雅黑"/>
              <a:cs typeface="微软雅黑"/>
            </a:endParaRPr>
          </a:p>
        </p:txBody>
      </p:sp>
      <p:sp>
        <p:nvSpPr>
          <p:cNvPr id="14" name="object 14"/>
          <p:cNvSpPr/>
          <p:nvPr/>
        </p:nvSpPr>
        <p:spPr>
          <a:xfrm>
            <a:off x="3644898" y="1438275"/>
            <a:ext cx="1917700" cy="552450"/>
          </a:xfrm>
          <a:custGeom>
            <a:avLst/>
            <a:gdLst/>
            <a:ahLst/>
            <a:cxnLst/>
            <a:rect l="l" t="t" r="r" b="b"/>
            <a:pathLst>
              <a:path w="1917700" h="552450">
                <a:moveTo>
                  <a:pt x="1825622" y="0"/>
                </a:moveTo>
                <a:lnTo>
                  <a:pt x="92076" y="0"/>
                </a:lnTo>
                <a:lnTo>
                  <a:pt x="56236" y="7235"/>
                </a:lnTo>
                <a:lnTo>
                  <a:pt x="26968" y="26968"/>
                </a:lnTo>
                <a:lnTo>
                  <a:pt x="7235" y="56236"/>
                </a:lnTo>
                <a:lnTo>
                  <a:pt x="0" y="92077"/>
                </a:lnTo>
                <a:lnTo>
                  <a:pt x="0" y="460373"/>
                </a:lnTo>
                <a:lnTo>
                  <a:pt x="7235" y="496213"/>
                </a:lnTo>
                <a:lnTo>
                  <a:pt x="26968" y="525481"/>
                </a:lnTo>
                <a:lnTo>
                  <a:pt x="56236" y="545214"/>
                </a:lnTo>
                <a:lnTo>
                  <a:pt x="92076" y="552450"/>
                </a:lnTo>
                <a:lnTo>
                  <a:pt x="1825622" y="552450"/>
                </a:lnTo>
                <a:lnTo>
                  <a:pt x="1861462" y="545214"/>
                </a:lnTo>
                <a:lnTo>
                  <a:pt x="1890730" y="525481"/>
                </a:lnTo>
                <a:lnTo>
                  <a:pt x="1910462" y="496213"/>
                </a:lnTo>
                <a:lnTo>
                  <a:pt x="1917698" y="460373"/>
                </a:lnTo>
                <a:lnTo>
                  <a:pt x="1917698" y="92077"/>
                </a:lnTo>
                <a:lnTo>
                  <a:pt x="1910462" y="56236"/>
                </a:lnTo>
                <a:lnTo>
                  <a:pt x="1890730" y="26968"/>
                </a:lnTo>
                <a:lnTo>
                  <a:pt x="1861462" y="7235"/>
                </a:lnTo>
                <a:lnTo>
                  <a:pt x="1825622" y="0"/>
                </a:lnTo>
                <a:close/>
              </a:path>
            </a:pathLst>
          </a:custGeom>
          <a:solidFill>
            <a:srgbClr val="FFFFFF"/>
          </a:solidFill>
        </p:spPr>
        <p:txBody>
          <a:bodyPr wrap="square" lIns="0" tIns="0" rIns="0" bIns="0" rtlCol="0"/>
          <a:lstStyle/>
          <a:p>
            <a:endParaRPr>
              <a:solidFill>
                <a:srgbClr val="040000"/>
              </a:solidFill>
            </a:endParaRPr>
          </a:p>
        </p:txBody>
      </p:sp>
      <p:sp>
        <p:nvSpPr>
          <p:cNvPr id="15" name="object 15"/>
          <p:cNvSpPr/>
          <p:nvPr/>
        </p:nvSpPr>
        <p:spPr>
          <a:xfrm>
            <a:off x="3644898" y="1438275"/>
            <a:ext cx="1917700" cy="552450"/>
          </a:xfrm>
          <a:custGeom>
            <a:avLst/>
            <a:gdLst/>
            <a:ahLst/>
            <a:cxnLst/>
            <a:rect l="l" t="t" r="r" b="b"/>
            <a:pathLst>
              <a:path w="1917700" h="552450">
                <a:moveTo>
                  <a:pt x="0" y="92076"/>
                </a:moveTo>
                <a:lnTo>
                  <a:pt x="7235" y="56236"/>
                </a:lnTo>
                <a:lnTo>
                  <a:pt x="26968" y="26968"/>
                </a:lnTo>
                <a:lnTo>
                  <a:pt x="56236" y="7235"/>
                </a:lnTo>
                <a:lnTo>
                  <a:pt x="92076" y="0"/>
                </a:lnTo>
                <a:lnTo>
                  <a:pt x="1825622" y="0"/>
                </a:lnTo>
                <a:lnTo>
                  <a:pt x="1861463" y="7235"/>
                </a:lnTo>
                <a:lnTo>
                  <a:pt x="1890730" y="26968"/>
                </a:lnTo>
                <a:lnTo>
                  <a:pt x="1910463" y="56236"/>
                </a:lnTo>
                <a:lnTo>
                  <a:pt x="1917699" y="92076"/>
                </a:lnTo>
                <a:lnTo>
                  <a:pt x="1917699" y="460372"/>
                </a:lnTo>
                <a:lnTo>
                  <a:pt x="1910463" y="496213"/>
                </a:lnTo>
                <a:lnTo>
                  <a:pt x="1890730" y="525481"/>
                </a:lnTo>
                <a:lnTo>
                  <a:pt x="1861463" y="545214"/>
                </a:lnTo>
                <a:lnTo>
                  <a:pt x="1825622" y="552449"/>
                </a:lnTo>
                <a:lnTo>
                  <a:pt x="92076" y="552449"/>
                </a:lnTo>
                <a:lnTo>
                  <a:pt x="56236" y="545214"/>
                </a:lnTo>
                <a:lnTo>
                  <a:pt x="26968" y="525481"/>
                </a:lnTo>
                <a:lnTo>
                  <a:pt x="7235" y="496213"/>
                </a:lnTo>
                <a:lnTo>
                  <a:pt x="0" y="460372"/>
                </a:lnTo>
                <a:lnTo>
                  <a:pt x="0" y="92076"/>
                </a:lnTo>
                <a:close/>
              </a:path>
            </a:pathLst>
          </a:custGeom>
          <a:ln w="12699">
            <a:solidFill>
              <a:srgbClr val="6CACDD"/>
            </a:solidFill>
          </a:ln>
        </p:spPr>
        <p:txBody>
          <a:bodyPr wrap="square" lIns="0" tIns="0" rIns="0" bIns="0" rtlCol="0"/>
          <a:lstStyle/>
          <a:p>
            <a:endParaRPr>
              <a:solidFill>
                <a:srgbClr val="040000"/>
              </a:solidFill>
            </a:endParaRPr>
          </a:p>
        </p:txBody>
      </p:sp>
      <p:sp>
        <p:nvSpPr>
          <p:cNvPr id="16" name="object 16"/>
          <p:cNvSpPr txBox="1"/>
          <p:nvPr/>
        </p:nvSpPr>
        <p:spPr>
          <a:xfrm>
            <a:off x="4339568" y="1549400"/>
            <a:ext cx="533400" cy="330200"/>
          </a:xfrm>
          <a:prstGeom prst="rect">
            <a:avLst/>
          </a:prstGeom>
        </p:spPr>
        <p:txBody>
          <a:bodyPr vert="horz" wrap="square" lIns="0" tIns="12700" rIns="0" bIns="0" rtlCol="0">
            <a:spAutoFit/>
          </a:bodyPr>
          <a:lstStyle/>
          <a:p>
            <a:pPr marL="12700">
              <a:lnSpc>
                <a:spcPct val="100000"/>
              </a:lnSpc>
              <a:spcBef>
                <a:spcPts val="100"/>
              </a:spcBef>
            </a:pPr>
            <a:r>
              <a:rPr sz="2000" b="1" dirty="0">
                <a:solidFill>
                  <a:srgbClr val="3366FF"/>
                </a:solidFill>
                <a:latin typeface="微软雅黑"/>
                <a:cs typeface="微软雅黑"/>
              </a:rPr>
              <a:t>年龄</a:t>
            </a:r>
            <a:endParaRPr sz="2000" dirty="0">
              <a:solidFill>
                <a:srgbClr val="3366FF"/>
              </a:solidFill>
              <a:latin typeface="微软雅黑"/>
              <a:cs typeface="微软雅黑"/>
            </a:endParaRPr>
          </a:p>
        </p:txBody>
      </p:sp>
      <p:sp>
        <p:nvSpPr>
          <p:cNvPr id="17" name="object 17"/>
          <p:cNvSpPr/>
          <p:nvPr/>
        </p:nvSpPr>
        <p:spPr>
          <a:xfrm>
            <a:off x="5873747" y="1647825"/>
            <a:ext cx="2082800" cy="3552825"/>
          </a:xfrm>
          <a:custGeom>
            <a:avLst/>
            <a:gdLst/>
            <a:ahLst/>
            <a:cxnLst/>
            <a:rect l="l" t="t" r="r" b="b"/>
            <a:pathLst>
              <a:path w="2082800" h="3552825">
                <a:moveTo>
                  <a:pt x="0" y="0"/>
                </a:moveTo>
                <a:lnTo>
                  <a:pt x="2082799" y="0"/>
                </a:lnTo>
                <a:lnTo>
                  <a:pt x="2082799" y="3552823"/>
                </a:lnTo>
                <a:lnTo>
                  <a:pt x="0" y="3552823"/>
                </a:lnTo>
                <a:lnTo>
                  <a:pt x="0" y="0"/>
                </a:lnTo>
                <a:close/>
              </a:path>
            </a:pathLst>
          </a:custGeom>
          <a:ln w="12699">
            <a:solidFill>
              <a:srgbClr val="6CACDD"/>
            </a:solidFill>
          </a:ln>
        </p:spPr>
        <p:txBody>
          <a:bodyPr wrap="square" lIns="0" tIns="0" rIns="0" bIns="0" rtlCol="0"/>
          <a:lstStyle/>
          <a:p>
            <a:endParaRPr>
              <a:solidFill>
                <a:srgbClr val="040000"/>
              </a:solidFill>
            </a:endParaRPr>
          </a:p>
        </p:txBody>
      </p:sp>
      <p:sp>
        <p:nvSpPr>
          <p:cNvPr id="18" name="object 18"/>
          <p:cNvSpPr txBox="1"/>
          <p:nvPr/>
        </p:nvSpPr>
        <p:spPr>
          <a:xfrm>
            <a:off x="5952488" y="2237549"/>
            <a:ext cx="1892935" cy="901700"/>
          </a:xfrm>
          <a:prstGeom prst="rect">
            <a:avLst/>
          </a:prstGeom>
        </p:spPr>
        <p:txBody>
          <a:bodyPr vert="horz" wrap="square" lIns="0" tIns="12700" rIns="0" bIns="0" rtlCol="0">
            <a:spAutoFit/>
          </a:bodyPr>
          <a:lstStyle/>
          <a:p>
            <a:pPr marL="127000" marR="5080" indent="-114300">
              <a:lnSpc>
                <a:spcPct val="119800"/>
              </a:lnSpc>
              <a:spcBef>
                <a:spcPts val="100"/>
              </a:spcBef>
              <a:buFont typeface="Arial"/>
              <a:buChar char="•"/>
              <a:tabLst>
                <a:tab pos="127000" algn="l"/>
              </a:tabLst>
            </a:pPr>
            <a:r>
              <a:rPr sz="1600" b="1" dirty="0">
                <a:solidFill>
                  <a:srgbClr val="040000"/>
                </a:solidFill>
                <a:latin typeface="微软雅黑"/>
                <a:cs typeface="微软雅黑"/>
              </a:rPr>
              <a:t>与</a:t>
            </a:r>
            <a:r>
              <a:rPr sz="1600" b="1" spc="-90" dirty="0">
                <a:solidFill>
                  <a:srgbClr val="040000"/>
                </a:solidFill>
                <a:latin typeface="微软雅黑"/>
                <a:cs typeface="微软雅黑"/>
              </a:rPr>
              <a:t>B超医生的经验及 超声仪的分辨率相 关</a:t>
            </a:r>
            <a:endParaRPr sz="1600">
              <a:solidFill>
                <a:srgbClr val="040000"/>
              </a:solidFill>
              <a:latin typeface="微软雅黑"/>
              <a:cs typeface="微软雅黑"/>
            </a:endParaRPr>
          </a:p>
        </p:txBody>
      </p:sp>
      <p:sp>
        <p:nvSpPr>
          <p:cNvPr id="19" name="object 19"/>
          <p:cNvSpPr txBox="1"/>
          <p:nvPr/>
        </p:nvSpPr>
        <p:spPr>
          <a:xfrm>
            <a:off x="5952488" y="3454209"/>
            <a:ext cx="1358900" cy="269240"/>
          </a:xfrm>
          <a:prstGeom prst="rect">
            <a:avLst/>
          </a:prstGeom>
        </p:spPr>
        <p:txBody>
          <a:bodyPr vert="horz" wrap="square" lIns="0" tIns="12700" rIns="0" bIns="0" rtlCol="0">
            <a:spAutoFit/>
          </a:bodyPr>
          <a:lstStyle/>
          <a:p>
            <a:pPr marL="127000" indent="-114300">
              <a:lnSpc>
                <a:spcPct val="100000"/>
              </a:lnSpc>
              <a:spcBef>
                <a:spcPts val="100"/>
              </a:spcBef>
              <a:buFont typeface="Arial"/>
              <a:buChar char="•"/>
              <a:tabLst>
                <a:tab pos="127000" algn="l"/>
              </a:tabLst>
            </a:pPr>
            <a:r>
              <a:rPr sz="1600" b="1" dirty="0">
                <a:solidFill>
                  <a:srgbClr val="040000"/>
                </a:solidFill>
                <a:latin typeface="微软雅黑"/>
                <a:cs typeface="微软雅黑"/>
              </a:rPr>
              <a:t>卵泡早期检测</a:t>
            </a:r>
            <a:endParaRPr sz="1600">
              <a:solidFill>
                <a:srgbClr val="040000"/>
              </a:solidFill>
              <a:latin typeface="微软雅黑"/>
              <a:cs typeface="微软雅黑"/>
            </a:endParaRPr>
          </a:p>
        </p:txBody>
      </p:sp>
      <p:sp>
        <p:nvSpPr>
          <p:cNvPr id="20" name="object 20"/>
          <p:cNvSpPr txBox="1"/>
          <p:nvPr/>
        </p:nvSpPr>
        <p:spPr>
          <a:xfrm>
            <a:off x="5952488" y="3990149"/>
            <a:ext cx="1765300" cy="576055"/>
          </a:xfrm>
          <a:prstGeom prst="rect">
            <a:avLst/>
          </a:prstGeom>
        </p:spPr>
        <p:txBody>
          <a:bodyPr vert="horz" wrap="square" lIns="0" tIns="12700" rIns="0" bIns="0" rtlCol="0">
            <a:spAutoFit/>
          </a:bodyPr>
          <a:lstStyle/>
          <a:p>
            <a:pPr marL="127000" marR="5080" indent="-114300">
              <a:lnSpc>
                <a:spcPct val="119800"/>
              </a:lnSpc>
              <a:spcBef>
                <a:spcPts val="100"/>
              </a:spcBef>
              <a:buFont typeface="Arial"/>
              <a:buChar char="•"/>
              <a:tabLst>
                <a:tab pos="127000" algn="l"/>
              </a:tabLst>
            </a:pPr>
            <a:r>
              <a:rPr sz="1600" b="1" dirty="0" err="1">
                <a:solidFill>
                  <a:srgbClr val="040000"/>
                </a:solidFill>
                <a:latin typeface="微软雅黑"/>
                <a:cs typeface="微软雅黑"/>
              </a:rPr>
              <a:t>可能受到卵巢囊肿的影响</a:t>
            </a:r>
            <a:endParaRPr sz="1600" dirty="0">
              <a:solidFill>
                <a:srgbClr val="040000"/>
              </a:solidFill>
              <a:latin typeface="微软雅黑"/>
              <a:cs typeface="微软雅黑"/>
            </a:endParaRPr>
          </a:p>
        </p:txBody>
      </p:sp>
      <p:sp>
        <p:nvSpPr>
          <p:cNvPr id="21" name="object 21"/>
          <p:cNvSpPr/>
          <p:nvPr/>
        </p:nvSpPr>
        <p:spPr>
          <a:xfrm>
            <a:off x="5956297" y="1438275"/>
            <a:ext cx="1917700" cy="552450"/>
          </a:xfrm>
          <a:custGeom>
            <a:avLst/>
            <a:gdLst/>
            <a:ahLst/>
            <a:cxnLst/>
            <a:rect l="l" t="t" r="r" b="b"/>
            <a:pathLst>
              <a:path w="1917700" h="552450">
                <a:moveTo>
                  <a:pt x="1825623" y="0"/>
                </a:moveTo>
                <a:lnTo>
                  <a:pt x="92077" y="0"/>
                </a:lnTo>
                <a:lnTo>
                  <a:pt x="56236" y="7235"/>
                </a:lnTo>
                <a:lnTo>
                  <a:pt x="26968" y="26968"/>
                </a:lnTo>
                <a:lnTo>
                  <a:pt x="7235" y="56236"/>
                </a:lnTo>
                <a:lnTo>
                  <a:pt x="0" y="92077"/>
                </a:lnTo>
                <a:lnTo>
                  <a:pt x="0" y="460373"/>
                </a:lnTo>
                <a:lnTo>
                  <a:pt x="7235" y="496213"/>
                </a:lnTo>
                <a:lnTo>
                  <a:pt x="26968" y="525481"/>
                </a:lnTo>
                <a:lnTo>
                  <a:pt x="56236" y="545214"/>
                </a:lnTo>
                <a:lnTo>
                  <a:pt x="92077" y="552450"/>
                </a:lnTo>
                <a:lnTo>
                  <a:pt x="1825623" y="552450"/>
                </a:lnTo>
                <a:lnTo>
                  <a:pt x="1861463" y="545214"/>
                </a:lnTo>
                <a:lnTo>
                  <a:pt x="1890731" y="525481"/>
                </a:lnTo>
                <a:lnTo>
                  <a:pt x="1910464" y="496213"/>
                </a:lnTo>
                <a:lnTo>
                  <a:pt x="1917700" y="460373"/>
                </a:lnTo>
                <a:lnTo>
                  <a:pt x="1917700" y="92077"/>
                </a:lnTo>
                <a:lnTo>
                  <a:pt x="1910464" y="56236"/>
                </a:lnTo>
                <a:lnTo>
                  <a:pt x="1890731" y="26968"/>
                </a:lnTo>
                <a:lnTo>
                  <a:pt x="1861463" y="7235"/>
                </a:lnTo>
                <a:lnTo>
                  <a:pt x="1825623" y="0"/>
                </a:lnTo>
                <a:close/>
              </a:path>
            </a:pathLst>
          </a:custGeom>
          <a:solidFill>
            <a:srgbClr val="FFFFFF"/>
          </a:solidFill>
        </p:spPr>
        <p:txBody>
          <a:bodyPr wrap="square" lIns="0" tIns="0" rIns="0" bIns="0" rtlCol="0"/>
          <a:lstStyle/>
          <a:p>
            <a:endParaRPr>
              <a:solidFill>
                <a:srgbClr val="040000"/>
              </a:solidFill>
            </a:endParaRPr>
          </a:p>
        </p:txBody>
      </p:sp>
      <p:sp>
        <p:nvSpPr>
          <p:cNvPr id="22" name="object 22"/>
          <p:cNvSpPr/>
          <p:nvPr/>
        </p:nvSpPr>
        <p:spPr>
          <a:xfrm>
            <a:off x="5956297" y="1438275"/>
            <a:ext cx="1917700" cy="552450"/>
          </a:xfrm>
          <a:custGeom>
            <a:avLst/>
            <a:gdLst/>
            <a:ahLst/>
            <a:cxnLst/>
            <a:rect l="l" t="t" r="r" b="b"/>
            <a:pathLst>
              <a:path w="1917700" h="552450">
                <a:moveTo>
                  <a:pt x="0" y="92076"/>
                </a:moveTo>
                <a:lnTo>
                  <a:pt x="7235" y="56236"/>
                </a:lnTo>
                <a:lnTo>
                  <a:pt x="26968" y="26968"/>
                </a:lnTo>
                <a:lnTo>
                  <a:pt x="56236" y="7235"/>
                </a:lnTo>
                <a:lnTo>
                  <a:pt x="92076" y="0"/>
                </a:lnTo>
                <a:lnTo>
                  <a:pt x="1825622" y="0"/>
                </a:lnTo>
                <a:lnTo>
                  <a:pt x="1861463" y="7235"/>
                </a:lnTo>
                <a:lnTo>
                  <a:pt x="1890730" y="26968"/>
                </a:lnTo>
                <a:lnTo>
                  <a:pt x="1910463" y="56236"/>
                </a:lnTo>
                <a:lnTo>
                  <a:pt x="1917699" y="92076"/>
                </a:lnTo>
                <a:lnTo>
                  <a:pt x="1917699" y="460372"/>
                </a:lnTo>
                <a:lnTo>
                  <a:pt x="1910463" y="496213"/>
                </a:lnTo>
                <a:lnTo>
                  <a:pt x="1890730" y="525481"/>
                </a:lnTo>
                <a:lnTo>
                  <a:pt x="1861463" y="545214"/>
                </a:lnTo>
                <a:lnTo>
                  <a:pt x="1825622" y="552449"/>
                </a:lnTo>
                <a:lnTo>
                  <a:pt x="92076" y="552449"/>
                </a:lnTo>
                <a:lnTo>
                  <a:pt x="56236" y="545214"/>
                </a:lnTo>
                <a:lnTo>
                  <a:pt x="26968" y="525481"/>
                </a:lnTo>
                <a:lnTo>
                  <a:pt x="7235" y="496213"/>
                </a:lnTo>
                <a:lnTo>
                  <a:pt x="0" y="460372"/>
                </a:lnTo>
                <a:lnTo>
                  <a:pt x="0" y="92076"/>
                </a:lnTo>
                <a:close/>
              </a:path>
            </a:pathLst>
          </a:custGeom>
          <a:ln w="12699">
            <a:solidFill>
              <a:srgbClr val="6CACDD"/>
            </a:solidFill>
          </a:ln>
        </p:spPr>
        <p:txBody>
          <a:bodyPr wrap="square" lIns="0" tIns="0" rIns="0" bIns="0" rtlCol="0"/>
          <a:lstStyle/>
          <a:p>
            <a:endParaRPr>
              <a:solidFill>
                <a:srgbClr val="040000"/>
              </a:solidFill>
            </a:endParaRPr>
          </a:p>
        </p:txBody>
      </p:sp>
      <p:sp>
        <p:nvSpPr>
          <p:cNvPr id="23" name="object 23"/>
          <p:cNvSpPr txBox="1"/>
          <p:nvPr/>
        </p:nvSpPr>
        <p:spPr>
          <a:xfrm>
            <a:off x="6663184" y="1549400"/>
            <a:ext cx="509270" cy="330200"/>
          </a:xfrm>
          <a:prstGeom prst="rect">
            <a:avLst/>
          </a:prstGeom>
        </p:spPr>
        <p:txBody>
          <a:bodyPr vert="horz" wrap="square" lIns="0" tIns="12700" rIns="0" bIns="0" rtlCol="0">
            <a:spAutoFit/>
          </a:bodyPr>
          <a:lstStyle/>
          <a:p>
            <a:pPr marL="12700">
              <a:lnSpc>
                <a:spcPct val="100000"/>
              </a:lnSpc>
              <a:spcBef>
                <a:spcPts val="100"/>
              </a:spcBef>
            </a:pPr>
            <a:r>
              <a:rPr sz="2000" b="1" spc="-80" dirty="0">
                <a:solidFill>
                  <a:srgbClr val="3366FF"/>
                </a:solidFill>
                <a:latin typeface="微软雅黑"/>
                <a:cs typeface="微软雅黑"/>
              </a:rPr>
              <a:t>AF</a:t>
            </a:r>
            <a:r>
              <a:rPr sz="2000" b="1" spc="-10" dirty="0">
                <a:solidFill>
                  <a:srgbClr val="3366FF"/>
                </a:solidFill>
                <a:latin typeface="微软雅黑"/>
                <a:cs typeface="微软雅黑"/>
              </a:rPr>
              <a:t>C</a:t>
            </a:r>
            <a:endParaRPr sz="2000">
              <a:solidFill>
                <a:srgbClr val="3366FF"/>
              </a:solidFill>
              <a:latin typeface="微软雅黑"/>
              <a:cs typeface="微软雅黑"/>
            </a:endParaRPr>
          </a:p>
        </p:txBody>
      </p:sp>
      <p:sp>
        <p:nvSpPr>
          <p:cNvPr id="24" name="object 24"/>
          <p:cNvSpPr/>
          <p:nvPr/>
        </p:nvSpPr>
        <p:spPr>
          <a:xfrm>
            <a:off x="8185146" y="1647825"/>
            <a:ext cx="2082800" cy="3552825"/>
          </a:xfrm>
          <a:custGeom>
            <a:avLst/>
            <a:gdLst/>
            <a:ahLst/>
            <a:cxnLst/>
            <a:rect l="l" t="t" r="r" b="b"/>
            <a:pathLst>
              <a:path w="2082800" h="3552825">
                <a:moveTo>
                  <a:pt x="0" y="0"/>
                </a:moveTo>
                <a:lnTo>
                  <a:pt x="2082799" y="0"/>
                </a:lnTo>
                <a:lnTo>
                  <a:pt x="2082799" y="3552823"/>
                </a:lnTo>
                <a:lnTo>
                  <a:pt x="0" y="3552823"/>
                </a:lnTo>
                <a:lnTo>
                  <a:pt x="0" y="0"/>
                </a:lnTo>
                <a:close/>
              </a:path>
            </a:pathLst>
          </a:custGeom>
          <a:ln w="12699">
            <a:solidFill>
              <a:srgbClr val="6CACDD"/>
            </a:solidFill>
          </a:ln>
        </p:spPr>
        <p:txBody>
          <a:bodyPr wrap="square" lIns="0" tIns="0" rIns="0" bIns="0" rtlCol="0"/>
          <a:lstStyle/>
          <a:p>
            <a:endParaRPr>
              <a:solidFill>
                <a:srgbClr val="040000"/>
              </a:solidFill>
            </a:endParaRPr>
          </a:p>
        </p:txBody>
      </p:sp>
      <p:sp>
        <p:nvSpPr>
          <p:cNvPr id="25" name="object 25"/>
          <p:cNvSpPr txBox="1"/>
          <p:nvPr/>
        </p:nvSpPr>
        <p:spPr>
          <a:xfrm>
            <a:off x="8263887" y="2237549"/>
            <a:ext cx="1765300" cy="576055"/>
          </a:xfrm>
          <a:prstGeom prst="rect">
            <a:avLst/>
          </a:prstGeom>
        </p:spPr>
        <p:txBody>
          <a:bodyPr vert="horz" wrap="square" lIns="0" tIns="12700" rIns="0" bIns="0" rtlCol="0">
            <a:spAutoFit/>
          </a:bodyPr>
          <a:lstStyle/>
          <a:p>
            <a:pPr marL="127000" marR="5080" indent="-114300">
              <a:lnSpc>
                <a:spcPct val="119800"/>
              </a:lnSpc>
              <a:spcBef>
                <a:spcPts val="100"/>
              </a:spcBef>
              <a:buFont typeface="Arial"/>
              <a:buChar char="•"/>
              <a:tabLst>
                <a:tab pos="127000" algn="l"/>
              </a:tabLst>
            </a:pPr>
            <a:r>
              <a:rPr sz="1600" b="1" dirty="0" err="1">
                <a:solidFill>
                  <a:srgbClr val="040000"/>
                </a:solidFill>
                <a:latin typeface="微软雅黑"/>
                <a:cs typeface="微软雅黑"/>
              </a:rPr>
              <a:t>必须在卵泡早期检测</a:t>
            </a:r>
            <a:endParaRPr sz="1600" dirty="0">
              <a:solidFill>
                <a:srgbClr val="040000"/>
              </a:solidFill>
              <a:latin typeface="微软雅黑"/>
              <a:cs typeface="微软雅黑"/>
            </a:endParaRPr>
          </a:p>
        </p:txBody>
      </p:sp>
      <p:sp>
        <p:nvSpPr>
          <p:cNvPr id="26" name="object 26"/>
          <p:cNvSpPr txBox="1"/>
          <p:nvPr/>
        </p:nvSpPr>
        <p:spPr>
          <a:xfrm>
            <a:off x="8263887" y="3162109"/>
            <a:ext cx="749300" cy="269240"/>
          </a:xfrm>
          <a:prstGeom prst="rect">
            <a:avLst/>
          </a:prstGeom>
        </p:spPr>
        <p:txBody>
          <a:bodyPr vert="horz" wrap="square" lIns="0" tIns="12700" rIns="0" bIns="0" rtlCol="0">
            <a:spAutoFit/>
          </a:bodyPr>
          <a:lstStyle/>
          <a:p>
            <a:pPr marL="127000" indent="-114300">
              <a:lnSpc>
                <a:spcPct val="100000"/>
              </a:lnSpc>
              <a:spcBef>
                <a:spcPts val="100"/>
              </a:spcBef>
              <a:buFont typeface="Arial"/>
              <a:buChar char="•"/>
              <a:tabLst>
                <a:tab pos="127000" algn="l"/>
              </a:tabLst>
            </a:pPr>
            <a:r>
              <a:rPr sz="1600" b="1" dirty="0">
                <a:solidFill>
                  <a:srgbClr val="040000"/>
                </a:solidFill>
                <a:latin typeface="微软雅黑"/>
                <a:cs typeface="微软雅黑"/>
              </a:rPr>
              <a:t>波动大</a:t>
            </a:r>
            <a:endParaRPr sz="1600">
              <a:solidFill>
                <a:srgbClr val="040000"/>
              </a:solidFill>
              <a:latin typeface="微软雅黑"/>
              <a:cs typeface="微软雅黑"/>
            </a:endParaRPr>
          </a:p>
        </p:txBody>
      </p:sp>
      <p:sp>
        <p:nvSpPr>
          <p:cNvPr id="27" name="object 27"/>
          <p:cNvSpPr txBox="1"/>
          <p:nvPr/>
        </p:nvSpPr>
        <p:spPr>
          <a:xfrm>
            <a:off x="8263887" y="3698049"/>
            <a:ext cx="1765300" cy="576055"/>
          </a:xfrm>
          <a:prstGeom prst="rect">
            <a:avLst/>
          </a:prstGeom>
        </p:spPr>
        <p:txBody>
          <a:bodyPr vert="horz" wrap="square" lIns="0" tIns="12700" rIns="0" bIns="0" rtlCol="0">
            <a:spAutoFit/>
          </a:bodyPr>
          <a:lstStyle/>
          <a:p>
            <a:pPr marL="127000" marR="5080" indent="-114300">
              <a:lnSpc>
                <a:spcPct val="119800"/>
              </a:lnSpc>
              <a:spcBef>
                <a:spcPts val="100"/>
              </a:spcBef>
              <a:buFont typeface="Arial"/>
              <a:buChar char="•"/>
              <a:tabLst>
                <a:tab pos="127000" algn="l"/>
              </a:tabLst>
            </a:pPr>
            <a:r>
              <a:rPr sz="1600" b="1" dirty="0" err="1">
                <a:solidFill>
                  <a:srgbClr val="040000"/>
                </a:solidFill>
                <a:latin typeface="微软雅黑"/>
                <a:cs typeface="微软雅黑"/>
              </a:rPr>
              <a:t>正常浓度不能排除卵巢储备降低</a:t>
            </a:r>
            <a:endParaRPr sz="1600" dirty="0">
              <a:solidFill>
                <a:srgbClr val="040000"/>
              </a:solidFill>
              <a:latin typeface="微软雅黑"/>
              <a:cs typeface="微软雅黑"/>
            </a:endParaRPr>
          </a:p>
        </p:txBody>
      </p:sp>
      <p:sp>
        <p:nvSpPr>
          <p:cNvPr id="28" name="object 28"/>
          <p:cNvSpPr/>
          <p:nvPr/>
        </p:nvSpPr>
        <p:spPr>
          <a:xfrm>
            <a:off x="8267697" y="1438275"/>
            <a:ext cx="1917700" cy="552450"/>
          </a:xfrm>
          <a:custGeom>
            <a:avLst/>
            <a:gdLst/>
            <a:ahLst/>
            <a:cxnLst/>
            <a:rect l="l" t="t" r="r" b="b"/>
            <a:pathLst>
              <a:path w="1917700" h="552450">
                <a:moveTo>
                  <a:pt x="1825622" y="0"/>
                </a:moveTo>
                <a:lnTo>
                  <a:pt x="92076" y="0"/>
                </a:lnTo>
                <a:lnTo>
                  <a:pt x="56236" y="7235"/>
                </a:lnTo>
                <a:lnTo>
                  <a:pt x="26968" y="26968"/>
                </a:lnTo>
                <a:lnTo>
                  <a:pt x="7235" y="56236"/>
                </a:lnTo>
                <a:lnTo>
                  <a:pt x="0" y="92077"/>
                </a:lnTo>
                <a:lnTo>
                  <a:pt x="0" y="460373"/>
                </a:lnTo>
                <a:lnTo>
                  <a:pt x="7235" y="496213"/>
                </a:lnTo>
                <a:lnTo>
                  <a:pt x="26968" y="525481"/>
                </a:lnTo>
                <a:lnTo>
                  <a:pt x="56236" y="545214"/>
                </a:lnTo>
                <a:lnTo>
                  <a:pt x="92076" y="552450"/>
                </a:lnTo>
                <a:lnTo>
                  <a:pt x="1825622" y="552450"/>
                </a:lnTo>
                <a:lnTo>
                  <a:pt x="1861462" y="545214"/>
                </a:lnTo>
                <a:lnTo>
                  <a:pt x="1890730" y="525481"/>
                </a:lnTo>
                <a:lnTo>
                  <a:pt x="1910463" y="496213"/>
                </a:lnTo>
                <a:lnTo>
                  <a:pt x="1917700" y="460373"/>
                </a:lnTo>
                <a:lnTo>
                  <a:pt x="1917700" y="92077"/>
                </a:lnTo>
                <a:lnTo>
                  <a:pt x="1910463" y="56236"/>
                </a:lnTo>
                <a:lnTo>
                  <a:pt x="1890730" y="26968"/>
                </a:lnTo>
                <a:lnTo>
                  <a:pt x="1861462" y="7235"/>
                </a:lnTo>
                <a:lnTo>
                  <a:pt x="1825622" y="0"/>
                </a:lnTo>
                <a:close/>
              </a:path>
            </a:pathLst>
          </a:custGeom>
          <a:solidFill>
            <a:srgbClr val="FFFFFF"/>
          </a:solidFill>
        </p:spPr>
        <p:txBody>
          <a:bodyPr wrap="square" lIns="0" tIns="0" rIns="0" bIns="0" rtlCol="0"/>
          <a:lstStyle/>
          <a:p>
            <a:endParaRPr>
              <a:solidFill>
                <a:srgbClr val="040000"/>
              </a:solidFill>
            </a:endParaRPr>
          </a:p>
        </p:txBody>
      </p:sp>
      <p:sp>
        <p:nvSpPr>
          <p:cNvPr id="29" name="object 29"/>
          <p:cNvSpPr/>
          <p:nvPr/>
        </p:nvSpPr>
        <p:spPr>
          <a:xfrm>
            <a:off x="8267696" y="1438275"/>
            <a:ext cx="1917700" cy="552450"/>
          </a:xfrm>
          <a:custGeom>
            <a:avLst/>
            <a:gdLst/>
            <a:ahLst/>
            <a:cxnLst/>
            <a:rect l="l" t="t" r="r" b="b"/>
            <a:pathLst>
              <a:path w="1917700" h="552450">
                <a:moveTo>
                  <a:pt x="0" y="92076"/>
                </a:moveTo>
                <a:lnTo>
                  <a:pt x="7235" y="56236"/>
                </a:lnTo>
                <a:lnTo>
                  <a:pt x="26968" y="26968"/>
                </a:lnTo>
                <a:lnTo>
                  <a:pt x="56236" y="7235"/>
                </a:lnTo>
                <a:lnTo>
                  <a:pt x="92077" y="0"/>
                </a:lnTo>
                <a:lnTo>
                  <a:pt x="1825622" y="0"/>
                </a:lnTo>
                <a:lnTo>
                  <a:pt x="1861463" y="7235"/>
                </a:lnTo>
                <a:lnTo>
                  <a:pt x="1890730" y="26968"/>
                </a:lnTo>
                <a:lnTo>
                  <a:pt x="1910463" y="56236"/>
                </a:lnTo>
                <a:lnTo>
                  <a:pt x="1917699" y="92076"/>
                </a:lnTo>
                <a:lnTo>
                  <a:pt x="1917699" y="460372"/>
                </a:lnTo>
                <a:lnTo>
                  <a:pt x="1910463" y="496213"/>
                </a:lnTo>
                <a:lnTo>
                  <a:pt x="1890730" y="525481"/>
                </a:lnTo>
                <a:lnTo>
                  <a:pt x="1861463" y="545214"/>
                </a:lnTo>
                <a:lnTo>
                  <a:pt x="1825622" y="552449"/>
                </a:lnTo>
                <a:lnTo>
                  <a:pt x="92077" y="552449"/>
                </a:lnTo>
                <a:lnTo>
                  <a:pt x="56236" y="545214"/>
                </a:lnTo>
                <a:lnTo>
                  <a:pt x="26968" y="525481"/>
                </a:lnTo>
                <a:lnTo>
                  <a:pt x="7235" y="496213"/>
                </a:lnTo>
                <a:lnTo>
                  <a:pt x="0" y="460372"/>
                </a:lnTo>
                <a:lnTo>
                  <a:pt x="0" y="92076"/>
                </a:lnTo>
                <a:close/>
              </a:path>
            </a:pathLst>
          </a:custGeom>
          <a:ln w="12699">
            <a:solidFill>
              <a:srgbClr val="6CACDD"/>
            </a:solidFill>
          </a:ln>
        </p:spPr>
        <p:txBody>
          <a:bodyPr wrap="square" lIns="0" tIns="0" rIns="0" bIns="0" rtlCol="0"/>
          <a:lstStyle/>
          <a:p>
            <a:endParaRPr>
              <a:solidFill>
                <a:srgbClr val="040000"/>
              </a:solidFill>
            </a:endParaRPr>
          </a:p>
        </p:txBody>
      </p:sp>
      <p:sp>
        <p:nvSpPr>
          <p:cNvPr id="30" name="object 30"/>
          <p:cNvSpPr txBox="1"/>
          <p:nvPr/>
        </p:nvSpPr>
        <p:spPr>
          <a:xfrm>
            <a:off x="8979172" y="1549400"/>
            <a:ext cx="500380" cy="330200"/>
          </a:xfrm>
          <a:prstGeom prst="rect">
            <a:avLst/>
          </a:prstGeom>
        </p:spPr>
        <p:txBody>
          <a:bodyPr vert="horz" wrap="square" lIns="0" tIns="12700" rIns="0" bIns="0" rtlCol="0">
            <a:spAutoFit/>
          </a:bodyPr>
          <a:lstStyle/>
          <a:p>
            <a:pPr marL="12700">
              <a:lnSpc>
                <a:spcPct val="100000"/>
              </a:lnSpc>
              <a:spcBef>
                <a:spcPts val="100"/>
              </a:spcBef>
            </a:pPr>
            <a:r>
              <a:rPr sz="2000" b="1" spc="-80" dirty="0">
                <a:solidFill>
                  <a:srgbClr val="3366FF"/>
                </a:solidFill>
                <a:latin typeface="微软雅黑"/>
                <a:cs typeface="微软雅黑"/>
              </a:rPr>
              <a:t>F</a:t>
            </a:r>
            <a:r>
              <a:rPr sz="2000" b="1" spc="-60" dirty="0">
                <a:solidFill>
                  <a:srgbClr val="3366FF"/>
                </a:solidFill>
                <a:latin typeface="微软雅黑"/>
                <a:cs typeface="微软雅黑"/>
              </a:rPr>
              <a:t>S</a:t>
            </a:r>
            <a:r>
              <a:rPr sz="2000" b="1" spc="-100" dirty="0">
                <a:solidFill>
                  <a:srgbClr val="3366FF"/>
                </a:solidFill>
                <a:latin typeface="微软雅黑"/>
                <a:cs typeface="微软雅黑"/>
              </a:rPr>
              <a:t>H</a:t>
            </a:r>
            <a:endParaRPr sz="2000" dirty="0">
              <a:solidFill>
                <a:srgbClr val="3366FF"/>
              </a:solidFill>
              <a:latin typeface="微软雅黑"/>
              <a:cs typeface="微软雅黑"/>
            </a:endParaRPr>
          </a:p>
        </p:txBody>
      </p:sp>
      <p:sp>
        <p:nvSpPr>
          <p:cNvPr id="2" name="矩形 1"/>
          <p:cNvSpPr/>
          <p:nvPr/>
        </p:nvSpPr>
        <p:spPr>
          <a:xfrm>
            <a:off x="1130300" y="5443835"/>
            <a:ext cx="9347200" cy="646331"/>
          </a:xfrm>
          <a:prstGeom prst="rect">
            <a:avLst/>
          </a:prstGeom>
          <a:solidFill>
            <a:schemeClr val="accent3">
              <a:lumMod val="40000"/>
              <a:lumOff val="60000"/>
            </a:schemeClr>
          </a:solidFill>
        </p:spPr>
        <p:txBody>
          <a:bodyPr wrap="square">
            <a:spAutoFit/>
          </a:bodyPr>
          <a:lstStyle/>
          <a:p>
            <a:r>
              <a:rPr lang="zh-CN" altLang="en-US" dirty="0">
                <a:solidFill>
                  <a:srgbClr val="FF0000"/>
                </a:solidFill>
              </a:rPr>
              <a:t>我国的一项临床对照研究</a:t>
            </a:r>
            <a:r>
              <a:rPr lang="en-US" altLang="zh-CN" dirty="0">
                <a:solidFill>
                  <a:srgbClr val="FF0000"/>
                </a:solidFill>
              </a:rPr>
              <a:t>(n=205)</a:t>
            </a:r>
            <a:r>
              <a:rPr lang="zh-CN" altLang="en-US" dirty="0">
                <a:solidFill>
                  <a:srgbClr val="FF0000"/>
                </a:solidFill>
              </a:rPr>
              <a:t>显示</a:t>
            </a:r>
            <a:r>
              <a:rPr lang="en-US" altLang="zh-CN" dirty="0">
                <a:solidFill>
                  <a:srgbClr val="FF0000"/>
                </a:solidFill>
              </a:rPr>
              <a:t>:</a:t>
            </a:r>
            <a:r>
              <a:rPr lang="zh-CN" altLang="en-US" dirty="0">
                <a:solidFill>
                  <a:srgbClr val="FF0000"/>
                </a:solidFill>
              </a:rPr>
              <a:t>预测卵巢储备功能诊断价值的指标由高到低依次为</a:t>
            </a:r>
            <a:r>
              <a:rPr lang="en-US" altLang="zh-CN" dirty="0">
                <a:solidFill>
                  <a:srgbClr val="FF0000"/>
                </a:solidFill>
              </a:rPr>
              <a:t>: AMH</a:t>
            </a:r>
            <a:r>
              <a:rPr lang="zh-CN" altLang="en-US" dirty="0">
                <a:solidFill>
                  <a:srgbClr val="FF0000"/>
                </a:solidFill>
              </a:rPr>
              <a:t>＞窦卵泡数</a:t>
            </a:r>
            <a:r>
              <a:rPr lang="en-US" altLang="zh-CN" dirty="0">
                <a:solidFill>
                  <a:srgbClr val="FF0000"/>
                </a:solidFill>
              </a:rPr>
              <a:t>( AFC)</a:t>
            </a:r>
            <a:r>
              <a:rPr lang="zh-CN" altLang="en-US" dirty="0">
                <a:solidFill>
                  <a:srgbClr val="FF0000"/>
                </a:solidFill>
              </a:rPr>
              <a:t>＞基础</a:t>
            </a:r>
            <a:r>
              <a:rPr lang="en-US" altLang="zh-CN" dirty="0">
                <a:solidFill>
                  <a:srgbClr val="FF0000"/>
                </a:solidFill>
              </a:rPr>
              <a:t>FSH</a:t>
            </a:r>
            <a:r>
              <a:rPr lang="zh-CN" altLang="en-US" dirty="0">
                <a:solidFill>
                  <a:srgbClr val="FF0000"/>
                </a:solidFill>
              </a:rPr>
              <a:t>＞年龄＞基础</a:t>
            </a:r>
            <a:r>
              <a:rPr lang="en-US" altLang="zh-CN" dirty="0">
                <a:solidFill>
                  <a:srgbClr val="FF0000"/>
                </a:solidFill>
              </a:rPr>
              <a:t>FSH/LH </a:t>
            </a:r>
            <a:r>
              <a:rPr lang="zh-CN" altLang="en-US" dirty="0">
                <a:solidFill>
                  <a:srgbClr val="FF0000"/>
                </a:solidFill>
              </a:rPr>
              <a:t>比值。 </a:t>
            </a:r>
            <a:endParaRPr lang="en-US" altLang="zh-CN" dirty="0">
              <a:solidFill>
                <a:srgbClr val="FF0000"/>
              </a:solidFill>
            </a:endParaRPr>
          </a:p>
        </p:txBody>
      </p:sp>
      <p:sp>
        <p:nvSpPr>
          <p:cNvPr id="32" name="矩形 31"/>
          <p:cNvSpPr/>
          <p:nvPr/>
        </p:nvSpPr>
        <p:spPr>
          <a:xfrm>
            <a:off x="5435600" y="6472535"/>
            <a:ext cx="6096000" cy="461665"/>
          </a:xfrm>
          <a:prstGeom prst="rect">
            <a:avLst/>
          </a:prstGeom>
        </p:spPr>
        <p:txBody>
          <a:bodyPr>
            <a:spAutoFit/>
          </a:bodyPr>
          <a:lstStyle/>
          <a:p>
            <a:r>
              <a:rPr lang="zh-CN" altLang="en-US" baseline="30000" dirty="0"/>
              <a:t>杨泽星</a:t>
            </a:r>
            <a:r>
              <a:rPr lang="en-US" altLang="zh-CN" baseline="30000" dirty="0"/>
              <a:t>,</a:t>
            </a:r>
            <a:r>
              <a:rPr lang="zh-CN" altLang="en-US" baseline="30000" dirty="0"/>
              <a:t>朱琼媛</a:t>
            </a:r>
            <a:r>
              <a:rPr lang="en-US" altLang="zh-CN" baseline="30000" dirty="0"/>
              <a:t>,</a:t>
            </a:r>
            <a:r>
              <a:rPr lang="zh-CN" altLang="en-US" baseline="30000" dirty="0"/>
              <a:t>赵富鲜</a:t>
            </a:r>
            <a:r>
              <a:rPr lang="en-US" altLang="zh-CN" baseline="30000" dirty="0"/>
              <a:t>,</a:t>
            </a:r>
            <a:r>
              <a:rPr lang="zh-CN" altLang="en-US" baseline="30000" dirty="0"/>
              <a:t>等</a:t>
            </a:r>
            <a:r>
              <a:rPr lang="en-US" altLang="zh-CN" baseline="30000" dirty="0"/>
              <a:t>. </a:t>
            </a:r>
            <a:r>
              <a:rPr lang="zh-CN" altLang="en-US" baseline="30000" dirty="0"/>
              <a:t>早卵泡期血清抗苗勒管激素水平在预测卵巢低反应中的 价值探讨</a:t>
            </a:r>
            <a:r>
              <a:rPr lang="en-US" altLang="zh-CN" baseline="30000" dirty="0"/>
              <a:t>[J]. </a:t>
            </a:r>
            <a:r>
              <a:rPr lang="zh-CN" altLang="en-US" baseline="30000" dirty="0"/>
              <a:t>实用妇产科杂志</a:t>
            </a:r>
            <a:r>
              <a:rPr lang="en-US" altLang="zh-CN" baseline="30000" dirty="0"/>
              <a:t>,2016.(08)32.</a:t>
            </a:r>
            <a:endParaRPr lang="zh-CN" altLang="en-US" dirty="0"/>
          </a:p>
        </p:txBody>
      </p:sp>
    </p:spTree>
    <p:extLst>
      <p:ext uri="{BB962C8B-B14F-4D97-AF65-F5344CB8AC3E}">
        <p14:creationId xmlns:p14="http://schemas.microsoft.com/office/powerpoint/2010/main" val="404832175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bject 39"/>
          <p:cNvSpPr/>
          <p:nvPr/>
        </p:nvSpPr>
        <p:spPr>
          <a:xfrm>
            <a:off x="3446901" y="2432761"/>
            <a:ext cx="1363980" cy="715010"/>
          </a:xfrm>
          <a:custGeom>
            <a:avLst/>
            <a:gdLst/>
            <a:ahLst/>
            <a:cxnLst/>
            <a:rect l="l" t="t" r="r" b="b"/>
            <a:pathLst>
              <a:path w="1022985" h="715010">
                <a:moveTo>
                  <a:pt x="0" y="0"/>
                </a:moveTo>
                <a:lnTo>
                  <a:pt x="1022696" y="714879"/>
                </a:lnTo>
              </a:path>
            </a:pathLst>
          </a:custGeom>
          <a:ln w="12700">
            <a:solidFill>
              <a:srgbClr val="BFBFBF"/>
            </a:solidFill>
          </a:ln>
        </p:spPr>
        <p:txBody>
          <a:bodyPr wrap="square" lIns="0" tIns="0" rIns="0" bIns="0" rtlCol="0"/>
          <a:lstStyle/>
          <a:p>
            <a:endParaRPr/>
          </a:p>
        </p:txBody>
      </p:sp>
      <p:sp>
        <p:nvSpPr>
          <p:cNvPr id="2" name="标题 1"/>
          <p:cNvSpPr>
            <a:spLocks noGrp="1"/>
          </p:cNvSpPr>
          <p:nvPr>
            <p:ph type="title"/>
          </p:nvPr>
        </p:nvSpPr>
        <p:spPr/>
        <p:txBody>
          <a:bodyPr>
            <a:normAutofit/>
          </a:bodyPr>
          <a:lstStyle/>
          <a:p>
            <a:r>
              <a:rPr kumimoji="1" lang="zh-CN" altLang="en-US" sz="3600" dirty="0">
                <a:solidFill>
                  <a:srgbClr val="FF0000"/>
                </a:solidFill>
              </a:rPr>
              <a:t>生化指标评估卵巢储备功能</a:t>
            </a:r>
          </a:p>
        </p:txBody>
      </p:sp>
      <p:sp>
        <p:nvSpPr>
          <p:cNvPr id="34" name="object 32"/>
          <p:cNvSpPr/>
          <p:nvPr/>
        </p:nvSpPr>
        <p:spPr>
          <a:xfrm>
            <a:off x="2291942" y="1485414"/>
            <a:ext cx="1734820" cy="1301115"/>
          </a:xfrm>
          <a:custGeom>
            <a:avLst/>
            <a:gdLst/>
            <a:ahLst/>
            <a:cxnLst/>
            <a:rect l="l" t="t" r="r" b="b"/>
            <a:pathLst>
              <a:path w="1301114" h="1301114">
                <a:moveTo>
                  <a:pt x="650421" y="0"/>
                </a:moveTo>
                <a:lnTo>
                  <a:pt x="597077" y="2156"/>
                </a:lnTo>
                <a:lnTo>
                  <a:pt x="544920" y="8512"/>
                </a:lnTo>
                <a:lnTo>
                  <a:pt x="494118" y="18903"/>
                </a:lnTo>
                <a:lnTo>
                  <a:pt x="444838" y="33159"/>
                </a:lnTo>
                <a:lnTo>
                  <a:pt x="397248" y="51113"/>
                </a:lnTo>
                <a:lnTo>
                  <a:pt x="351515" y="72599"/>
                </a:lnTo>
                <a:lnTo>
                  <a:pt x="307807" y="97448"/>
                </a:lnTo>
                <a:lnTo>
                  <a:pt x="266291" y="125494"/>
                </a:lnTo>
                <a:lnTo>
                  <a:pt x="227134" y="156568"/>
                </a:lnTo>
                <a:lnTo>
                  <a:pt x="190504" y="190504"/>
                </a:lnTo>
                <a:lnTo>
                  <a:pt x="156568" y="227134"/>
                </a:lnTo>
                <a:lnTo>
                  <a:pt x="125493" y="266291"/>
                </a:lnTo>
                <a:lnTo>
                  <a:pt x="97448" y="307808"/>
                </a:lnTo>
                <a:lnTo>
                  <a:pt x="72599" y="351516"/>
                </a:lnTo>
                <a:lnTo>
                  <a:pt x="51113" y="397249"/>
                </a:lnTo>
                <a:lnTo>
                  <a:pt x="33159" y="444839"/>
                </a:lnTo>
                <a:lnTo>
                  <a:pt x="18903" y="494118"/>
                </a:lnTo>
                <a:lnTo>
                  <a:pt x="8512" y="544921"/>
                </a:lnTo>
                <a:lnTo>
                  <a:pt x="2156" y="597078"/>
                </a:lnTo>
                <a:lnTo>
                  <a:pt x="0" y="650422"/>
                </a:lnTo>
                <a:lnTo>
                  <a:pt x="2156" y="703767"/>
                </a:lnTo>
                <a:lnTo>
                  <a:pt x="8512" y="755924"/>
                </a:lnTo>
                <a:lnTo>
                  <a:pt x="18903" y="806726"/>
                </a:lnTo>
                <a:lnTo>
                  <a:pt x="33159" y="856006"/>
                </a:lnTo>
                <a:lnTo>
                  <a:pt x="51113" y="903596"/>
                </a:lnTo>
                <a:lnTo>
                  <a:pt x="72599" y="949329"/>
                </a:lnTo>
                <a:lnTo>
                  <a:pt x="97448" y="993037"/>
                </a:lnTo>
                <a:lnTo>
                  <a:pt x="125493" y="1034553"/>
                </a:lnTo>
                <a:lnTo>
                  <a:pt x="156568" y="1073710"/>
                </a:lnTo>
                <a:lnTo>
                  <a:pt x="190504" y="1110340"/>
                </a:lnTo>
                <a:lnTo>
                  <a:pt x="227134" y="1144276"/>
                </a:lnTo>
                <a:lnTo>
                  <a:pt x="266291" y="1175350"/>
                </a:lnTo>
                <a:lnTo>
                  <a:pt x="307807" y="1203396"/>
                </a:lnTo>
                <a:lnTo>
                  <a:pt x="351515" y="1228245"/>
                </a:lnTo>
                <a:lnTo>
                  <a:pt x="397248" y="1249731"/>
                </a:lnTo>
                <a:lnTo>
                  <a:pt x="444838" y="1267685"/>
                </a:lnTo>
                <a:lnTo>
                  <a:pt x="494118" y="1281941"/>
                </a:lnTo>
                <a:lnTo>
                  <a:pt x="544920" y="1292331"/>
                </a:lnTo>
                <a:lnTo>
                  <a:pt x="597077" y="1298688"/>
                </a:lnTo>
                <a:lnTo>
                  <a:pt x="650421" y="1300844"/>
                </a:lnTo>
                <a:lnTo>
                  <a:pt x="703766" y="1298688"/>
                </a:lnTo>
                <a:lnTo>
                  <a:pt x="755923" y="1292331"/>
                </a:lnTo>
                <a:lnTo>
                  <a:pt x="806725" y="1281941"/>
                </a:lnTo>
                <a:lnTo>
                  <a:pt x="856005" y="1267685"/>
                </a:lnTo>
                <a:lnTo>
                  <a:pt x="903595" y="1249731"/>
                </a:lnTo>
                <a:lnTo>
                  <a:pt x="949327" y="1228245"/>
                </a:lnTo>
                <a:lnTo>
                  <a:pt x="993036" y="1203396"/>
                </a:lnTo>
                <a:lnTo>
                  <a:pt x="1034552" y="1175350"/>
                </a:lnTo>
                <a:lnTo>
                  <a:pt x="1073709" y="1144276"/>
                </a:lnTo>
                <a:lnTo>
                  <a:pt x="1110339" y="1110340"/>
                </a:lnTo>
                <a:lnTo>
                  <a:pt x="1144275" y="1073710"/>
                </a:lnTo>
                <a:lnTo>
                  <a:pt x="1175349" y="1034553"/>
                </a:lnTo>
                <a:lnTo>
                  <a:pt x="1203395" y="993037"/>
                </a:lnTo>
                <a:lnTo>
                  <a:pt x="1228244" y="949329"/>
                </a:lnTo>
                <a:lnTo>
                  <a:pt x="1249729" y="903596"/>
                </a:lnTo>
                <a:lnTo>
                  <a:pt x="1267684" y="856006"/>
                </a:lnTo>
                <a:lnTo>
                  <a:pt x="1281940" y="806726"/>
                </a:lnTo>
                <a:lnTo>
                  <a:pt x="1292330" y="755924"/>
                </a:lnTo>
                <a:lnTo>
                  <a:pt x="1298687" y="703767"/>
                </a:lnTo>
                <a:lnTo>
                  <a:pt x="1300843" y="650422"/>
                </a:lnTo>
                <a:lnTo>
                  <a:pt x="1298687" y="597078"/>
                </a:lnTo>
                <a:lnTo>
                  <a:pt x="1292330" y="544921"/>
                </a:lnTo>
                <a:lnTo>
                  <a:pt x="1281940" y="494118"/>
                </a:lnTo>
                <a:lnTo>
                  <a:pt x="1267684" y="444839"/>
                </a:lnTo>
                <a:lnTo>
                  <a:pt x="1249729" y="397249"/>
                </a:lnTo>
                <a:lnTo>
                  <a:pt x="1228244" y="351516"/>
                </a:lnTo>
                <a:lnTo>
                  <a:pt x="1203395" y="307808"/>
                </a:lnTo>
                <a:lnTo>
                  <a:pt x="1175349" y="266291"/>
                </a:lnTo>
                <a:lnTo>
                  <a:pt x="1144275" y="227134"/>
                </a:lnTo>
                <a:lnTo>
                  <a:pt x="1110339" y="190504"/>
                </a:lnTo>
                <a:lnTo>
                  <a:pt x="1073709" y="156568"/>
                </a:lnTo>
                <a:lnTo>
                  <a:pt x="1034552" y="125494"/>
                </a:lnTo>
                <a:lnTo>
                  <a:pt x="993036" y="97448"/>
                </a:lnTo>
                <a:lnTo>
                  <a:pt x="949327" y="72599"/>
                </a:lnTo>
                <a:lnTo>
                  <a:pt x="903595" y="51113"/>
                </a:lnTo>
                <a:lnTo>
                  <a:pt x="856005" y="33159"/>
                </a:lnTo>
                <a:lnTo>
                  <a:pt x="806725" y="18903"/>
                </a:lnTo>
                <a:lnTo>
                  <a:pt x="755923" y="8512"/>
                </a:lnTo>
                <a:lnTo>
                  <a:pt x="703766" y="2156"/>
                </a:lnTo>
                <a:lnTo>
                  <a:pt x="650421" y="0"/>
                </a:lnTo>
                <a:close/>
              </a:path>
            </a:pathLst>
          </a:custGeom>
          <a:solidFill>
            <a:srgbClr val="A6C36B"/>
          </a:solidFill>
        </p:spPr>
        <p:txBody>
          <a:bodyPr wrap="square" lIns="0" tIns="0" rIns="0" bIns="0" rtlCol="0"/>
          <a:lstStyle/>
          <a:p>
            <a:endParaRPr/>
          </a:p>
        </p:txBody>
      </p:sp>
      <p:sp>
        <p:nvSpPr>
          <p:cNvPr id="35" name="object 33"/>
          <p:cNvSpPr/>
          <p:nvPr/>
        </p:nvSpPr>
        <p:spPr>
          <a:xfrm>
            <a:off x="2288031" y="1484883"/>
            <a:ext cx="1739392" cy="1301496"/>
          </a:xfrm>
          <a:prstGeom prst="rect">
            <a:avLst/>
          </a:prstGeom>
          <a:blipFill>
            <a:blip r:embed="rId2" cstate="print"/>
            <a:stretch>
              <a:fillRect/>
            </a:stretch>
          </a:blipFill>
        </p:spPr>
        <p:txBody>
          <a:bodyPr wrap="square" lIns="0" tIns="0" rIns="0" bIns="0" rtlCol="0"/>
          <a:lstStyle/>
          <a:p>
            <a:endParaRPr/>
          </a:p>
        </p:txBody>
      </p:sp>
      <p:sp>
        <p:nvSpPr>
          <p:cNvPr id="36" name="object 34"/>
          <p:cNvSpPr txBox="1"/>
          <p:nvPr/>
        </p:nvSpPr>
        <p:spPr>
          <a:xfrm>
            <a:off x="2810779" y="1838420"/>
            <a:ext cx="657012" cy="614484"/>
          </a:xfrm>
          <a:prstGeom prst="rect">
            <a:avLst/>
          </a:prstGeom>
        </p:spPr>
        <p:txBody>
          <a:bodyPr vert="horz" wrap="square" lIns="0" tIns="0" rIns="0" bIns="0" rtlCol="0">
            <a:spAutoFit/>
          </a:bodyPr>
          <a:lstStyle/>
          <a:p>
            <a:pPr marL="12700">
              <a:lnSpc>
                <a:spcPts val="4790"/>
              </a:lnSpc>
            </a:pPr>
            <a:r>
              <a:rPr sz="4000" spc="5" dirty="0">
                <a:solidFill>
                  <a:srgbClr val="FFFFFF"/>
                </a:solidFill>
                <a:latin typeface="Impact"/>
                <a:cs typeface="Impact"/>
              </a:rPr>
              <a:t>01</a:t>
            </a:r>
            <a:endParaRPr sz="4000">
              <a:latin typeface="Impact"/>
              <a:cs typeface="Impact"/>
            </a:endParaRPr>
          </a:p>
        </p:txBody>
      </p:sp>
      <p:sp>
        <p:nvSpPr>
          <p:cNvPr id="37" name="object 35"/>
          <p:cNvSpPr/>
          <p:nvPr/>
        </p:nvSpPr>
        <p:spPr>
          <a:xfrm>
            <a:off x="483615" y="1817116"/>
            <a:ext cx="2609088" cy="1956816"/>
          </a:xfrm>
          <a:prstGeom prst="rect">
            <a:avLst/>
          </a:prstGeom>
          <a:blipFill>
            <a:blip r:embed="rId3" cstate="print"/>
            <a:stretch>
              <a:fillRect/>
            </a:stretch>
          </a:blipFill>
        </p:spPr>
        <p:txBody>
          <a:bodyPr wrap="square" lIns="0" tIns="0" rIns="0" bIns="0" rtlCol="0"/>
          <a:lstStyle/>
          <a:p>
            <a:endParaRPr/>
          </a:p>
        </p:txBody>
      </p:sp>
      <p:grpSp>
        <p:nvGrpSpPr>
          <p:cNvPr id="57" name="组 56"/>
          <p:cNvGrpSpPr/>
          <p:nvPr/>
        </p:nvGrpSpPr>
        <p:grpSpPr>
          <a:xfrm>
            <a:off x="758554" y="1933726"/>
            <a:ext cx="2181013" cy="1635760"/>
            <a:chOff x="758554" y="1933726"/>
            <a:chExt cx="2181013" cy="1635760"/>
          </a:xfrm>
        </p:grpSpPr>
        <p:sp>
          <p:nvSpPr>
            <p:cNvPr id="38" name="object 36"/>
            <p:cNvSpPr/>
            <p:nvPr/>
          </p:nvSpPr>
          <p:spPr>
            <a:xfrm>
              <a:off x="758554" y="1933726"/>
              <a:ext cx="2180649" cy="1635486"/>
            </a:xfrm>
            <a:prstGeom prst="rect">
              <a:avLst/>
            </a:prstGeom>
            <a:blipFill>
              <a:blip r:embed="rId4" cstate="print"/>
              <a:stretch>
                <a:fillRect/>
              </a:stretch>
            </a:blipFill>
          </p:spPr>
          <p:txBody>
            <a:bodyPr wrap="square" lIns="0" tIns="0" rIns="0" bIns="0" rtlCol="0"/>
            <a:lstStyle/>
            <a:p>
              <a:endParaRPr/>
            </a:p>
          </p:txBody>
        </p:sp>
        <p:sp>
          <p:nvSpPr>
            <p:cNvPr id="39" name="object 37"/>
            <p:cNvSpPr/>
            <p:nvPr/>
          </p:nvSpPr>
          <p:spPr>
            <a:xfrm>
              <a:off x="758554" y="1933726"/>
              <a:ext cx="2181013" cy="1635760"/>
            </a:xfrm>
            <a:custGeom>
              <a:avLst/>
              <a:gdLst/>
              <a:ahLst/>
              <a:cxnLst/>
              <a:rect l="l" t="t" r="r" b="b"/>
              <a:pathLst>
                <a:path w="1635760" h="1635760">
                  <a:moveTo>
                    <a:pt x="0" y="817743"/>
                  </a:moveTo>
                  <a:lnTo>
                    <a:pt x="2710" y="750675"/>
                  </a:lnTo>
                  <a:lnTo>
                    <a:pt x="10702" y="685101"/>
                  </a:lnTo>
                  <a:lnTo>
                    <a:pt x="23765" y="621230"/>
                  </a:lnTo>
                  <a:lnTo>
                    <a:pt x="41689" y="559273"/>
                  </a:lnTo>
                  <a:lnTo>
                    <a:pt x="64262" y="499440"/>
                  </a:lnTo>
                  <a:lnTo>
                    <a:pt x="91275" y="441943"/>
                  </a:lnTo>
                  <a:lnTo>
                    <a:pt x="122516" y="386991"/>
                  </a:lnTo>
                  <a:lnTo>
                    <a:pt x="157777" y="334794"/>
                  </a:lnTo>
                  <a:lnTo>
                    <a:pt x="196845" y="285564"/>
                  </a:lnTo>
                  <a:lnTo>
                    <a:pt x="239511" y="239511"/>
                  </a:lnTo>
                  <a:lnTo>
                    <a:pt x="285564" y="196845"/>
                  </a:lnTo>
                  <a:lnTo>
                    <a:pt x="334794" y="157777"/>
                  </a:lnTo>
                  <a:lnTo>
                    <a:pt x="386991" y="122516"/>
                  </a:lnTo>
                  <a:lnTo>
                    <a:pt x="441943" y="91275"/>
                  </a:lnTo>
                  <a:lnTo>
                    <a:pt x="499440" y="64262"/>
                  </a:lnTo>
                  <a:lnTo>
                    <a:pt x="559273" y="41689"/>
                  </a:lnTo>
                  <a:lnTo>
                    <a:pt x="621230" y="23765"/>
                  </a:lnTo>
                  <a:lnTo>
                    <a:pt x="685101" y="10702"/>
                  </a:lnTo>
                  <a:lnTo>
                    <a:pt x="750675" y="2710"/>
                  </a:lnTo>
                  <a:lnTo>
                    <a:pt x="817743" y="0"/>
                  </a:lnTo>
                  <a:lnTo>
                    <a:pt x="884811" y="2710"/>
                  </a:lnTo>
                  <a:lnTo>
                    <a:pt x="950385" y="10702"/>
                  </a:lnTo>
                  <a:lnTo>
                    <a:pt x="1014256" y="23765"/>
                  </a:lnTo>
                  <a:lnTo>
                    <a:pt x="1076213" y="41689"/>
                  </a:lnTo>
                  <a:lnTo>
                    <a:pt x="1136046" y="64262"/>
                  </a:lnTo>
                  <a:lnTo>
                    <a:pt x="1193543" y="91275"/>
                  </a:lnTo>
                  <a:lnTo>
                    <a:pt x="1248495" y="122516"/>
                  </a:lnTo>
                  <a:lnTo>
                    <a:pt x="1300692" y="157777"/>
                  </a:lnTo>
                  <a:lnTo>
                    <a:pt x="1349922" y="196845"/>
                  </a:lnTo>
                  <a:lnTo>
                    <a:pt x="1395975" y="239511"/>
                  </a:lnTo>
                  <a:lnTo>
                    <a:pt x="1438641" y="285564"/>
                  </a:lnTo>
                  <a:lnTo>
                    <a:pt x="1477710" y="334794"/>
                  </a:lnTo>
                  <a:lnTo>
                    <a:pt x="1512970" y="386991"/>
                  </a:lnTo>
                  <a:lnTo>
                    <a:pt x="1544212" y="441943"/>
                  </a:lnTo>
                  <a:lnTo>
                    <a:pt x="1571224" y="499440"/>
                  </a:lnTo>
                  <a:lnTo>
                    <a:pt x="1593797" y="559273"/>
                  </a:lnTo>
                  <a:lnTo>
                    <a:pt x="1611721" y="621230"/>
                  </a:lnTo>
                  <a:lnTo>
                    <a:pt x="1624784" y="685101"/>
                  </a:lnTo>
                  <a:lnTo>
                    <a:pt x="1632776" y="750675"/>
                  </a:lnTo>
                  <a:lnTo>
                    <a:pt x="1635487" y="817743"/>
                  </a:lnTo>
                  <a:lnTo>
                    <a:pt x="1632776" y="884811"/>
                  </a:lnTo>
                  <a:lnTo>
                    <a:pt x="1624784" y="950385"/>
                  </a:lnTo>
                  <a:lnTo>
                    <a:pt x="1611721" y="1014256"/>
                  </a:lnTo>
                  <a:lnTo>
                    <a:pt x="1593797" y="1076213"/>
                  </a:lnTo>
                  <a:lnTo>
                    <a:pt x="1571224" y="1136046"/>
                  </a:lnTo>
                  <a:lnTo>
                    <a:pt x="1544212" y="1193543"/>
                  </a:lnTo>
                  <a:lnTo>
                    <a:pt x="1512970" y="1248495"/>
                  </a:lnTo>
                  <a:lnTo>
                    <a:pt x="1477710" y="1300692"/>
                  </a:lnTo>
                  <a:lnTo>
                    <a:pt x="1438641" y="1349922"/>
                  </a:lnTo>
                  <a:lnTo>
                    <a:pt x="1395975" y="1395975"/>
                  </a:lnTo>
                  <a:lnTo>
                    <a:pt x="1349922" y="1438641"/>
                  </a:lnTo>
                  <a:lnTo>
                    <a:pt x="1300692" y="1477710"/>
                  </a:lnTo>
                  <a:lnTo>
                    <a:pt x="1248495" y="1512970"/>
                  </a:lnTo>
                  <a:lnTo>
                    <a:pt x="1193543" y="1544212"/>
                  </a:lnTo>
                  <a:lnTo>
                    <a:pt x="1136046" y="1571224"/>
                  </a:lnTo>
                  <a:lnTo>
                    <a:pt x="1076213" y="1593797"/>
                  </a:lnTo>
                  <a:lnTo>
                    <a:pt x="1014256" y="1611721"/>
                  </a:lnTo>
                  <a:lnTo>
                    <a:pt x="950385" y="1624784"/>
                  </a:lnTo>
                  <a:lnTo>
                    <a:pt x="884811" y="1632776"/>
                  </a:lnTo>
                  <a:lnTo>
                    <a:pt x="817743" y="1635487"/>
                  </a:lnTo>
                  <a:lnTo>
                    <a:pt x="750675" y="1632776"/>
                  </a:lnTo>
                  <a:lnTo>
                    <a:pt x="685101" y="1624784"/>
                  </a:lnTo>
                  <a:lnTo>
                    <a:pt x="621230" y="1611721"/>
                  </a:lnTo>
                  <a:lnTo>
                    <a:pt x="559273" y="1593797"/>
                  </a:lnTo>
                  <a:lnTo>
                    <a:pt x="499440" y="1571224"/>
                  </a:lnTo>
                  <a:lnTo>
                    <a:pt x="441943" y="1544212"/>
                  </a:lnTo>
                  <a:lnTo>
                    <a:pt x="386991" y="1512970"/>
                  </a:lnTo>
                  <a:lnTo>
                    <a:pt x="334794" y="1477710"/>
                  </a:lnTo>
                  <a:lnTo>
                    <a:pt x="285564" y="1438641"/>
                  </a:lnTo>
                  <a:lnTo>
                    <a:pt x="239511" y="1395975"/>
                  </a:lnTo>
                  <a:lnTo>
                    <a:pt x="196845" y="1349922"/>
                  </a:lnTo>
                  <a:lnTo>
                    <a:pt x="157777" y="1300692"/>
                  </a:lnTo>
                  <a:lnTo>
                    <a:pt x="122516" y="1248495"/>
                  </a:lnTo>
                  <a:lnTo>
                    <a:pt x="91275" y="1193543"/>
                  </a:lnTo>
                  <a:lnTo>
                    <a:pt x="64262" y="1136046"/>
                  </a:lnTo>
                  <a:lnTo>
                    <a:pt x="41689" y="1076213"/>
                  </a:lnTo>
                  <a:lnTo>
                    <a:pt x="23765" y="1014256"/>
                  </a:lnTo>
                  <a:lnTo>
                    <a:pt x="10702" y="950385"/>
                  </a:lnTo>
                  <a:lnTo>
                    <a:pt x="2710" y="884811"/>
                  </a:lnTo>
                  <a:lnTo>
                    <a:pt x="0" y="817743"/>
                  </a:lnTo>
                  <a:close/>
                </a:path>
              </a:pathLst>
            </a:custGeom>
            <a:ln w="12700">
              <a:solidFill>
                <a:srgbClr val="FFFFFF"/>
              </a:solidFill>
            </a:ln>
          </p:spPr>
          <p:txBody>
            <a:bodyPr wrap="square" lIns="0" tIns="0" rIns="0" bIns="0" rtlCol="0"/>
            <a:lstStyle/>
            <a:p>
              <a:endParaRPr/>
            </a:p>
          </p:txBody>
        </p:sp>
        <p:sp>
          <p:nvSpPr>
            <p:cNvPr id="40" name="object 38"/>
            <p:cNvSpPr txBox="1"/>
            <p:nvPr/>
          </p:nvSpPr>
          <p:spPr>
            <a:xfrm>
              <a:off x="1273923" y="2528435"/>
              <a:ext cx="1531620" cy="430887"/>
            </a:xfrm>
            <a:prstGeom prst="rect">
              <a:avLst/>
            </a:prstGeom>
          </p:spPr>
          <p:txBody>
            <a:bodyPr vert="horz" wrap="square" lIns="0" tIns="0" rIns="0" bIns="0" rtlCol="0">
              <a:spAutoFit/>
            </a:bodyPr>
            <a:lstStyle/>
            <a:p>
              <a:pPr marL="74295">
                <a:lnSpc>
                  <a:spcPct val="100000"/>
                </a:lnSpc>
              </a:pPr>
              <a:r>
                <a:rPr lang="en-US" altLang="zh-CN" sz="2800" dirty="0">
                  <a:solidFill>
                    <a:srgbClr val="040000"/>
                  </a:solidFill>
                  <a:latin typeface="Arial"/>
                  <a:cs typeface="Arial"/>
                </a:rPr>
                <a:t>AMH</a:t>
              </a:r>
              <a:endParaRPr sz="2800" dirty="0">
                <a:solidFill>
                  <a:srgbClr val="040000"/>
                </a:solidFill>
                <a:latin typeface="Arial"/>
                <a:cs typeface="Arial"/>
              </a:endParaRPr>
            </a:p>
          </p:txBody>
        </p:sp>
      </p:grpSp>
      <p:sp>
        <p:nvSpPr>
          <p:cNvPr id="42" name="object 40"/>
          <p:cNvSpPr/>
          <p:nvPr/>
        </p:nvSpPr>
        <p:spPr>
          <a:xfrm>
            <a:off x="4620751" y="2735404"/>
            <a:ext cx="1119292" cy="839469"/>
          </a:xfrm>
          <a:custGeom>
            <a:avLst/>
            <a:gdLst/>
            <a:ahLst/>
            <a:cxnLst/>
            <a:rect l="l" t="t" r="r" b="b"/>
            <a:pathLst>
              <a:path w="839470" h="839470">
                <a:moveTo>
                  <a:pt x="419682" y="0"/>
                </a:moveTo>
                <a:lnTo>
                  <a:pt x="351608" y="5492"/>
                </a:lnTo>
                <a:lnTo>
                  <a:pt x="287030" y="21395"/>
                </a:lnTo>
                <a:lnTo>
                  <a:pt x="226814" y="46844"/>
                </a:lnTo>
                <a:lnTo>
                  <a:pt x="171823" y="80974"/>
                </a:lnTo>
                <a:lnTo>
                  <a:pt x="122922" y="122922"/>
                </a:lnTo>
                <a:lnTo>
                  <a:pt x="80974" y="171823"/>
                </a:lnTo>
                <a:lnTo>
                  <a:pt x="46844" y="226814"/>
                </a:lnTo>
                <a:lnTo>
                  <a:pt x="21395" y="287030"/>
                </a:lnTo>
                <a:lnTo>
                  <a:pt x="5492" y="351608"/>
                </a:lnTo>
                <a:lnTo>
                  <a:pt x="0" y="419682"/>
                </a:lnTo>
                <a:lnTo>
                  <a:pt x="1391" y="454103"/>
                </a:lnTo>
                <a:lnTo>
                  <a:pt x="12197" y="520537"/>
                </a:lnTo>
                <a:lnTo>
                  <a:pt x="32980" y="583042"/>
                </a:lnTo>
                <a:lnTo>
                  <a:pt x="62877" y="640754"/>
                </a:lnTo>
                <a:lnTo>
                  <a:pt x="101024" y="692808"/>
                </a:lnTo>
                <a:lnTo>
                  <a:pt x="146557" y="738341"/>
                </a:lnTo>
                <a:lnTo>
                  <a:pt x="198611" y="776488"/>
                </a:lnTo>
                <a:lnTo>
                  <a:pt x="256323" y="806386"/>
                </a:lnTo>
                <a:lnTo>
                  <a:pt x="318828" y="827169"/>
                </a:lnTo>
                <a:lnTo>
                  <a:pt x="385262" y="837975"/>
                </a:lnTo>
                <a:lnTo>
                  <a:pt x="419682" y="839367"/>
                </a:lnTo>
                <a:lnTo>
                  <a:pt x="454103" y="837975"/>
                </a:lnTo>
                <a:lnTo>
                  <a:pt x="520537" y="827169"/>
                </a:lnTo>
                <a:lnTo>
                  <a:pt x="583042" y="806386"/>
                </a:lnTo>
                <a:lnTo>
                  <a:pt x="640754" y="776488"/>
                </a:lnTo>
                <a:lnTo>
                  <a:pt x="692808" y="738341"/>
                </a:lnTo>
                <a:lnTo>
                  <a:pt x="738341" y="692808"/>
                </a:lnTo>
                <a:lnTo>
                  <a:pt x="776488" y="640754"/>
                </a:lnTo>
                <a:lnTo>
                  <a:pt x="806386" y="583042"/>
                </a:lnTo>
                <a:lnTo>
                  <a:pt x="827169" y="520537"/>
                </a:lnTo>
                <a:lnTo>
                  <a:pt x="837975" y="454103"/>
                </a:lnTo>
                <a:lnTo>
                  <a:pt x="839367" y="419682"/>
                </a:lnTo>
                <a:lnTo>
                  <a:pt x="837975" y="385262"/>
                </a:lnTo>
                <a:lnTo>
                  <a:pt x="827169" y="318828"/>
                </a:lnTo>
                <a:lnTo>
                  <a:pt x="806386" y="256323"/>
                </a:lnTo>
                <a:lnTo>
                  <a:pt x="776488" y="198611"/>
                </a:lnTo>
                <a:lnTo>
                  <a:pt x="738341" y="146557"/>
                </a:lnTo>
                <a:lnTo>
                  <a:pt x="692808" y="101024"/>
                </a:lnTo>
                <a:lnTo>
                  <a:pt x="640754" y="62877"/>
                </a:lnTo>
                <a:lnTo>
                  <a:pt x="583042" y="32980"/>
                </a:lnTo>
                <a:lnTo>
                  <a:pt x="520537" y="12197"/>
                </a:lnTo>
                <a:lnTo>
                  <a:pt x="454103" y="1391"/>
                </a:lnTo>
                <a:lnTo>
                  <a:pt x="419682" y="0"/>
                </a:lnTo>
                <a:close/>
              </a:path>
            </a:pathLst>
          </a:custGeom>
          <a:solidFill>
            <a:srgbClr val="F68E38"/>
          </a:solidFill>
        </p:spPr>
        <p:txBody>
          <a:bodyPr wrap="square" lIns="0" tIns="0" rIns="0" bIns="0" rtlCol="0"/>
          <a:lstStyle/>
          <a:p>
            <a:endParaRPr/>
          </a:p>
        </p:txBody>
      </p:sp>
      <p:sp>
        <p:nvSpPr>
          <p:cNvPr id="43" name="object 41"/>
          <p:cNvSpPr/>
          <p:nvPr/>
        </p:nvSpPr>
        <p:spPr>
          <a:xfrm>
            <a:off x="4616704" y="2734564"/>
            <a:ext cx="1125728" cy="841248"/>
          </a:xfrm>
          <a:prstGeom prst="rect">
            <a:avLst/>
          </a:prstGeom>
          <a:blipFill>
            <a:blip r:embed="rId5" cstate="print"/>
            <a:stretch>
              <a:fillRect/>
            </a:stretch>
          </a:blipFill>
        </p:spPr>
        <p:txBody>
          <a:bodyPr wrap="square" lIns="0" tIns="0" rIns="0" bIns="0" rtlCol="0"/>
          <a:lstStyle/>
          <a:p>
            <a:pPr marL="12700">
              <a:lnSpc>
                <a:spcPct val="100000"/>
              </a:lnSpc>
              <a:spcBef>
                <a:spcPts val="865"/>
              </a:spcBef>
            </a:pPr>
            <a:endParaRPr lang="zh-CN" altLang="en-US" dirty="0">
              <a:latin typeface="Impact"/>
              <a:cs typeface="Impact"/>
            </a:endParaRPr>
          </a:p>
        </p:txBody>
      </p:sp>
      <p:sp>
        <p:nvSpPr>
          <p:cNvPr id="44" name="object 42"/>
          <p:cNvSpPr/>
          <p:nvPr/>
        </p:nvSpPr>
        <p:spPr>
          <a:xfrm>
            <a:off x="4925569" y="1954277"/>
            <a:ext cx="1849119" cy="1383791"/>
          </a:xfrm>
          <a:prstGeom prst="rect">
            <a:avLst/>
          </a:prstGeom>
          <a:blipFill>
            <a:blip r:embed="rId6" cstate="print"/>
            <a:stretch>
              <a:fillRect/>
            </a:stretch>
          </a:blipFill>
        </p:spPr>
        <p:txBody>
          <a:bodyPr wrap="square" lIns="0" tIns="0" rIns="0" bIns="0" rtlCol="0"/>
          <a:lstStyle/>
          <a:p>
            <a:endParaRPr/>
          </a:p>
        </p:txBody>
      </p:sp>
      <p:sp>
        <p:nvSpPr>
          <p:cNvPr id="45" name="object 43"/>
          <p:cNvSpPr/>
          <p:nvPr/>
        </p:nvSpPr>
        <p:spPr>
          <a:xfrm>
            <a:off x="5200254" y="2068198"/>
            <a:ext cx="1419111" cy="1064333"/>
          </a:xfrm>
          <a:prstGeom prst="rect">
            <a:avLst/>
          </a:prstGeom>
          <a:blipFill>
            <a:blip r:embed="rId7" cstate="print"/>
            <a:stretch>
              <a:fillRect/>
            </a:stretch>
          </a:blipFill>
        </p:spPr>
        <p:txBody>
          <a:bodyPr wrap="square" lIns="0" tIns="0" rIns="0" bIns="0" rtlCol="0"/>
          <a:lstStyle/>
          <a:p>
            <a:endParaRPr/>
          </a:p>
        </p:txBody>
      </p:sp>
      <p:sp>
        <p:nvSpPr>
          <p:cNvPr id="46" name="object 44"/>
          <p:cNvSpPr/>
          <p:nvPr/>
        </p:nvSpPr>
        <p:spPr>
          <a:xfrm>
            <a:off x="5200254" y="2068198"/>
            <a:ext cx="1419860" cy="1064895"/>
          </a:xfrm>
          <a:custGeom>
            <a:avLst/>
            <a:gdLst/>
            <a:ahLst/>
            <a:cxnLst/>
            <a:rect l="l" t="t" r="r" b="b"/>
            <a:pathLst>
              <a:path w="1064895" h="1064895">
                <a:moveTo>
                  <a:pt x="532166" y="0"/>
                </a:moveTo>
                <a:lnTo>
                  <a:pt x="488520" y="1764"/>
                </a:lnTo>
                <a:lnTo>
                  <a:pt x="445846" y="6965"/>
                </a:lnTo>
                <a:lnTo>
                  <a:pt x="404280" y="15466"/>
                </a:lnTo>
                <a:lnTo>
                  <a:pt x="363960" y="27130"/>
                </a:lnTo>
                <a:lnTo>
                  <a:pt x="325023" y="41820"/>
                </a:lnTo>
                <a:lnTo>
                  <a:pt x="287605" y="59399"/>
                </a:lnTo>
                <a:lnTo>
                  <a:pt x="251843" y="79730"/>
                </a:lnTo>
                <a:lnTo>
                  <a:pt x="217875" y="102677"/>
                </a:lnTo>
                <a:lnTo>
                  <a:pt x="185838" y="128102"/>
                </a:lnTo>
                <a:lnTo>
                  <a:pt x="155867" y="155868"/>
                </a:lnTo>
                <a:lnTo>
                  <a:pt x="128101" y="185838"/>
                </a:lnTo>
                <a:lnTo>
                  <a:pt x="102677" y="217876"/>
                </a:lnTo>
                <a:lnTo>
                  <a:pt x="79730" y="251844"/>
                </a:lnTo>
                <a:lnTo>
                  <a:pt x="59399" y="287605"/>
                </a:lnTo>
                <a:lnTo>
                  <a:pt x="41820" y="325023"/>
                </a:lnTo>
                <a:lnTo>
                  <a:pt x="27130" y="363961"/>
                </a:lnTo>
                <a:lnTo>
                  <a:pt x="15466" y="404281"/>
                </a:lnTo>
                <a:lnTo>
                  <a:pt x="6965" y="445846"/>
                </a:lnTo>
                <a:lnTo>
                  <a:pt x="1764" y="488520"/>
                </a:lnTo>
                <a:lnTo>
                  <a:pt x="0" y="532166"/>
                </a:lnTo>
                <a:lnTo>
                  <a:pt x="1764" y="575812"/>
                </a:lnTo>
                <a:lnTo>
                  <a:pt x="6965" y="618486"/>
                </a:lnTo>
                <a:lnTo>
                  <a:pt x="15466" y="660052"/>
                </a:lnTo>
                <a:lnTo>
                  <a:pt x="27130" y="700372"/>
                </a:lnTo>
                <a:lnTo>
                  <a:pt x="41820" y="739310"/>
                </a:lnTo>
                <a:lnTo>
                  <a:pt x="59399" y="776727"/>
                </a:lnTo>
                <a:lnTo>
                  <a:pt x="79730" y="812489"/>
                </a:lnTo>
                <a:lnTo>
                  <a:pt x="102677" y="846457"/>
                </a:lnTo>
                <a:lnTo>
                  <a:pt x="128101" y="878495"/>
                </a:lnTo>
                <a:lnTo>
                  <a:pt x="155867" y="908465"/>
                </a:lnTo>
                <a:lnTo>
                  <a:pt x="185838" y="936231"/>
                </a:lnTo>
                <a:lnTo>
                  <a:pt x="217875" y="961656"/>
                </a:lnTo>
                <a:lnTo>
                  <a:pt x="251843" y="984602"/>
                </a:lnTo>
                <a:lnTo>
                  <a:pt x="287605" y="1004934"/>
                </a:lnTo>
                <a:lnTo>
                  <a:pt x="325023" y="1022513"/>
                </a:lnTo>
                <a:lnTo>
                  <a:pt x="363960" y="1037203"/>
                </a:lnTo>
                <a:lnTo>
                  <a:pt x="404280" y="1048867"/>
                </a:lnTo>
                <a:lnTo>
                  <a:pt x="445846" y="1057368"/>
                </a:lnTo>
                <a:lnTo>
                  <a:pt x="488520" y="1062569"/>
                </a:lnTo>
                <a:lnTo>
                  <a:pt x="532166" y="1064333"/>
                </a:lnTo>
                <a:lnTo>
                  <a:pt x="575812" y="1062569"/>
                </a:lnTo>
                <a:lnTo>
                  <a:pt x="618486" y="1057368"/>
                </a:lnTo>
                <a:lnTo>
                  <a:pt x="660052" y="1048867"/>
                </a:lnTo>
                <a:lnTo>
                  <a:pt x="700372" y="1037203"/>
                </a:lnTo>
                <a:lnTo>
                  <a:pt x="739310" y="1022513"/>
                </a:lnTo>
                <a:lnTo>
                  <a:pt x="776727" y="1004934"/>
                </a:lnTo>
                <a:lnTo>
                  <a:pt x="812489" y="984602"/>
                </a:lnTo>
                <a:lnTo>
                  <a:pt x="846457" y="961656"/>
                </a:lnTo>
                <a:lnTo>
                  <a:pt x="878495" y="936231"/>
                </a:lnTo>
                <a:lnTo>
                  <a:pt x="908465" y="908465"/>
                </a:lnTo>
                <a:lnTo>
                  <a:pt x="936231" y="878495"/>
                </a:lnTo>
                <a:lnTo>
                  <a:pt x="961656" y="846457"/>
                </a:lnTo>
                <a:lnTo>
                  <a:pt x="984602" y="812489"/>
                </a:lnTo>
                <a:lnTo>
                  <a:pt x="1004934" y="776727"/>
                </a:lnTo>
                <a:lnTo>
                  <a:pt x="1022513" y="739310"/>
                </a:lnTo>
                <a:lnTo>
                  <a:pt x="1037203" y="700372"/>
                </a:lnTo>
                <a:lnTo>
                  <a:pt x="1048867" y="660052"/>
                </a:lnTo>
                <a:lnTo>
                  <a:pt x="1057368" y="618486"/>
                </a:lnTo>
                <a:lnTo>
                  <a:pt x="1062569" y="575812"/>
                </a:lnTo>
                <a:lnTo>
                  <a:pt x="1064333" y="532166"/>
                </a:lnTo>
                <a:lnTo>
                  <a:pt x="1062569" y="488520"/>
                </a:lnTo>
                <a:lnTo>
                  <a:pt x="1057368" y="445846"/>
                </a:lnTo>
                <a:lnTo>
                  <a:pt x="1048867" y="404281"/>
                </a:lnTo>
                <a:lnTo>
                  <a:pt x="1037203" y="363961"/>
                </a:lnTo>
                <a:lnTo>
                  <a:pt x="1022513" y="325023"/>
                </a:lnTo>
                <a:lnTo>
                  <a:pt x="1004934" y="287605"/>
                </a:lnTo>
                <a:lnTo>
                  <a:pt x="984602" y="251844"/>
                </a:lnTo>
                <a:lnTo>
                  <a:pt x="961656" y="217876"/>
                </a:lnTo>
                <a:lnTo>
                  <a:pt x="936231" y="185838"/>
                </a:lnTo>
                <a:lnTo>
                  <a:pt x="908465" y="155868"/>
                </a:lnTo>
                <a:lnTo>
                  <a:pt x="878495" y="128102"/>
                </a:lnTo>
                <a:lnTo>
                  <a:pt x="846457" y="102677"/>
                </a:lnTo>
                <a:lnTo>
                  <a:pt x="812489" y="79730"/>
                </a:lnTo>
                <a:lnTo>
                  <a:pt x="776727" y="59399"/>
                </a:lnTo>
                <a:lnTo>
                  <a:pt x="739310" y="41820"/>
                </a:lnTo>
                <a:lnTo>
                  <a:pt x="700372" y="27130"/>
                </a:lnTo>
                <a:lnTo>
                  <a:pt x="660052" y="15466"/>
                </a:lnTo>
                <a:lnTo>
                  <a:pt x="618486" y="6965"/>
                </a:lnTo>
                <a:lnTo>
                  <a:pt x="575812" y="1764"/>
                </a:lnTo>
                <a:lnTo>
                  <a:pt x="532166" y="0"/>
                </a:lnTo>
              </a:path>
            </a:pathLst>
          </a:custGeom>
        </p:spPr>
        <p:txBody>
          <a:bodyPr wrap="square" lIns="0" tIns="0" rIns="0" bIns="0" rtlCol="0"/>
          <a:lstStyle/>
          <a:p>
            <a:endParaRPr/>
          </a:p>
        </p:txBody>
      </p:sp>
      <p:sp>
        <p:nvSpPr>
          <p:cNvPr id="47" name="object 45"/>
          <p:cNvSpPr/>
          <p:nvPr/>
        </p:nvSpPr>
        <p:spPr>
          <a:xfrm>
            <a:off x="5200254" y="2068198"/>
            <a:ext cx="1419860" cy="1064895"/>
          </a:xfrm>
          <a:custGeom>
            <a:avLst/>
            <a:gdLst/>
            <a:ahLst/>
            <a:cxnLst/>
            <a:rect l="l" t="t" r="r" b="b"/>
            <a:pathLst>
              <a:path w="1064895" h="1064895">
                <a:moveTo>
                  <a:pt x="0" y="532166"/>
                </a:moveTo>
                <a:lnTo>
                  <a:pt x="1764" y="488520"/>
                </a:lnTo>
                <a:lnTo>
                  <a:pt x="6965" y="445846"/>
                </a:lnTo>
                <a:lnTo>
                  <a:pt x="15466" y="404280"/>
                </a:lnTo>
                <a:lnTo>
                  <a:pt x="27130" y="363960"/>
                </a:lnTo>
                <a:lnTo>
                  <a:pt x="41820" y="325023"/>
                </a:lnTo>
                <a:lnTo>
                  <a:pt x="59399" y="287605"/>
                </a:lnTo>
                <a:lnTo>
                  <a:pt x="79730" y="251843"/>
                </a:lnTo>
                <a:lnTo>
                  <a:pt x="102677" y="217875"/>
                </a:lnTo>
                <a:lnTo>
                  <a:pt x="128102" y="185838"/>
                </a:lnTo>
                <a:lnTo>
                  <a:pt x="155868" y="155867"/>
                </a:lnTo>
                <a:lnTo>
                  <a:pt x="185838" y="128101"/>
                </a:lnTo>
                <a:lnTo>
                  <a:pt x="217876" y="102677"/>
                </a:lnTo>
                <a:lnTo>
                  <a:pt x="251844" y="79730"/>
                </a:lnTo>
                <a:lnTo>
                  <a:pt x="287605" y="59399"/>
                </a:lnTo>
                <a:lnTo>
                  <a:pt x="325023" y="41820"/>
                </a:lnTo>
                <a:lnTo>
                  <a:pt x="363961" y="27130"/>
                </a:lnTo>
                <a:lnTo>
                  <a:pt x="404281" y="15466"/>
                </a:lnTo>
                <a:lnTo>
                  <a:pt x="445846" y="6965"/>
                </a:lnTo>
                <a:lnTo>
                  <a:pt x="488521" y="1764"/>
                </a:lnTo>
                <a:lnTo>
                  <a:pt x="532167" y="0"/>
                </a:lnTo>
                <a:lnTo>
                  <a:pt x="575812" y="1764"/>
                </a:lnTo>
                <a:lnTo>
                  <a:pt x="618487" y="6965"/>
                </a:lnTo>
                <a:lnTo>
                  <a:pt x="660052" y="15466"/>
                </a:lnTo>
                <a:lnTo>
                  <a:pt x="700372" y="27130"/>
                </a:lnTo>
                <a:lnTo>
                  <a:pt x="739310" y="41820"/>
                </a:lnTo>
                <a:lnTo>
                  <a:pt x="776728" y="59399"/>
                </a:lnTo>
                <a:lnTo>
                  <a:pt x="812489" y="79730"/>
                </a:lnTo>
                <a:lnTo>
                  <a:pt x="846457" y="102677"/>
                </a:lnTo>
                <a:lnTo>
                  <a:pt x="878495" y="128101"/>
                </a:lnTo>
                <a:lnTo>
                  <a:pt x="908465" y="155867"/>
                </a:lnTo>
                <a:lnTo>
                  <a:pt x="936231" y="185838"/>
                </a:lnTo>
                <a:lnTo>
                  <a:pt x="961656" y="217875"/>
                </a:lnTo>
                <a:lnTo>
                  <a:pt x="984603" y="251843"/>
                </a:lnTo>
                <a:lnTo>
                  <a:pt x="1004934" y="287605"/>
                </a:lnTo>
                <a:lnTo>
                  <a:pt x="1022513" y="325023"/>
                </a:lnTo>
                <a:lnTo>
                  <a:pt x="1037203" y="363960"/>
                </a:lnTo>
                <a:lnTo>
                  <a:pt x="1048867" y="404280"/>
                </a:lnTo>
                <a:lnTo>
                  <a:pt x="1057368" y="445846"/>
                </a:lnTo>
                <a:lnTo>
                  <a:pt x="1062569" y="488520"/>
                </a:lnTo>
                <a:lnTo>
                  <a:pt x="1064334" y="532166"/>
                </a:lnTo>
                <a:lnTo>
                  <a:pt x="1062569" y="575812"/>
                </a:lnTo>
                <a:lnTo>
                  <a:pt x="1057368" y="618486"/>
                </a:lnTo>
                <a:lnTo>
                  <a:pt x="1048867" y="660052"/>
                </a:lnTo>
                <a:lnTo>
                  <a:pt x="1037203" y="700372"/>
                </a:lnTo>
                <a:lnTo>
                  <a:pt x="1022513" y="739309"/>
                </a:lnTo>
                <a:lnTo>
                  <a:pt x="1004934" y="776727"/>
                </a:lnTo>
                <a:lnTo>
                  <a:pt x="984603" y="812489"/>
                </a:lnTo>
                <a:lnTo>
                  <a:pt x="961656" y="846457"/>
                </a:lnTo>
                <a:lnTo>
                  <a:pt x="936231" y="878494"/>
                </a:lnTo>
                <a:lnTo>
                  <a:pt x="908465" y="908465"/>
                </a:lnTo>
                <a:lnTo>
                  <a:pt x="878495" y="936231"/>
                </a:lnTo>
                <a:lnTo>
                  <a:pt x="846457" y="961655"/>
                </a:lnTo>
                <a:lnTo>
                  <a:pt x="812489" y="984602"/>
                </a:lnTo>
                <a:lnTo>
                  <a:pt x="776728" y="1004933"/>
                </a:lnTo>
                <a:lnTo>
                  <a:pt x="739310" y="1022512"/>
                </a:lnTo>
                <a:lnTo>
                  <a:pt x="700372" y="1037202"/>
                </a:lnTo>
                <a:lnTo>
                  <a:pt x="660052" y="1048866"/>
                </a:lnTo>
                <a:lnTo>
                  <a:pt x="618487" y="1057367"/>
                </a:lnTo>
                <a:lnTo>
                  <a:pt x="575812" y="1062568"/>
                </a:lnTo>
                <a:lnTo>
                  <a:pt x="532167" y="1064333"/>
                </a:lnTo>
                <a:lnTo>
                  <a:pt x="488521" y="1062568"/>
                </a:lnTo>
                <a:lnTo>
                  <a:pt x="445846" y="1057367"/>
                </a:lnTo>
                <a:lnTo>
                  <a:pt x="404281" y="1048866"/>
                </a:lnTo>
                <a:lnTo>
                  <a:pt x="363961" y="1037202"/>
                </a:lnTo>
                <a:lnTo>
                  <a:pt x="325023" y="1022512"/>
                </a:lnTo>
                <a:lnTo>
                  <a:pt x="287605" y="1004933"/>
                </a:lnTo>
                <a:lnTo>
                  <a:pt x="251844" y="984602"/>
                </a:lnTo>
                <a:lnTo>
                  <a:pt x="217876" y="961655"/>
                </a:lnTo>
                <a:lnTo>
                  <a:pt x="185838" y="936231"/>
                </a:lnTo>
                <a:lnTo>
                  <a:pt x="155868" y="908465"/>
                </a:lnTo>
                <a:lnTo>
                  <a:pt x="128102" y="878494"/>
                </a:lnTo>
                <a:lnTo>
                  <a:pt x="102677" y="846457"/>
                </a:lnTo>
                <a:lnTo>
                  <a:pt x="79730" y="812489"/>
                </a:lnTo>
                <a:lnTo>
                  <a:pt x="59399" y="776727"/>
                </a:lnTo>
                <a:lnTo>
                  <a:pt x="41820" y="739309"/>
                </a:lnTo>
                <a:lnTo>
                  <a:pt x="27130" y="700372"/>
                </a:lnTo>
                <a:lnTo>
                  <a:pt x="15466" y="660052"/>
                </a:lnTo>
                <a:lnTo>
                  <a:pt x="6965" y="618486"/>
                </a:lnTo>
                <a:lnTo>
                  <a:pt x="1764" y="575812"/>
                </a:lnTo>
                <a:lnTo>
                  <a:pt x="0" y="532166"/>
                </a:lnTo>
                <a:close/>
              </a:path>
            </a:pathLst>
          </a:custGeom>
          <a:ln w="12700">
            <a:solidFill>
              <a:srgbClr val="FFFFFF"/>
            </a:solidFill>
          </a:ln>
        </p:spPr>
        <p:txBody>
          <a:bodyPr wrap="square" lIns="0" tIns="0" rIns="0" bIns="0" rtlCol="0"/>
          <a:lstStyle/>
          <a:p>
            <a:endParaRPr/>
          </a:p>
        </p:txBody>
      </p:sp>
      <p:sp>
        <p:nvSpPr>
          <p:cNvPr id="48" name="object 46"/>
          <p:cNvSpPr txBox="1"/>
          <p:nvPr/>
        </p:nvSpPr>
        <p:spPr>
          <a:xfrm>
            <a:off x="5156781" y="2543718"/>
            <a:ext cx="1533313" cy="230405"/>
          </a:xfrm>
          <a:prstGeom prst="rect">
            <a:avLst/>
          </a:prstGeom>
        </p:spPr>
        <p:txBody>
          <a:bodyPr vert="horz" wrap="square" lIns="0" tIns="0" rIns="0" bIns="0" rtlCol="0">
            <a:spAutoFit/>
          </a:bodyPr>
          <a:lstStyle/>
          <a:p>
            <a:pPr marL="12700" marR="5080" algn="ctr">
              <a:lnSpc>
                <a:spcPts val="1580"/>
              </a:lnSpc>
            </a:pPr>
            <a:r>
              <a:rPr lang="zh-TW" altLang="en-US" sz="2400" dirty="0">
                <a:solidFill>
                  <a:srgbClr val="040000"/>
                </a:solidFill>
                <a:latin typeface="Arial"/>
                <a:cs typeface="Arial"/>
              </a:rPr>
              <a:t>基础</a:t>
            </a:r>
            <a:r>
              <a:rPr lang="en-US" altLang="zh-TW" sz="2400" dirty="0">
                <a:solidFill>
                  <a:srgbClr val="040000"/>
                </a:solidFill>
                <a:latin typeface="Arial"/>
                <a:cs typeface="Arial"/>
              </a:rPr>
              <a:t>FSH</a:t>
            </a:r>
            <a:endParaRPr lang="zh-TW" altLang="en-US" sz="2400" dirty="0">
              <a:solidFill>
                <a:srgbClr val="040000"/>
              </a:solidFill>
              <a:latin typeface="Arial"/>
              <a:cs typeface="Arial"/>
            </a:endParaRPr>
          </a:p>
        </p:txBody>
      </p:sp>
      <p:sp>
        <p:nvSpPr>
          <p:cNvPr id="51" name="文本框 50"/>
          <p:cNvSpPr txBox="1"/>
          <p:nvPr/>
        </p:nvSpPr>
        <p:spPr>
          <a:xfrm>
            <a:off x="4953000" y="2984500"/>
            <a:ext cx="431800" cy="646331"/>
          </a:xfrm>
          <a:prstGeom prst="rect">
            <a:avLst/>
          </a:prstGeom>
          <a:noFill/>
        </p:spPr>
        <p:txBody>
          <a:bodyPr wrap="square" rtlCol="0">
            <a:spAutoFit/>
          </a:bodyPr>
          <a:lstStyle/>
          <a:p>
            <a:r>
              <a:rPr lang="en-US" altLang="zh-CN" dirty="0">
                <a:solidFill>
                  <a:srgbClr val="FFFFFF"/>
                </a:solidFill>
                <a:latin typeface="Impact"/>
                <a:cs typeface="Impact"/>
              </a:rPr>
              <a:t>02</a:t>
            </a:r>
            <a:endParaRPr lang="zh-CN" altLang="en-US" dirty="0">
              <a:latin typeface="Impact"/>
              <a:cs typeface="Impact"/>
            </a:endParaRPr>
          </a:p>
          <a:p>
            <a:endParaRPr kumimoji="1" lang="zh-CN" altLang="en-US" dirty="0"/>
          </a:p>
        </p:txBody>
      </p:sp>
    </p:spTree>
    <p:extLst>
      <p:ext uri="{BB962C8B-B14F-4D97-AF65-F5344CB8AC3E}">
        <p14:creationId xmlns:p14="http://schemas.microsoft.com/office/powerpoint/2010/main" val="7620622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4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43"/>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par>
                                <p:cTn id="15" presetID="1" presetClass="entr" presetSubtype="0" fill="hold" grpId="0" nodeType="withEffect" nodePh="1">
                                  <p:stCondLst>
                                    <p:cond delay="0"/>
                                  </p:stCondLst>
                                  <p:endCondLst>
                                    <p:cond evt="begin" delay="0">
                                      <p:tn val="15"/>
                                    </p:cond>
                                  </p:endCondLst>
                                  <p:childTnLst>
                                    <p:set>
                                      <p:cBhvr>
                                        <p:cTn id="16" dur="1" fill="hold">
                                          <p:stCondLst>
                                            <p:cond delay="0"/>
                                          </p:stCondLst>
                                        </p:cTn>
                                        <p:tgtEl>
                                          <p:spTgt spid="46"/>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48"/>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5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5" grpId="0" animBg="1"/>
      <p:bldP spid="46" grpId="0"/>
      <p:bldP spid="47" grpId="0" animBg="1"/>
      <p:bldP spid="48" grpId="0"/>
      <p:bldP spid="51"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03325" y="292100"/>
            <a:ext cx="10112375" cy="723900"/>
          </a:xfrm>
        </p:spPr>
        <p:txBody>
          <a:bodyPr>
            <a:normAutofit/>
          </a:bodyPr>
          <a:lstStyle/>
          <a:p>
            <a:r>
              <a:rPr kumimoji="1" lang="zh-CN" altLang="en-US" sz="3600" dirty="0"/>
              <a:t>促卵泡生成素（</a:t>
            </a:r>
            <a:r>
              <a:rPr kumimoji="1" lang="en-US" altLang="zh-CN" sz="3600" dirty="0"/>
              <a:t>FSH</a:t>
            </a:r>
            <a:r>
              <a:rPr kumimoji="1" lang="zh-CN" altLang="en-US" sz="3600" dirty="0"/>
              <a:t>）</a:t>
            </a:r>
          </a:p>
        </p:txBody>
      </p:sp>
      <p:sp>
        <p:nvSpPr>
          <p:cNvPr id="3" name="内容占位符 2"/>
          <p:cNvSpPr>
            <a:spLocks noGrp="1"/>
          </p:cNvSpPr>
          <p:nvPr>
            <p:ph idx="1"/>
          </p:nvPr>
        </p:nvSpPr>
        <p:spPr>
          <a:xfrm>
            <a:off x="1079500" y="1490663"/>
            <a:ext cx="9804400" cy="4510087"/>
          </a:xfrm>
        </p:spPr>
        <p:txBody>
          <a:bodyPr/>
          <a:lstStyle/>
          <a:p>
            <a:r>
              <a:rPr lang="zh-CN" altLang="en-US" dirty="0">
                <a:solidFill>
                  <a:srgbClr val="040000"/>
                </a:solidFill>
              </a:rPr>
              <a:t>基础 </a:t>
            </a:r>
            <a:r>
              <a:rPr lang="en-US" altLang="zh-CN" dirty="0">
                <a:solidFill>
                  <a:srgbClr val="040000"/>
                </a:solidFill>
              </a:rPr>
              <a:t>FSH </a:t>
            </a:r>
            <a:r>
              <a:rPr lang="zh-CN" altLang="en-US" dirty="0">
                <a:solidFill>
                  <a:srgbClr val="040000"/>
                </a:solidFill>
              </a:rPr>
              <a:t>水平：自然月经周期第</a:t>
            </a:r>
            <a:r>
              <a:rPr lang="en-US" altLang="zh-CN" dirty="0">
                <a:solidFill>
                  <a:srgbClr val="040000"/>
                </a:solidFill>
              </a:rPr>
              <a:t>2~3 </a:t>
            </a:r>
            <a:r>
              <a:rPr lang="zh-CN" altLang="en-US" dirty="0">
                <a:solidFill>
                  <a:srgbClr val="040000"/>
                </a:solidFill>
              </a:rPr>
              <a:t>天的血清</a:t>
            </a:r>
            <a:r>
              <a:rPr lang="en-US" altLang="zh-CN" dirty="0">
                <a:solidFill>
                  <a:srgbClr val="040000"/>
                </a:solidFill>
              </a:rPr>
              <a:t>FSH</a:t>
            </a:r>
            <a:r>
              <a:rPr lang="zh-CN" altLang="en-US" dirty="0">
                <a:solidFill>
                  <a:srgbClr val="040000"/>
                </a:solidFill>
              </a:rPr>
              <a:t>水平</a:t>
            </a:r>
            <a:r>
              <a:rPr lang="en-US" altLang="zh-CN" dirty="0">
                <a:solidFill>
                  <a:srgbClr val="040000"/>
                </a:solidFill>
              </a:rPr>
              <a:t>,</a:t>
            </a:r>
            <a:r>
              <a:rPr lang="zh-CN" altLang="en-US" dirty="0">
                <a:solidFill>
                  <a:srgbClr val="040000"/>
                </a:solidFill>
              </a:rPr>
              <a:t> </a:t>
            </a:r>
            <a:r>
              <a:rPr lang="en-US" altLang="zh-CN" dirty="0">
                <a:solidFill>
                  <a:srgbClr val="040000"/>
                </a:solidFill>
              </a:rPr>
              <a:t>FSH </a:t>
            </a:r>
            <a:r>
              <a:rPr lang="zh-CN" altLang="en-US" dirty="0">
                <a:solidFill>
                  <a:srgbClr val="040000"/>
                </a:solidFill>
              </a:rPr>
              <a:t>预测卵巢储备功能的敏感度和特异度均比较低</a:t>
            </a:r>
            <a:r>
              <a:rPr lang="en-US" altLang="zh-CN" dirty="0">
                <a:solidFill>
                  <a:srgbClr val="040000"/>
                </a:solidFill>
              </a:rPr>
              <a:t>,</a:t>
            </a:r>
            <a:r>
              <a:rPr lang="zh-CN" altLang="en-US" dirty="0">
                <a:solidFill>
                  <a:srgbClr val="040000"/>
                </a:solidFill>
              </a:rPr>
              <a:t>但其成本便宜</a:t>
            </a:r>
            <a:r>
              <a:rPr lang="en-US" altLang="zh-CN" dirty="0">
                <a:solidFill>
                  <a:srgbClr val="040000"/>
                </a:solidFill>
              </a:rPr>
              <a:t>,</a:t>
            </a:r>
            <a:r>
              <a:rPr lang="zh-CN" altLang="en-US" dirty="0">
                <a:solidFill>
                  <a:srgbClr val="040000"/>
                </a:solidFill>
              </a:rPr>
              <a:t>检测简单</a:t>
            </a:r>
            <a:r>
              <a:rPr lang="en-US" altLang="zh-CN" dirty="0">
                <a:solidFill>
                  <a:srgbClr val="040000"/>
                </a:solidFill>
              </a:rPr>
              <a:t>,</a:t>
            </a:r>
            <a:r>
              <a:rPr lang="zh-CN" altLang="en-US" dirty="0">
                <a:solidFill>
                  <a:srgbClr val="040000"/>
                </a:solidFill>
              </a:rPr>
              <a:t>故目前仍常用于临床。</a:t>
            </a:r>
            <a:endParaRPr lang="en-US" altLang="zh-CN" dirty="0">
              <a:solidFill>
                <a:srgbClr val="040000"/>
              </a:solidFill>
            </a:endParaRPr>
          </a:p>
          <a:p>
            <a:r>
              <a:rPr kumimoji="1" lang="en-US" altLang="zh-CN" dirty="0">
                <a:solidFill>
                  <a:srgbClr val="040000"/>
                </a:solidFill>
              </a:rPr>
              <a:t>FSH</a:t>
            </a:r>
            <a:r>
              <a:rPr kumimoji="1" lang="zh-CN" altLang="en-US" dirty="0">
                <a:solidFill>
                  <a:srgbClr val="040000"/>
                </a:solidFill>
              </a:rPr>
              <a:t>的测定主要应用于：闭经原因的鉴定、性早熟的诊断</a:t>
            </a:r>
            <a:r>
              <a:rPr kumimoji="1" lang="zh-CN" altLang="zh-CN" dirty="0">
                <a:solidFill>
                  <a:srgbClr val="040000"/>
                </a:solidFill>
              </a:rPr>
              <a:t>、</a:t>
            </a:r>
            <a:r>
              <a:rPr kumimoji="1" lang="zh-CN" altLang="en-US" dirty="0">
                <a:solidFill>
                  <a:srgbClr val="040000"/>
                </a:solidFill>
              </a:rPr>
              <a:t>评估卵巢储备功能等。</a:t>
            </a:r>
            <a:endParaRPr kumimoji="1" lang="en-US" altLang="zh-CN" dirty="0">
              <a:solidFill>
                <a:srgbClr val="040000"/>
              </a:solidFill>
            </a:endParaRPr>
          </a:p>
          <a:p>
            <a:r>
              <a:rPr lang="zh-CN" altLang="en-US" dirty="0">
                <a:solidFill>
                  <a:srgbClr val="040000"/>
                </a:solidFill>
              </a:rPr>
              <a:t>大多数研究以 </a:t>
            </a:r>
            <a:r>
              <a:rPr lang="en-US" altLang="zh-CN" dirty="0">
                <a:solidFill>
                  <a:srgbClr val="040000"/>
                </a:solidFill>
              </a:rPr>
              <a:t>FSH≥10IU/L </a:t>
            </a:r>
            <a:r>
              <a:rPr lang="zh-CN" altLang="en-US" dirty="0">
                <a:solidFill>
                  <a:srgbClr val="040000"/>
                </a:solidFill>
              </a:rPr>
              <a:t>作为卵巢储备功能低下的诊断标准</a:t>
            </a:r>
            <a:r>
              <a:rPr lang="en-US" altLang="zh-CN" dirty="0">
                <a:solidFill>
                  <a:srgbClr val="040000"/>
                </a:solidFill>
              </a:rPr>
              <a:t>,</a:t>
            </a:r>
            <a:r>
              <a:rPr lang="zh-CN" altLang="en-US" dirty="0">
                <a:solidFill>
                  <a:srgbClr val="040000"/>
                </a:solidFill>
              </a:rPr>
              <a:t>也有研究以 </a:t>
            </a:r>
            <a:r>
              <a:rPr lang="en-US" altLang="zh-CN" dirty="0">
                <a:solidFill>
                  <a:srgbClr val="040000"/>
                </a:solidFill>
              </a:rPr>
              <a:t>FSH </a:t>
            </a:r>
            <a:r>
              <a:rPr lang="zh-CN" altLang="en-US" dirty="0">
                <a:solidFill>
                  <a:srgbClr val="040000"/>
                </a:solidFill>
              </a:rPr>
              <a:t>水平大于</a:t>
            </a:r>
            <a:r>
              <a:rPr lang="en-US" altLang="zh-CN" dirty="0">
                <a:solidFill>
                  <a:srgbClr val="040000"/>
                </a:solidFill>
              </a:rPr>
              <a:t>12 </a:t>
            </a:r>
            <a:r>
              <a:rPr lang="zh-CN" altLang="en-US" dirty="0">
                <a:solidFill>
                  <a:srgbClr val="040000"/>
                </a:solidFill>
              </a:rPr>
              <a:t>或</a:t>
            </a:r>
            <a:r>
              <a:rPr lang="en-US" altLang="zh-CN" dirty="0">
                <a:solidFill>
                  <a:srgbClr val="040000"/>
                </a:solidFill>
              </a:rPr>
              <a:t>15IU/L </a:t>
            </a:r>
            <a:r>
              <a:rPr lang="zh-CN" altLang="en-US" dirty="0">
                <a:solidFill>
                  <a:srgbClr val="040000"/>
                </a:solidFill>
              </a:rPr>
              <a:t>作为诊断标准。</a:t>
            </a:r>
          </a:p>
          <a:p>
            <a:endParaRPr lang="en-US" altLang="zh-CN" dirty="0">
              <a:solidFill>
                <a:srgbClr val="040000"/>
              </a:solidFill>
            </a:endParaRPr>
          </a:p>
          <a:p>
            <a:endParaRPr kumimoji="1" lang="en-US" altLang="zh-CN" dirty="0">
              <a:solidFill>
                <a:srgbClr val="040000"/>
              </a:solidFill>
            </a:endParaRPr>
          </a:p>
          <a:p>
            <a:endParaRPr kumimoji="1" lang="en-US" altLang="zh-CN" dirty="0">
              <a:solidFill>
                <a:srgbClr val="040000"/>
              </a:solidFill>
            </a:endParaRPr>
          </a:p>
        </p:txBody>
      </p:sp>
    </p:spTree>
    <p:extLst>
      <p:ext uri="{BB962C8B-B14F-4D97-AF65-F5344CB8AC3E}">
        <p14:creationId xmlns:p14="http://schemas.microsoft.com/office/powerpoint/2010/main" val="1587504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t>FSH</a:t>
            </a:r>
            <a:r>
              <a:rPr lang="zh-CN" altLang="en-US" dirty="0"/>
              <a:t>对早发性</a:t>
            </a:r>
            <a:r>
              <a:rPr lang="zh-CN" altLang="zh-CN" dirty="0"/>
              <a:t>卵巢功能不全</a:t>
            </a:r>
            <a:r>
              <a:rPr lang="zh-CN" altLang="en-US" dirty="0"/>
              <a:t>的诊断</a:t>
            </a:r>
            <a:endParaRPr kumimoji="1" lang="zh-CN" altLang="en-US" dirty="0"/>
          </a:p>
        </p:txBody>
      </p:sp>
      <p:sp>
        <p:nvSpPr>
          <p:cNvPr id="4" name="矩形 3"/>
          <p:cNvSpPr/>
          <p:nvPr/>
        </p:nvSpPr>
        <p:spPr>
          <a:xfrm>
            <a:off x="1524000" y="1282700"/>
            <a:ext cx="8826500" cy="1790700"/>
          </a:xfrm>
          <a:prstGeom prst="rect">
            <a:avLst/>
          </a:prstGeom>
          <a:solidFill>
            <a:schemeClr val="accent4">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a:solidFill>
                  <a:srgbClr val="040000"/>
                </a:solidFill>
                <a:latin typeface="新宋体" pitchFamily="49" charset="-122"/>
                <a:ea typeface="新宋体" pitchFamily="49" charset="-122"/>
              </a:rPr>
              <a:t>2016</a:t>
            </a:r>
            <a:r>
              <a:rPr lang="zh-CN" altLang="zh-CN" dirty="0">
                <a:solidFill>
                  <a:srgbClr val="040000"/>
                </a:solidFill>
                <a:latin typeface="新宋体" pitchFamily="49" charset="-122"/>
                <a:ea typeface="新宋体" pitchFamily="49" charset="-122"/>
              </a:rPr>
              <a:t>年国际绝经学会</a:t>
            </a:r>
            <a:r>
              <a:rPr lang="en-US" altLang="zh-CN" dirty="0">
                <a:solidFill>
                  <a:srgbClr val="040000"/>
                </a:solidFill>
                <a:latin typeface="新宋体" pitchFamily="49" charset="-122"/>
                <a:ea typeface="新宋体" pitchFamily="49" charset="-122"/>
              </a:rPr>
              <a:t>IMS</a:t>
            </a:r>
            <a:r>
              <a:rPr lang="zh-CN" altLang="zh-CN" dirty="0">
                <a:solidFill>
                  <a:srgbClr val="040000"/>
                </a:solidFill>
                <a:latin typeface="新宋体" pitchFamily="49" charset="-122"/>
                <a:ea typeface="新宋体" pitchFamily="49" charset="-122"/>
              </a:rPr>
              <a:t>最新发表的“中年女性健康管理及绝经激素治疗的推荐”中提及的</a:t>
            </a:r>
            <a:r>
              <a:rPr lang="en-US" altLang="zh-CN" dirty="0">
                <a:solidFill>
                  <a:srgbClr val="040000"/>
                </a:solidFill>
                <a:latin typeface="新宋体" pitchFamily="49" charset="-122"/>
                <a:ea typeface="新宋体" pitchFamily="49" charset="-122"/>
              </a:rPr>
              <a:t>POI</a:t>
            </a:r>
            <a:r>
              <a:rPr lang="zh-CN" altLang="zh-CN" dirty="0">
                <a:solidFill>
                  <a:srgbClr val="040000"/>
                </a:solidFill>
                <a:latin typeface="新宋体" pitchFamily="49" charset="-122"/>
                <a:ea typeface="新宋体" pitchFamily="49" charset="-122"/>
              </a:rPr>
              <a:t>：染色体正常，既往有过正常月经周期的女性，</a:t>
            </a:r>
            <a:r>
              <a:rPr lang="en-US" altLang="zh-CN" dirty="0">
                <a:solidFill>
                  <a:srgbClr val="040000"/>
                </a:solidFill>
                <a:latin typeface="新宋体" pitchFamily="49" charset="-122"/>
                <a:ea typeface="新宋体" pitchFamily="49" charset="-122"/>
              </a:rPr>
              <a:t>40</a:t>
            </a:r>
            <a:r>
              <a:rPr lang="zh-CN" altLang="zh-CN" dirty="0">
                <a:solidFill>
                  <a:srgbClr val="040000"/>
                </a:solidFill>
                <a:latin typeface="新宋体" pitchFamily="49" charset="-122"/>
                <a:ea typeface="新宋体" pitchFamily="49" charset="-122"/>
              </a:rPr>
              <a:t>岁以前出现性腺功能减退，典型的绝经期症状和体征，月经稀发或闭经。要求间隔</a:t>
            </a:r>
            <a:r>
              <a:rPr lang="en-US" altLang="zh-CN" dirty="0">
                <a:solidFill>
                  <a:srgbClr val="040000"/>
                </a:solidFill>
                <a:latin typeface="新宋体" pitchFamily="49" charset="-122"/>
                <a:ea typeface="新宋体" pitchFamily="49" charset="-122"/>
              </a:rPr>
              <a:t>4-6</a:t>
            </a:r>
            <a:r>
              <a:rPr lang="zh-CN" altLang="zh-CN" dirty="0">
                <a:solidFill>
                  <a:srgbClr val="040000"/>
                </a:solidFill>
                <a:latin typeface="新宋体" pitchFamily="49" charset="-122"/>
                <a:ea typeface="新宋体" pitchFamily="49" charset="-122"/>
              </a:rPr>
              <a:t>周复查，</a:t>
            </a:r>
            <a:r>
              <a:rPr lang="en-US" altLang="zh-CN" dirty="0">
                <a:solidFill>
                  <a:srgbClr val="C00000"/>
                </a:solidFill>
                <a:latin typeface="新宋体" pitchFamily="49" charset="-122"/>
                <a:ea typeface="新宋体" pitchFamily="49" charset="-122"/>
              </a:rPr>
              <a:t>2</a:t>
            </a:r>
            <a:r>
              <a:rPr lang="zh-CN" altLang="zh-CN" dirty="0">
                <a:solidFill>
                  <a:srgbClr val="C00000"/>
                </a:solidFill>
                <a:latin typeface="新宋体" pitchFamily="49" charset="-122"/>
                <a:ea typeface="新宋体" pitchFamily="49" charset="-122"/>
              </a:rPr>
              <a:t>次</a:t>
            </a:r>
            <a:r>
              <a:rPr lang="en-US" altLang="zh-CN" dirty="0">
                <a:solidFill>
                  <a:srgbClr val="C00000"/>
                </a:solidFill>
                <a:latin typeface="新宋体" pitchFamily="49" charset="-122"/>
                <a:ea typeface="新宋体" pitchFamily="49" charset="-122"/>
              </a:rPr>
              <a:t>FSH</a:t>
            </a:r>
            <a:r>
              <a:rPr lang="zh-CN" altLang="zh-CN" dirty="0">
                <a:solidFill>
                  <a:srgbClr val="C00000"/>
                </a:solidFill>
                <a:latin typeface="新宋体" pitchFamily="49" charset="-122"/>
                <a:ea typeface="新宋体" pitchFamily="49" charset="-122"/>
              </a:rPr>
              <a:t>＞</a:t>
            </a:r>
            <a:r>
              <a:rPr lang="en-US" altLang="zh-CN" dirty="0">
                <a:solidFill>
                  <a:srgbClr val="C00000"/>
                </a:solidFill>
                <a:latin typeface="新宋体" pitchFamily="49" charset="-122"/>
                <a:ea typeface="新宋体" pitchFamily="49" charset="-122"/>
              </a:rPr>
              <a:t>40IU/L</a:t>
            </a:r>
            <a:endParaRPr lang="zh-CN" altLang="en-US" dirty="0">
              <a:latin typeface="新宋体" pitchFamily="49" charset="-122"/>
              <a:ea typeface="新宋体" pitchFamily="49" charset="-122"/>
            </a:endParaRPr>
          </a:p>
        </p:txBody>
      </p:sp>
      <p:sp>
        <p:nvSpPr>
          <p:cNvPr id="5" name="矩形 4"/>
          <p:cNvSpPr/>
          <p:nvPr/>
        </p:nvSpPr>
        <p:spPr>
          <a:xfrm>
            <a:off x="1524000" y="3721100"/>
            <a:ext cx="8851900" cy="1765300"/>
          </a:xfrm>
          <a:prstGeom prst="rect">
            <a:avLst/>
          </a:prstGeom>
          <a:solidFill>
            <a:schemeClr val="accent6">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r>
              <a:rPr lang="en-US" altLang="zh-CN" dirty="0">
                <a:solidFill>
                  <a:srgbClr val="040000"/>
                </a:solidFill>
                <a:latin typeface="新宋体" pitchFamily="49" charset="-122"/>
                <a:ea typeface="新宋体" pitchFamily="49" charset="-122"/>
              </a:rPr>
              <a:t>2016</a:t>
            </a:r>
            <a:r>
              <a:rPr lang="zh-CN" altLang="zh-CN" dirty="0">
                <a:solidFill>
                  <a:srgbClr val="040000"/>
                </a:solidFill>
                <a:latin typeface="新宋体" pitchFamily="49" charset="-122"/>
                <a:ea typeface="新宋体" pitchFamily="49" charset="-122"/>
              </a:rPr>
              <a:t>年</a:t>
            </a:r>
            <a:r>
              <a:rPr lang="en-US" altLang="zh-CN" dirty="0">
                <a:solidFill>
                  <a:srgbClr val="040000"/>
                </a:solidFill>
                <a:latin typeface="新宋体" pitchFamily="49" charset="-122"/>
                <a:ea typeface="新宋体" pitchFamily="49" charset="-122"/>
              </a:rPr>
              <a:t>1</a:t>
            </a:r>
            <a:r>
              <a:rPr lang="zh-CN" altLang="zh-CN" dirty="0">
                <a:solidFill>
                  <a:srgbClr val="040000"/>
                </a:solidFill>
                <a:latin typeface="新宋体" pitchFamily="49" charset="-122"/>
                <a:ea typeface="新宋体" pitchFamily="49" charset="-122"/>
              </a:rPr>
              <a:t>月欧洲人类生殖与胚胎会（</a:t>
            </a:r>
            <a:r>
              <a:rPr lang="en-US" altLang="zh-CN" dirty="0">
                <a:solidFill>
                  <a:srgbClr val="040000"/>
                </a:solidFill>
                <a:latin typeface="新宋体" pitchFamily="49" charset="-122"/>
                <a:ea typeface="新宋体" pitchFamily="49" charset="-122"/>
              </a:rPr>
              <a:t>ESHRE</a:t>
            </a:r>
            <a:r>
              <a:rPr lang="zh-CN" altLang="zh-CN" dirty="0">
                <a:solidFill>
                  <a:srgbClr val="040000"/>
                </a:solidFill>
                <a:latin typeface="新宋体" pitchFamily="49" charset="-122"/>
                <a:ea typeface="新宋体" pitchFamily="49" charset="-122"/>
              </a:rPr>
              <a:t>）发布的</a:t>
            </a:r>
            <a:r>
              <a:rPr lang="zh-CN" altLang="en-US" dirty="0">
                <a:solidFill>
                  <a:srgbClr val="040000"/>
                </a:solidFill>
                <a:latin typeface="新宋体" pitchFamily="49" charset="-122"/>
                <a:ea typeface="新宋体" pitchFamily="49" charset="-122"/>
              </a:rPr>
              <a:t>早发性</a:t>
            </a:r>
            <a:r>
              <a:rPr lang="zh-CN" altLang="zh-CN" dirty="0">
                <a:solidFill>
                  <a:srgbClr val="040000"/>
                </a:solidFill>
                <a:latin typeface="新宋体" pitchFamily="49" charset="-122"/>
                <a:ea typeface="新宋体" pitchFamily="49" charset="-122"/>
              </a:rPr>
              <a:t>女性卵巢功能不全</a:t>
            </a:r>
            <a:r>
              <a:rPr lang="zh-CN" altLang="en-US" dirty="0">
                <a:solidFill>
                  <a:srgbClr val="040000"/>
                </a:solidFill>
                <a:latin typeface="新宋体" pitchFamily="49" charset="-122"/>
                <a:ea typeface="新宋体" pitchFamily="49" charset="-122"/>
              </a:rPr>
              <a:t>（</a:t>
            </a:r>
            <a:r>
              <a:rPr lang="en-US" altLang="zh-CN" dirty="0">
                <a:solidFill>
                  <a:srgbClr val="040000"/>
                </a:solidFill>
                <a:latin typeface="新宋体" pitchFamily="49" charset="-122"/>
                <a:ea typeface="新宋体" pitchFamily="49" charset="-122"/>
              </a:rPr>
              <a:t>POI</a:t>
            </a:r>
            <a:r>
              <a:rPr lang="zh-CN" altLang="en-US" dirty="0">
                <a:solidFill>
                  <a:srgbClr val="040000"/>
                </a:solidFill>
                <a:latin typeface="新宋体" pitchFamily="49" charset="-122"/>
                <a:ea typeface="新宋体" pitchFamily="49" charset="-122"/>
              </a:rPr>
              <a:t>）</a:t>
            </a:r>
            <a:r>
              <a:rPr lang="en-US" altLang="zh-CN" dirty="0">
                <a:solidFill>
                  <a:srgbClr val="040000"/>
                </a:solidFill>
                <a:latin typeface="新宋体" pitchFamily="49" charset="-122"/>
                <a:ea typeface="新宋体" pitchFamily="49" charset="-122"/>
              </a:rPr>
              <a:t>40</a:t>
            </a:r>
            <a:r>
              <a:rPr lang="zh-CN" altLang="zh-CN" dirty="0">
                <a:solidFill>
                  <a:srgbClr val="040000"/>
                </a:solidFill>
                <a:latin typeface="新宋体" pitchFamily="49" charset="-122"/>
                <a:ea typeface="新宋体" pitchFamily="49" charset="-122"/>
              </a:rPr>
              <a:t>岁之前月经稀发或闭经至少</a:t>
            </a:r>
            <a:r>
              <a:rPr lang="en-US" altLang="zh-CN" dirty="0">
                <a:solidFill>
                  <a:srgbClr val="040000"/>
                </a:solidFill>
                <a:latin typeface="新宋体" pitchFamily="49" charset="-122"/>
                <a:ea typeface="新宋体" pitchFamily="49" charset="-122"/>
              </a:rPr>
              <a:t>4</a:t>
            </a:r>
            <a:r>
              <a:rPr lang="zh-CN" altLang="zh-CN" dirty="0">
                <a:solidFill>
                  <a:srgbClr val="040000"/>
                </a:solidFill>
                <a:latin typeface="新宋体" pitchFamily="49" charset="-122"/>
                <a:ea typeface="新宋体" pitchFamily="49" charset="-122"/>
              </a:rPr>
              <a:t>个月；</a:t>
            </a:r>
            <a:r>
              <a:rPr lang="zh-CN" altLang="zh-CN" dirty="0">
                <a:solidFill>
                  <a:srgbClr val="C00000"/>
                </a:solidFill>
                <a:latin typeface="新宋体" pitchFamily="49" charset="-122"/>
                <a:ea typeface="新宋体" pitchFamily="49" charset="-122"/>
              </a:rPr>
              <a:t>两次</a:t>
            </a:r>
            <a:r>
              <a:rPr lang="en-US" altLang="zh-CN" dirty="0">
                <a:solidFill>
                  <a:srgbClr val="C00000"/>
                </a:solidFill>
                <a:latin typeface="新宋体" pitchFamily="49" charset="-122"/>
                <a:ea typeface="新宋体" pitchFamily="49" charset="-122"/>
              </a:rPr>
              <a:t>FSH</a:t>
            </a:r>
            <a:r>
              <a:rPr lang="zh-CN" altLang="zh-CN" dirty="0">
                <a:solidFill>
                  <a:srgbClr val="C00000"/>
                </a:solidFill>
                <a:latin typeface="新宋体" pitchFamily="49" charset="-122"/>
                <a:ea typeface="新宋体" pitchFamily="49" charset="-122"/>
              </a:rPr>
              <a:t>水平＞</a:t>
            </a:r>
            <a:r>
              <a:rPr lang="en-US" altLang="zh-CN" dirty="0">
                <a:solidFill>
                  <a:srgbClr val="C00000"/>
                </a:solidFill>
                <a:latin typeface="新宋体" pitchFamily="49" charset="-122"/>
                <a:ea typeface="新宋体" pitchFamily="49" charset="-122"/>
              </a:rPr>
              <a:t>25IU/L</a:t>
            </a:r>
            <a:r>
              <a:rPr lang="zh-CN" altLang="zh-CN" dirty="0">
                <a:solidFill>
                  <a:srgbClr val="040000"/>
                </a:solidFill>
                <a:latin typeface="新宋体" pitchFamily="49" charset="-122"/>
                <a:ea typeface="新宋体" pitchFamily="49" charset="-122"/>
              </a:rPr>
              <a:t>（间隔</a:t>
            </a:r>
            <a:r>
              <a:rPr lang="en-US" altLang="zh-CN" dirty="0">
                <a:solidFill>
                  <a:srgbClr val="040000"/>
                </a:solidFill>
                <a:latin typeface="新宋体" pitchFamily="49" charset="-122"/>
                <a:ea typeface="新宋体" pitchFamily="49" charset="-122"/>
              </a:rPr>
              <a:t>4</a:t>
            </a:r>
            <a:r>
              <a:rPr lang="zh-CN" altLang="zh-CN" dirty="0">
                <a:solidFill>
                  <a:srgbClr val="040000"/>
                </a:solidFill>
                <a:latin typeface="新宋体" pitchFamily="49" charset="-122"/>
                <a:ea typeface="新宋体" pitchFamily="49" charset="-122"/>
              </a:rPr>
              <a:t>周检测）</a:t>
            </a:r>
            <a:r>
              <a:rPr lang="zh-CN" altLang="en-US" dirty="0">
                <a:solidFill>
                  <a:srgbClr val="040000"/>
                </a:solidFill>
                <a:latin typeface="新宋体" pitchFamily="49" charset="-122"/>
                <a:ea typeface="新宋体" pitchFamily="49" charset="-122"/>
              </a:rPr>
              <a:t>。</a:t>
            </a:r>
            <a:endParaRPr lang="en-US" altLang="zh-CN" dirty="0">
              <a:solidFill>
                <a:srgbClr val="040000"/>
              </a:solidFill>
              <a:latin typeface="新宋体" pitchFamily="49" charset="-122"/>
              <a:ea typeface="新宋体" pitchFamily="49" charset="-122"/>
            </a:endParaRPr>
          </a:p>
        </p:txBody>
      </p:sp>
      <p:sp>
        <p:nvSpPr>
          <p:cNvPr id="6" name="TextBox 9"/>
          <p:cNvSpPr txBox="1"/>
          <p:nvPr/>
        </p:nvSpPr>
        <p:spPr>
          <a:xfrm>
            <a:off x="3928238" y="5942451"/>
            <a:ext cx="5004556" cy="369332"/>
          </a:xfrm>
          <a:prstGeom prst="rect">
            <a:avLst/>
          </a:prstGeom>
          <a:noFill/>
        </p:spPr>
        <p:txBody>
          <a:bodyPr wrap="square" rtlCol="0">
            <a:spAutoFit/>
          </a:bodyPr>
          <a:lstStyle/>
          <a:p>
            <a:r>
              <a:rPr lang="zh-CN" altLang="en-US" dirty="0"/>
              <a:t>大于</a:t>
            </a:r>
            <a:r>
              <a:rPr lang="en-US" altLang="zh-CN" dirty="0"/>
              <a:t>40</a:t>
            </a:r>
            <a:r>
              <a:rPr lang="zh-CN" altLang="en-US" dirty="0"/>
              <a:t>岁的患者诊断</a:t>
            </a:r>
            <a:r>
              <a:rPr lang="en-US" altLang="zh-CN" dirty="0"/>
              <a:t>POI</a:t>
            </a:r>
            <a:r>
              <a:rPr lang="zh-CN" altLang="en-US" dirty="0"/>
              <a:t>必须是</a:t>
            </a:r>
            <a:r>
              <a:rPr lang="en-US" altLang="zh-CN" dirty="0"/>
              <a:t>40</a:t>
            </a:r>
            <a:r>
              <a:rPr lang="zh-CN" altLang="en-US" dirty="0"/>
              <a:t>岁前发病</a:t>
            </a:r>
          </a:p>
        </p:txBody>
      </p:sp>
    </p:spTree>
    <p:extLst>
      <p:ext uri="{BB962C8B-B14F-4D97-AF65-F5344CB8AC3E}">
        <p14:creationId xmlns:p14="http://schemas.microsoft.com/office/powerpoint/2010/main" val="76806329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早发性</a:t>
            </a:r>
            <a:r>
              <a:rPr lang="zh-CN" altLang="zh-CN" dirty="0"/>
              <a:t>卵巢功能不全（</a:t>
            </a:r>
            <a:r>
              <a:rPr lang="en-US" altLang="zh-CN" dirty="0"/>
              <a:t>POI</a:t>
            </a:r>
            <a:r>
              <a:rPr lang="zh-CN" altLang="zh-CN" dirty="0"/>
              <a:t>）</a:t>
            </a:r>
            <a:endParaRPr kumimoji="1" lang="zh-CN" altLang="en-US" dirty="0"/>
          </a:p>
        </p:txBody>
      </p:sp>
      <p:grpSp>
        <p:nvGrpSpPr>
          <p:cNvPr id="64" name="组 63"/>
          <p:cNvGrpSpPr/>
          <p:nvPr/>
        </p:nvGrpSpPr>
        <p:grpSpPr>
          <a:xfrm>
            <a:off x="2256945" y="1845844"/>
            <a:ext cx="1739936" cy="3410408"/>
            <a:chOff x="2256945" y="1845844"/>
            <a:chExt cx="1739936" cy="3410408"/>
          </a:xfrm>
        </p:grpSpPr>
        <p:grpSp>
          <p:nvGrpSpPr>
            <p:cNvPr id="42" name="Group 139"/>
            <p:cNvGrpSpPr/>
            <p:nvPr/>
          </p:nvGrpSpPr>
          <p:grpSpPr>
            <a:xfrm>
              <a:off x="2256945" y="1845844"/>
              <a:ext cx="1407935" cy="1388587"/>
              <a:chOff x="1119258" y="2257147"/>
              <a:chExt cx="1868076" cy="1868076"/>
            </a:xfrm>
            <a:solidFill>
              <a:srgbClr val="06A7DB"/>
            </a:solidFill>
          </p:grpSpPr>
          <p:sp>
            <p:nvSpPr>
              <p:cNvPr id="43" name="Freeform 6"/>
              <p:cNvSpPr>
                <a:spLocks/>
              </p:cNvSpPr>
              <p:nvPr/>
            </p:nvSpPr>
            <p:spPr bwMode="auto">
              <a:xfrm>
                <a:off x="2495041"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4" name="Freeform 7"/>
              <p:cNvSpPr>
                <a:spLocks/>
              </p:cNvSpPr>
              <p:nvPr/>
            </p:nvSpPr>
            <p:spPr bwMode="auto">
              <a:xfrm>
                <a:off x="2075273"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5" name="Freeform 8"/>
              <p:cNvSpPr>
                <a:spLocks/>
              </p:cNvSpPr>
              <p:nvPr/>
            </p:nvSpPr>
            <p:spPr bwMode="auto">
              <a:xfrm>
                <a:off x="2796131"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6" name="Freeform 9"/>
              <p:cNvSpPr>
                <a:spLocks/>
              </p:cNvSpPr>
              <p:nvPr/>
            </p:nvSpPr>
            <p:spPr bwMode="auto">
              <a:xfrm>
                <a:off x="2796131"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7" name="Freeform 10"/>
              <p:cNvSpPr>
                <a:spLocks/>
              </p:cNvSpPr>
              <p:nvPr/>
            </p:nvSpPr>
            <p:spPr bwMode="auto">
              <a:xfrm>
                <a:off x="2495041"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8" name="Freeform 11"/>
              <p:cNvSpPr>
                <a:spLocks/>
              </p:cNvSpPr>
              <p:nvPr/>
            </p:nvSpPr>
            <p:spPr bwMode="auto">
              <a:xfrm>
                <a:off x="2075273"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49" name="Freeform 12"/>
              <p:cNvSpPr>
                <a:spLocks/>
              </p:cNvSpPr>
              <p:nvPr/>
            </p:nvSpPr>
            <p:spPr bwMode="auto">
              <a:xfrm>
                <a:off x="1606057"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0" name="Freeform 13"/>
              <p:cNvSpPr>
                <a:spLocks/>
              </p:cNvSpPr>
              <p:nvPr/>
            </p:nvSpPr>
            <p:spPr bwMode="auto">
              <a:xfrm>
                <a:off x="1256616"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1" name="Freeform 14"/>
              <p:cNvSpPr>
                <a:spLocks/>
              </p:cNvSpPr>
              <p:nvPr/>
            </p:nvSpPr>
            <p:spPr bwMode="auto">
              <a:xfrm>
                <a:off x="1119258"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2" name="Freeform 15"/>
              <p:cNvSpPr>
                <a:spLocks/>
              </p:cNvSpPr>
              <p:nvPr/>
            </p:nvSpPr>
            <p:spPr bwMode="auto">
              <a:xfrm>
                <a:off x="1119258"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3" name="Freeform 16"/>
              <p:cNvSpPr>
                <a:spLocks/>
              </p:cNvSpPr>
              <p:nvPr/>
            </p:nvSpPr>
            <p:spPr bwMode="auto">
              <a:xfrm>
                <a:off x="1256616"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54" name="Freeform 17"/>
              <p:cNvSpPr>
                <a:spLocks/>
              </p:cNvSpPr>
              <p:nvPr/>
            </p:nvSpPr>
            <p:spPr bwMode="auto">
              <a:xfrm>
                <a:off x="1606057"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5" name="TextBox 58"/>
            <p:cNvSpPr txBox="1"/>
            <p:nvPr/>
          </p:nvSpPr>
          <p:spPr>
            <a:xfrm>
              <a:off x="2256945" y="3917424"/>
              <a:ext cx="1739936" cy="1338828"/>
            </a:xfrm>
            <a:prstGeom prst="rect">
              <a:avLst/>
            </a:prstGeom>
            <a:noFill/>
          </p:spPr>
          <p:txBody>
            <a:bodyPr wrap="square" rtlCol="0">
              <a:spAutoFit/>
            </a:bodyPr>
            <a:lstStyle/>
            <a:p>
              <a:pPr algn="just">
                <a:lnSpc>
                  <a:spcPct val="150000"/>
                </a:lnSpc>
              </a:pPr>
              <a:r>
                <a:rPr lang="en-US" altLang="zh-CN" dirty="0">
                  <a:solidFill>
                    <a:srgbClr val="FF0000"/>
                  </a:solidFill>
                  <a:latin typeface="新宋体" pitchFamily="49" charset="-122"/>
                  <a:ea typeface="新宋体" pitchFamily="49" charset="-122"/>
                </a:rPr>
                <a:t>FSH</a:t>
              </a:r>
              <a:r>
                <a:rPr lang="zh-CN" altLang="zh-CN" dirty="0">
                  <a:solidFill>
                    <a:srgbClr val="FF0000"/>
                  </a:solidFill>
                  <a:latin typeface="新宋体" pitchFamily="49" charset="-122"/>
                  <a:ea typeface="新宋体" pitchFamily="49" charset="-122"/>
                </a:rPr>
                <a:t>水平正常</a:t>
              </a:r>
              <a:endParaRPr lang="en-US" altLang="zh-CN" dirty="0">
                <a:solidFill>
                  <a:srgbClr val="FF0000"/>
                </a:solidFill>
                <a:latin typeface="新宋体" pitchFamily="49" charset="-122"/>
                <a:ea typeface="新宋体" pitchFamily="49" charset="-122"/>
              </a:endParaRPr>
            </a:p>
            <a:p>
              <a:pPr algn="just">
                <a:lnSpc>
                  <a:spcPct val="150000"/>
                </a:lnSpc>
              </a:pPr>
              <a:r>
                <a:rPr lang="zh-CN" altLang="zh-CN" dirty="0">
                  <a:solidFill>
                    <a:srgbClr val="040000"/>
                  </a:solidFill>
                  <a:latin typeface="新宋体" pitchFamily="49" charset="-122"/>
                  <a:ea typeface="新宋体" pitchFamily="49" charset="-122"/>
                </a:rPr>
                <a:t>月经规律</a:t>
              </a:r>
              <a:endParaRPr lang="en-US" altLang="zh-CN" dirty="0">
                <a:solidFill>
                  <a:srgbClr val="040000"/>
                </a:solidFill>
                <a:latin typeface="新宋体" pitchFamily="49" charset="-122"/>
                <a:ea typeface="新宋体" pitchFamily="49" charset="-122"/>
              </a:endParaRPr>
            </a:p>
            <a:p>
              <a:pPr algn="just">
                <a:lnSpc>
                  <a:spcPct val="150000"/>
                </a:lnSpc>
              </a:pPr>
              <a:r>
                <a:rPr lang="zh-CN" altLang="zh-CN" dirty="0">
                  <a:solidFill>
                    <a:srgbClr val="040000"/>
                  </a:solidFill>
                  <a:latin typeface="新宋体" pitchFamily="49" charset="-122"/>
                  <a:ea typeface="新宋体" pitchFamily="49" charset="-122"/>
                </a:rPr>
                <a:t>生育力</a:t>
              </a:r>
              <a:r>
                <a:rPr lang="zh-CN" altLang="en-US" dirty="0">
                  <a:solidFill>
                    <a:srgbClr val="040000"/>
                  </a:solidFill>
                  <a:latin typeface="新宋体" pitchFamily="49" charset="-122"/>
                  <a:ea typeface="新宋体" pitchFamily="49" charset="-122"/>
                </a:rPr>
                <a:t>正常</a:t>
              </a:r>
              <a:endParaRPr lang="id-ID" altLang="zh-CN" dirty="0">
                <a:solidFill>
                  <a:srgbClr val="040000"/>
                </a:solidFill>
                <a:latin typeface="新宋体" pitchFamily="49" charset="-122"/>
                <a:ea typeface="新宋体" pitchFamily="49" charset="-122"/>
                <a:cs typeface="+mn-ea"/>
                <a:sym typeface="Arial" panose="020B0604020202020204" pitchFamily="34" charset="0"/>
              </a:endParaRPr>
            </a:p>
          </p:txBody>
        </p:sp>
        <p:sp>
          <p:nvSpPr>
            <p:cNvPr id="59" name="TextBox 85"/>
            <p:cNvSpPr txBox="1"/>
            <p:nvPr/>
          </p:nvSpPr>
          <p:spPr>
            <a:xfrm>
              <a:off x="2571839" y="2365090"/>
              <a:ext cx="908975" cy="461665"/>
            </a:xfrm>
            <a:prstGeom prst="rect">
              <a:avLst/>
            </a:prstGeom>
            <a:noFill/>
          </p:spPr>
          <p:txBody>
            <a:bodyPr wrap="square" rtlCol="0">
              <a:spAutoFit/>
            </a:bodyPr>
            <a:lstStyle/>
            <a:p>
              <a:r>
                <a:rPr lang="zh-CN" altLang="en-US" sz="2400" dirty="0">
                  <a:solidFill>
                    <a:srgbClr val="040000"/>
                  </a:solidFill>
                </a:rPr>
                <a:t>正常</a:t>
              </a:r>
            </a:p>
          </p:txBody>
        </p:sp>
      </p:grpSp>
      <p:grpSp>
        <p:nvGrpSpPr>
          <p:cNvPr id="65" name="组 64"/>
          <p:cNvGrpSpPr/>
          <p:nvPr/>
        </p:nvGrpSpPr>
        <p:grpSpPr>
          <a:xfrm>
            <a:off x="4250701" y="1860777"/>
            <a:ext cx="1810253" cy="3372392"/>
            <a:chOff x="4250701" y="1860777"/>
            <a:chExt cx="1810253" cy="3372392"/>
          </a:xfrm>
        </p:grpSpPr>
        <p:grpSp>
          <p:nvGrpSpPr>
            <p:cNvPr id="3" name="Group 98"/>
            <p:cNvGrpSpPr/>
            <p:nvPr/>
          </p:nvGrpSpPr>
          <p:grpSpPr>
            <a:xfrm>
              <a:off x="4250701" y="1860777"/>
              <a:ext cx="1374013" cy="1373654"/>
              <a:chOff x="3800237" y="2257147"/>
              <a:chExt cx="1868076" cy="1868076"/>
            </a:xfrm>
            <a:solidFill>
              <a:srgbClr val="92D050"/>
            </a:solidFill>
          </p:grpSpPr>
          <p:sp>
            <p:nvSpPr>
              <p:cNvPr id="4" name="Freeform 99"/>
              <p:cNvSpPr>
                <a:spLocks/>
              </p:cNvSpPr>
              <p:nvPr/>
            </p:nvSpPr>
            <p:spPr bwMode="auto">
              <a:xfrm>
                <a:off x="5176020"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5" name="Freeform 100"/>
              <p:cNvSpPr>
                <a:spLocks/>
              </p:cNvSpPr>
              <p:nvPr/>
            </p:nvSpPr>
            <p:spPr bwMode="auto">
              <a:xfrm>
                <a:off x="4756252"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6" name="Freeform 101"/>
              <p:cNvSpPr>
                <a:spLocks/>
              </p:cNvSpPr>
              <p:nvPr/>
            </p:nvSpPr>
            <p:spPr bwMode="auto">
              <a:xfrm>
                <a:off x="5477110"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7" name="Freeform 102"/>
              <p:cNvSpPr>
                <a:spLocks/>
              </p:cNvSpPr>
              <p:nvPr/>
            </p:nvSpPr>
            <p:spPr bwMode="auto">
              <a:xfrm>
                <a:off x="5477110"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8" name="Freeform 103"/>
              <p:cNvSpPr>
                <a:spLocks/>
              </p:cNvSpPr>
              <p:nvPr/>
            </p:nvSpPr>
            <p:spPr bwMode="auto">
              <a:xfrm>
                <a:off x="5176020"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9" name="Freeform 104"/>
              <p:cNvSpPr>
                <a:spLocks/>
              </p:cNvSpPr>
              <p:nvPr/>
            </p:nvSpPr>
            <p:spPr bwMode="auto">
              <a:xfrm>
                <a:off x="4756252"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0" name="Freeform 105"/>
              <p:cNvSpPr>
                <a:spLocks/>
              </p:cNvSpPr>
              <p:nvPr/>
            </p:nvSpPr>
            <p:spPr bwMode="auto">
              <a:xfrm>
                <a:off x="4287036"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1" name="Freeform 106"/>
              <p:cNvSpPr>
                <a:spLocks/>
              </p:cNvSpPr>
              <p:nvPr/>
            </p:nvSpPr>
            <p:spPr bwMode="auto">
              <a:xfrm>
                <a:off x="3937595"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2" name="Freeform 107"/>
              <p:cNvSpPr>
                <a:spLocks/>
              </p:cNvSpPr>
              <p:nvPr/>
            </p:nvSpPr>
            <p:spPr bwMode="auto">
              <a:xfrm>
                <a:off x="3800237"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3" name="Freeform 108"/>
              <p:cNvSpPr>
                <a:spLocks/>
              </p:cNvSpPr>
              <p:nvPr/>
            </p:nvSpPr>
            <p:spPr bwMode="auto">
              <a:xfrm>
                <a:off x="3800237"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4" name="Freeform 109"/>
              <p:cNvSpPr>
                <a:spLocks/>
              </p:cNvSpPr>
              <p:nvPr/>
            </p:nvSpPr>
            <p:spPr bwMode="auto">
              <a:xfrm>
                <a:off x="3937595"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15" name="Freeform 110"/>
              <p:cNvSpPr>
                <a:spLocks/>
              </p:cNvSpPr>
              <p:nvPr/>
            </p:nvSpPr>
            <p:spPr bwMode="auto">
              <a:xfrm>
                <a:off x="4287036"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6" name="TextBox 60"/>
            <p:cNvSpPr txBox="1"/>
            <p:nvPr/>
          </p:nvSpPr>
          <p:spPr>
            <a:xfrm>
              <a:off x="4321018" y="3917424"/>
              <a:ext cx="1739936" cy="1315745"/>
            </a:xfrm>
            <a:prstGeom prst="rect">
              <a:avLst/>
            </a:prstGeom>
            <a:noFill/>
          </p:spPr>
          <p:txBody>
            <a:bodyPr wrap="square" rtlCol="0">
              <a:spAutoFit/>
            </a:bodyPr>
            <a:lstStyle/>
            <a:p>
              <a:pPr algn="just">
                <a:lnSpc>
                  <a:spcPct val="150000"/>
                </a:lnSpc>
              </a:pPr>
              <a:r>
                <a:rPr lang="en-US" altLang="zh-CN" dirty="0">
                  <a:solidFill>
                    <a:srgbClr val="FF0000"/>
                  </a:solidFill>
                  <a:latin typeface="新宋体" pitchFamily="49" charset="-122"/>
                  <a:ea typeface="新宋体" pitchFamily="49" charset="-122"/>
                </a:rPr>
                <a:t>FSH</a:t>
              </a:r>
              <a:r>
                <a:rPr lang="zh-CN" altLang="zh-CN" dirty="0">
                  <a:solidFill>
                    <a:srgbClr val="FF0000"/>
                  </a:solidFill>
                  <a:latin typeface="新宋体" pitchFamily="49" charset="-122"/>
                  <a:ea typeface="新宋体" pitchFamily="49" charset="-122"/>
                </a:rPr>
                <a:t>水平正常</a:t>
              </a:r>
              <a:endParaRPr lang="en-US" altLang="zh-CN" dirty="0">
                <a:solidFill>
                  <a:srgbClr val="FF0000"/>
                </a:solidFill>
                <a:latin typeface="新宋体" pitchFamily="49" charset="-122"/>
                <a:ea typeface="新宋体" pitchFamily="49" charset="-122"/>
              </a:endParaRPr>
            </a:p>
            <a:p>
              <a:pPr algn="just">
                <a:lnSpc>
                  <a:spcPct val="150000"/>
                </a:lnSpc>
              </a:pPr>
              <a:r>
                <a:rPr lang="zh-CN" altLang="zh-CN" dirty="0">
                  <a:solidFill>
                    <a:srgbClr val="040000"/>
                  </a:solidFill>
                  <a:latin typeface="新宋体" pitchFamily="49" charset="-122"/>
                  <a:ea typeface="新宋体" pitchFamily="49" charset="-122"/>
                </a:rPr>
                <a:t>月经规律</a:t>
              </a:r>
              <a:endParaRPr lang="en-US" altLang="zh-CN" dirty="0">
                <a:solidFill>
                  <a:srgbClr val="040000"/>
                </a:solidFill>
                <a:latin typeface="新宋体" pitchFamily="49" charset="-122"/>
                <a:ea typeface="新宋体" pitchFamily="49" charset="-122"/>
              </a:endParaRPr>
            </a:p>
            <a:p>
              <a:pPr algn="just">
                <a:lnSpc>
                  <a:spcPct val="150000"/>
                </a:lnSpc>
              </a:pPr>
              <a:r>
                <a:rPr lang="zh-CN" altLang="zh-CN" dirty="0">
                  <a:solidFill>
                    <a:srgbClr val="040000"/>
                  </a:solidFill>
                  <a:latin typeface="新宋体" pitchFamily="49" charset="-122"/>
                  <a:ea typeface="新宋体" pitchFamily="49" charset="-122"/>
                </a:rPr>
                <a:t>但生育力降低</a:t>
              </a:r>
              <a:endParaRPr lang="id-ID" dirty="0">
                <a:solidFill>
                  <a:srgbClr val="040000"/>
                </a:solidFill>
                <a:latin typeface="新宋体" pitchFamily="49" charset="-122"/>
                <a:ea typeface="新宋体" pitchFamily="49" charset="-122"/>
                <a:cs typeface="+mn-ea"/>
                <a:sym typeface="Arial" panose="020B0604020202020204" pitchFamily="34" charset="0"/>
              </a:endParaRPr>
            </a:p>
          </p:txBody>
        </p:sp>
        <p:sp>
          <p:nvSpPr>
            <p:cNvPr id="60" name="TextBox 87"/>
            <p:cNvSpPr txBox="1"/>
            <p:nvPr/>
          </p:nvSpPr>
          <p:spPr>
            <a:xfrm>
              <a:off x="4546780" y="2365748"/>
              <a:ext cx="908975" cy="461665"/>
            </a:xfrm>
            <a:prstGeom prst="rect">
              <a:avLst/>
            </a:prstGeom>
            <a:noFill/>
          </p:spPr>
          <p:txBody>
            <a:bodyPr wrap="square" rtlCol="0">
              <a:spAutoFit/>
            </a:bodyPr>
            <a:lstStyle/>
            <a:p>
              <a:r>
                <a:rPr lang="zh-CN" altLang="en-US" sz="2400" dirty="0">
                  <a:solidFill>
                    <a:srgbClr val="040000"/>
                  </a:solidFill>
                </a:rPr>
                <a:t>隐匿</a:t>
              </a:r>
            </a:p>
          </p:txBody>
        </p:sp>
      </p:grpSp>
      <p:grpSp>
        <p:nvGrpSpPr>
          <p:cNvPr id="66" name="组 65"/>
          <p:cNvGrpSpPr/>
          <p:nvPr/>
        </p:nvGrpSpPr>
        <p:grpSpPr>
          <a:xfrm>
            <a:off x="6333082" y="1860777"/>
            <a:ext cx="1835466" cy="3810973"/>
            <a:chOff x="6333082" y="1860777"/>
            <a:chExt cx="1835466" cy="3810973"/>
          </a:xfrm>
        </p:grpSpPr>
        <p:grpSp>
          <p:nvGrpSpPr>
            <p:cNvPr id="16" name="Group 112"/>
            <p:cNvGrpSpPr/>
            <p:nvPr/>
          </p:nvGrpSpPr>
          <p:grpSpPr>
            <a:xfrm>
              <a:off x="6333082" y="1860777"/>
              <a:ext cx="1374013" cy="1373654"/>
              <a:chOff x="6546413" y="2257147"/>
              <a:chExt cx="1868076" cy="1868076"/>
            </a:xfrm>
            <a:solidFill>
              <a:srgbClr val="06A7DB"/>
            </a:solidFill>
          </p:grpSpPr>
          <p:sp>
            <p:nvSpPr>
              <p:cNvPr id="17" name="Freeform 6"/>
              <p:cNvSpPr>
                <a:spLocks/>
              </p:cNvSpPr>
              <p:nvPr/>
            </p:nvSpPr>
            <p:spPr bwMode="auto">
              <a:xfrm>
                <a:off x="7922196"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8" name="Freeform 7"/>
              <p:cNvSpPr>
                <a:spLocks/>
              </p:cNvSpPr>
              <p:nvPr/>
            </p:nvSpPr>
            <p:spPr bwMode="auto">
              <a:xfrm>
                <a:off x="7502428"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19" name="Freeform 8"/>
              <p:cNvSpPr>
                <a:spLocks/>
              </p:cNvSpPr>
              <p:nvPr/>
            </p:nvSpPr>
            <p:spPr bwMode="auto">
              <a:xfrm>
                <a:off x="8223286"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0" name="Freeform 9"/>
              <p:cNvSpPr>
                <a:spLocks/>
              </p:cNvSpPr>
              <p:nvPr/>
            </p:nvSpPr>
            <p:spPr bwMode="auto">
              <a:xfrm>
                <a:off x="8223286"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1" name="Freeform 10"/>
              <p:cNvSpPr>
                <a:spLocks/>
              </p:cNvSpPr>
              <p:nvPr/>
            </p:nvSpPr>
            <p:spPr bwMode="auto">
              <a:xfrm>
                <a:off x="7922196"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2" name="Freeform 11"/>
              <p:cNvSpPr>
                <a:spLocks/>
              </p:cNvSpPr>
              <p:nvPr/>
            </p:nvSpPr>
            <p:spPr bwMode="auto">
              <a:xfrm>
                <a:off x="7502428"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3" name="Freeform 12"/>
              <p:cNvSpPr>
                <a:spLocks/>
              </p:cNvSpPr>
              <p:nvPr/>
            </p:nvSpPr>
            <p:spPr bwMode="auto">
              <a:xfrm>
                <a:off x="7033212"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4" name="Freeform 13"/>
              <p:cNvSpPr>
                <a:spLocks/>
              </p:cNvSpPr>
              <p:nvPr/>
            </p:nvSpPr>
            <p:spPr bwMode="auto">
              <a:xfrm>
                <a:off x="6683771"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5" name="Freeform 14"/>
              <p:cNvSpPr>
                <a:spLocks/>
              </p:cNvSpPr>
              <p:nvPr/>
            </p:nvSpPr>
            <p:spPr bwMode="auto">
              <a:xfrm>
                <a:off x="6546413"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6" name="Freeform 15"/>
              <p:cNvSpPr>
                <a:spLocks/>
              </p:cNvSpPr>
              <p:nvPr/>
            </p:nvSpPr>
            <p:spPr bwMode="auto">
              <a:xfrm>
                <a:off x="6546413"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7" name="Freeform 16"/>
              <p:cNvSpPr>
                <a:spLocks/>
              </p:cNvSpPr>
              <p:nvPr/>
            </p:nvSpPr>
            <p:spPr bwMode="auto">
              <a:xfrm>
                <a:off x="6683771"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sp>
            <p:nvSpPr>
              <p:cNvPr id="28" name="Freeform 17"/>
              <p:cNvSpPr>
                <a:spLocks/>
              </p:cNvSpPr>
              <p:nvPr/>
            </p:nvSpPr>
            <p:spPr bwMode="auto">
              <a:xfrm>
                <a:off x="7033212"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w="25400" cap="flat" cmpd="sng" algn="ctr">
                <a:noFill/>
                <a:prstDash val="solid"/>
              </a:ln>
              <a:effectLst/>
            </p:spPr>
            <p:txBody>
              <a:bodyPr rot="0" spcFirstLastPara="0" vertOverflow="overflow" horzOverflow="overflow" vert="horz" wrap="square" lIns="96417" tIns="48208" rIns="96417" bIns="48208" numCol="1" spcCol="0" rtlCol="0" fromWordArt="0" anchor="ctr" anchorCtr="0" forceAA="0" compatLnSpc="1">
                <a:prstTxWarp prst="textNoShape">
                  <a:avLst/>
                </a:prstTxWarp>
                <a:noAutofit/>
              </a:bodyPr>
              <a:lstStyle/>
              <a:p>
                <a:pPr algn="ctr">
                  <a:lnSpc>
                    <a:spcPct val="130000"/>
                  </a:lnSpc>
                </a:pPr>
                <a:endParaRPr lang="id-ID" sz="2001" kern="0">
                  <a:solidFill>
                    <a:sysClr val="window" lastClr="FFFFFF"/>
                  </a:solidFill>
                  <a:latin typeface="Arial" panose="020B0604020202020204" pitchFamily="34" charset="0"/>
                  <a:ea typeface="微软雅黑" panose="020B0503020204020204" pitchFamily="34" charset="-122"/>
                  <a:sym typeface="Arial" panose="020B0604020202020204" pitchFamily="34" charset="0"/>
                </a:endParaRPr>
              </a:p>
            </p:txBody>
          </p:sp>
        </p:grpSp>
        <p:sp>
          <p:nvSpPr>
            <p:cNvPr id="57" name="TextBox 61"/>
            <p:cNvSpPr txBox="1"/>
            <p:nvPr/>
          </p:nvSpPr>
          <p:spPr>
            <a:xfrm>
              <a:off x="6333082" y="3917424"/>
              <a:ext cx="1835466" cy="1754326"/>
            </a:xfrm>
            <a:prstGeom prst="rect">
              <a:avLst/>
            </a:prstGeom>
            <a:noFill/>
          </p:spPr>
          <p:txBody>
            <a:bodyPr wrap="square" rtlCol="0">
              <a:spAutoFit/>
            </a:bodyPr>
            <a:lstStyle/>
            <a:p>
              <a:pPr>
                <a:lnSpc>
                  <a:spcPct val="150000"/>
                </a:lnSpc>
              </a:pPr>
              <a:r>
                <a:rPr lang="zh-CN" altLang="zh-CN" dirty="0">
                  <a:solidFill>
                    <a:srgbClr val="040000"/>
                  </a:solidFill>
                  <a:latin typeface="新宋体" pitchFamily="49" charset="-122"/>
                  <a:ea typeface="新宋体" pitchFamily="49" charset="-122"/>
                </a:rPr>
                <a:t>尽管月经规律</a:t>
              </a:r>
              <a:endParaRPr lang="en-US" altLang="zh-CN" dirty="0">
                <a:solidFill>
                  <a:srgbClr val="040000"/>
                </a:solidFill>
                <a:latin typeface="新宋体" pitchFamily="49" charset="-122"/>
                <a:ea typeface="新宋体" pitchFamily="49" charset="-122"/>
              </a:endParaRPr>
            </a:p>
            <a:p>
              <a:pPr>
                <a:lnSpc>
                  <a:spcPct val="150000"/>
                </a:lnSpc>
              </a:pPr>
              <a:r>
                <a:rPr lang="zh-CN" altLang="zh-CN" dirty="0">
                  <a:solidFill>
                    <a:srgbClr val="040000"/>
                  </a:solidFill>
                  <a:latin typeface="新宋体" pitchFamily="49" charset="-122"/>
                  <a:ea typeface="新宋体" pitchFamily="49" charset="-122"/>
                </a:rPr>
                <a:t>但</a:t>
              </a:r>
              <a:r>
                <a:rPr lang="en-US" altLang="zh-CN" dirty="0">
                  <a:solidFill>
                    <a:srgbClr val="FF0000"/>
                  </a:solidFill>
                  <a:latin typeface="新宋体" pitchFamily="49" charset="-122"/>
                  <a:ea typeface="新宋体" pitchFamily="49" charset="-122"/>
                </a:rPr>
                <a:t>FSH</a:t>
              </a:r>
              <a:r>
                <a:rPr lang="zh-CN" altLang="zh-CN" dirty="0">
                  <a:solidFill>
                    <a:srgbClr val="FF0000"/>
                  </a:solidFill>
                  <a:latin typeface="新宋体" pitchFamily="49" charset="-122"/>
                  <a:ea typeface="新宋体" pitchFamily="49" charset="-122"/>
                </a:rPr>
                <a:t>水平开始升高</a:t>
              </a:r>
              <a:endParaRPr lang="en-US" altLang="zh-CN" dirty="0">
                <a:solidFill>
                  <a:srgbClr val="FF0000"/>
                </a:solidFill>
                <a:latin typeface="新宋体" pitchFamily="49" charset="-122"/>
                <a:ea typeface="新宋体" pitchFamily="49" charset="-122"/>
              </a:endParaRPr>
            </a:p>
            <a:p>
              <a:pPr>
                <a:lnSpc>
                  <a:spcPct val="150000"/>
                </a:lnSpc>
              </a:pPr>
              <a:r>
                <a:rPr lang="zh-CN" altLang="zh-CN" dirty="0">
                  <a:solidFill>
                    <a:srgbClr val="040000"/>
                  </a:solidFill>
                  <a:latin typeface="新宋体" pitchFamily="49" charset="-122"/>
                  <a:ea typeface="新宋体" pitchFamily="49" charset="-122"/>
                </a:rPr>
                <a:t>伴生育能力下降</a:t>
              </a:r>
              <a:endParaRPr lang="zh-CN" altLang="en-US" dirty="0">
                <a:solidFill>
                  <a:srgbClr val="040000"/>
                </a:solidFill>
                <a:latin typeface="新宋体" pitchFamily="49" charset="-122"/>
                <a:ea typeface="新宋体" pitchFamily="49" charset="-122"/>
              </a:endParaRPr>
            </a:p>
          </p:txBody>
        </p:sp>
        <p:sp>
          <p:nvSpPr>
            <p:cNvPr id="61" name="TextBox 88"/>
            <p:cNvSpPr txBox="1"/>
            <p:nvPr/>
          </p:nvSpPr>
          <p:spPr>
            <a:xfrm>
              <a:off x="6591300" y="2180423"/>
              <a:ext cx="1231900" cy="830997"/>
            </a:xfrm>
            <a:prstGeom prst="rect">
              <a:avLst/>
            </a:prstGeom>
            <a:noFill/>
          </p:spPr>
          <p:txBody>
            <a:bodyPr wrap="square" rtlCol="0">
              <a:spAutoFit/>
            </a:bodyPr>
            <a:lstStyle/>
            <a:p>
              <a:r>
                <a:rPr lang="zh-CN" altLang="en-US" sz="2400" dirty="0">
                  <a:solidFill>
                    <a:srgbClr val="040000"/>
                  </a:solidFill>
                </a:rPr>
                <a:t>生化异常</a:t>
              </a:r>
            </a:p>
          </p:txBody>
        </p:sp>
      </p:grpSp>
      <p:grpSp>
        <p:nvGrpSpPr>
          <p:cNvPr id="67" name="组 66"/>
          <p:cNvGrpSpPr/>
          <p:nvPr/>
        </p:nvGrpSpPr>
        <p:grpSpPr>
          <a:xfrm>
            <a:off x="8395818" y="1860777"/>
            <a:ext cx="2041746" cy="3810973"/>
            <a:chOff x="8395818" y="1860777"/>
            <a:chExt cx="2041746" cy="3810973"/>
          </a:xfrm>
        </p:grpSpPr>
        <p:grpSp>
          <p:nvGrpSpPr>
            <p:cNvPr id="29" name="Group 126"/>
            <p:cNvGrpSpPr/>
            <p:nvPr/>
          </p:nvGrpSpPr>
          <p:grpSpPr>
            <a:xfrm>
              <a:off x="8395818" y="1860777"/>
              <a:ext cx="1374013" cy="1373654"/>
              <a:chOff x="9237196" y="2257147"/>
              <a:chExt cx="1868076" cy="1868076"/>
            </a:xfrm>
            <a:solidFill>
              <a:srgbClr val="92D050"/>
            </a:solidFill>
          </p:grpSpPr>
          <p:sp>
            <p:nvSpPr>
              <p:cNvPr id="30" name="Freeform 6"/>
              <p:cNvSpPr>
                <a:spLocks/>
              </p:cNvSpPr>
              <p:nvPr/>
            </p:nvSpPr>
            <p:spPr bwMode="auto">
              <a:xfrm>
                <a:off x="10612979" y="2394505"/>
                <a:ext cx="356034" cy="354935"/>
              </a:xfrm>
              <a:custGeom>
                <a:avLst/>
                <a:gdLst>
                  <a:gd name="T0" fmla="*/ 207 w 207"/>
                  <a:gd name="T1" fmla="*/ 181 h 206"/>
                  <a:gd name="T2" fmla="*/ 26 w 207"/>
                  <a:gd name="T3" fmla="*/ 0 h 206"/>
                  <a:gd name="T4" fmla="*/ 0 w 207"/>
                  <a:gd name="T5" fmla="*/ 44 h 206"/>
                  <a:gd name="T6" fmla="*/ 163 w 207"/>
                  <a:gd name="T7" fmla="*/ 206 h 206"/>
                  <a:gd name="T8" fmla="*/ 207 w 207"/>
                  <a:gd name="T9" fmla="*/ 181 h 206"/>
                </a:gdLst>
                <a:ahLst/>
                <a:cxnLst>
                  <a:cxn ang="0">
                    <a:pos x="T0" y="T1"/>
                  </a:cxn>
                  <a:cxn ang="0">
                    <a:pos x="T2" y="T3"/>
                  </a:cxn>
                  <a:cxn ang="0">
                    <a:pos x="T4" y="T5"/>
                  </a:cxn>
                  <a:cxn ang="0">
                    <a:pos x="T6" y="T7"/>
                  </a:cxn>
                  <a:cxn ang="0">
                    <a:pos x="T8" y="T9"/>
                  </a:cxn>
                </a:cxnLst>
                <a:rect l="0" t="0" r="r" b="b"/>
                <a:pathLst>
                  <a:path w="207" h="206">
                    <a:moveTo>
                      <a:pt x="207" y="181"/>
                    </a:moveTo>
                    <a:cubicBezTo>
                      <a:pt x="162" y="107"/>
                      <a:pt x="100" y="45"/>
                      <a:pt x="26" y="0"/>
                    </a:cubicBezTo>
                    <a:cubicBezTo>
                      <a:pt x="0" y="44"/>
                      <a:pt x="0" y="44"/>
                      <a:pt x="0" y="44"/>
                    </a:cubicBezTo>
                    <a:cubicBezTo>
                      <a:pt x="66" y="85"/>
                      <a:pt x="122" y="140"/>
                      <a:pt x="163" y="206"/>
                    </a:cubicBezTo>
                    <a:lnTo>
                      <a:pt x="207" y="181"/>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1" name="Freeform 7"/>
              <p:cNvSpPr>
                <a:spLocks/>
              </p:cNvSpPr>
              <p:nvPr/>
            </p:nvSpPr>
            <p:spPr bwMode="auto">
              <a:xfrm>
                <a:off x="10193211" y="2257147"/>
                <a:ext cx="427460" cy="191203"/>
              </a:xfrm>
              <a:custGeom>
                <a:avLst/>
                <a:gdLst>
                  <a:gd name="T0" fmla="*/ 0 w 248"/>
                  <a:gd name="T1" fmla="*/ 0 h 111"/>
                  <a:gd name="T2" fmla="*/ 0 w 248"/>
                  <a:gd name="T3" fmla="*/ 51 h 111"/>
                  <a:gd name="T4" fmla="*/ 222 w 248"/>
                  <a:gd name="T5" fmla="*/ 111 h 111"/>
                  <a:gd name="T6" fmla="*/ 248 w 248"/>
                  <a:gd name="T7" fmla="*/ 67 h 111"/>
                  <a:gd name="T8" fmla="*/ 0 w 248"/>
                  <a:gd name="T9" fmla="*/ 0 h 111"/>
                </a:gdLst>
                <a:ahLst/>
                <a:cxnLst>
                  <a:cxn ang="0">
                    <a:pos x="T0" y="T1"/>
                  </a:cxn>
                  <a:cxn ang="0">
                    <a:pos x="T2" y="T3"/>
                  </a:cxn>
                  <a:cxn ang="0">
                    <a:pos x="T4" y="T5"/>
                  </a:cxn>
                  <a:cxn ang="0">
                    <a:pos x="T6" y="T7"/>
                  </a:cxn>
                  <a:cxn ang="0">
                    <a:pos x="T8" y="T9"/>
                  </a:cxn>
                </a:cxnLst>
                <a:rect l="0" t="0" r="r" b="b"/>
                <a:pathLst>
                  <a:path w="248" h="111">
                    <a:moveTo>
                      <a:pt x="0" y="0"/>
                    </a:moveTo>
                    <a:cubicBezTo>
                      <a:pt x="0" y="51"/>
                      <a:pt x="0" y="51"/>
                      <a:pt x="0" y="51"/>
                    </a:cubicBezTo>
                    <a:cubicBezTo>
                      <a:pt x="80" y="53"/>
                      <a:pt x="156" y="75"/>
                      <a:pt x="222" y="111"/>
                    </a:cubicBezTo>
                    <a:cubicBezTo>
                      <a:pt x="248" y="67"/>
                      <a:pt x="248" y="67"/>
                      <a:pt x="248" y="67"/>
                    </a:cubicBezTo>
                    <a:cubicBezTo>
                      <a:pt x="174" y="26"/>
                      <a:pt x="90" y="2"/>
                      <a:pt x="0" y="0"/>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2" name="Freeform 8"/>
              <p:cNvSpPr>
                <a:spLocks/>
              </p:cNvSpPr>
              <p:nvPr/>
            </p:nvSpPr>
            <p:spPr bwMode="auto">
              <a:xfrm>
                <a:off x="10914069" y="2743946"/>
                <a:ext cx="191203" cy="425262"/>
              </a:xfrm>
              <a:custGeom>
                <a:avLst/>
                <a:gdLst>
                  <a:gd name="T0" fmla="*/ 45 w 111"/>
                  <a:gd name="T1" fmla="*/ 0 h 247"/>
                  <a:gd name="T2" fmla="*/ 0 w 111"/>
                  <a:gd name="T3" fmla="*/ 26 h 247"/>
                  <a:gd name="T4" fmla="*/ 60 w 111"/>
                  <a:gd name="T5" fmla="*/ 247 h 247"/>
                  <a:gd name="T6" fmla="*/ 111 w 111"/>
                  <a:gd name="T7" fmla="*/ 247 h 247"/>
                  <a:gd name="T8" fmla="*/ 45 w 111"/>
                  <a:gd name="T9" fmla="*/ 0 h 247"/>
                </a:gdLst>
                <a:ahLst/>
                <a:cxnLst>
                  <a:cxn ang="0">
                    <a:pos x="T0" y="T1"/>
                  </a:cxn>
                  <a:cxn ang="0">
                    <a:pos x="T2" y="T3"/>
                  </a:cxn>
                  <a:cxn ang="0">
                    <a:pos x="T4" y="T5"/>
                  </a:cxn>
                  <a:cxn ang="0">
                    <a:pos x="T6" y="T7"/>
                  </a:cxn>
                  <a:cxn ang="0">
                    <a:pos x="T8" y="T9"/>
                  </a:cxn>
                </a:cxnLst>
                <a:rect l="0" t="0" r="r" b="b"/>
                <a:pathLst>
                  <a:path w="111" h="247">
                    <a:moveTo>
                      <a:pt x="45" y="0"/>
                    </a:moveTo>
                    <a:cubicBezTo>
                      <a:pt x="0" y="26"/>
                      <a:pt x="0" y="26"/>
                      <a:pt x="0" y="26"/>
                    </a:cubicBezTo>
                    <a:cubicBezTo>
                      <a:pt x="37" y="92"/>
                      <a:pt x="58" y="167"/>
                      <a:pt x="60" y="247"/>
                    </a:cubicBezTo>
                    <a:cubicBezTo>
                      <a:pt x="111" y="247"/>
                      <a:pt x="111" y="247"/>
                      <a:pt x="111" y="247"/>
                    </a:cubicBezTo>
                    <a:cubicBezTo>
                      <a:pt x="109" y="158"/>
                      <a:pt x="85" y="74"/>
                      <a:pt x="45" y="0"/>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3" name="Freeform 9"/>
              <p:cNvSpPr>
                <a:spLocks/>
              </p:cNvSpPr>
              <p:nvPr/>
            </p:nvSpPr>
            <p:spPr bwMode="auto">
              <a:xfrm>
                <a:off x="10914069" y="3213162"/>
                <a:ext cx="191203" cy="427460"/>
              </a:xfrm>
              <a:custGeom>
                <a:avLst/>
                <a:gdLst>
                  <a:gd name="T0" fmla="*/ 60 w 111"/>
                  <a:gd name="T1" fmla="*/ 0 h 248"/>
                  <a:gd name="T2" fmla="*/ 0 w 111"/>
                  <a:gd name="T3" fmla="*/ 222 h 248"/>
                  <a:gd name="T4" fmla="*/ 45 w 111"/>
                  <a:gd name="T5" fmla="*/ 248 h 248"/>
                  <a:gd name="T6" fmla="*/ 111 w 111"/>
                  <a:gd name="T7" fmla="*/ 0 h 248"/>
                  <a:gd name="T8" fmla="*/ 60 w 111"/>
                  <a:gd name="T9" fmla="*/ 0 h 248"/>
                </a:gdLst>
                <a:ahLst/>
                <a:cxnLst>
                  <a:cxn ang="0">
                    <a:pos x="T0" y="T1"/>
                  </a:cxn>
                  <a:cxn ang="0">
                    <a:pos x="T2" y="T3"/>
                  </a:cxn>
                  <a:cxn ang="0">
                    <a:pos x="T4" y="T5"/>
                  </a:cxn>
                  <a:cxn ang="0">
                    <a:pos x="T6" y="T7"/>
                  </a:cxn>
                  <a:cxn ang="0">
                    <a:pos x="T8" y="T9"/>
                  </a:cxn>
                </a:cxnLst>
                <a:rect l="0" t="0" r="r" b="b"/>
                <a:pathLst>
                  <a:path w="111" h="248">
                    <a:moveTo>
                      <a:pt x="60" y="0"/>
                    </a:moveTo>
                    <a:cubicBezTo>
                      <a:pt x="58" y="80"/>
                      <a:pt x="37" y="156"/>
                      <a:pt x="0" y="222"/>
                    </a:cubicBezTo>
                    <a:cubicBezTo>
                      <a:pt x="45" y="248"/>
                      <a:pt x="45" y="248"/>
                      <a:pt x="45" y="248"/>
                    </a:cubicBezTo>
                    <a:cubicBezTo>
                      <a:pt x="85" y="174"/>
                      <a:pt x="109" y="90"/>
                      <a:pt x="111" y="0"/>
                    </a:cubicBezTo>
                    <a:lnTo>
                      <a:pt x="60" y="0"/>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4" name="Freeform 10"/>
              <p:cNvSpPr>
                <a:spLocks/>
              </p:cNvSpPr>
              <p:nvPr/>
            </p:nvSpPr>
            <p:spPr bwMode="auto">
              <a:xfrm>
                <a:off x="10612979" y="3632930"/>
                <a:ext cx="356034" cy="356034"/>
              </a:xfrm>
              <a:custGeom>
                <a:avLst/>
                <a:gdLst>
                  <a:gd name="T0" fmla="*/ 207 w 207"/>
                  <a:gd name="T1" fmla="*/ 26 h 207"/>
                  <a:gd name="T2" fmla="*/ 163 w 207"/>
                  <a:gd name="T3" fmla="*/ 0 h 207"/>
                  <a:gd name="T4" fmla="*/ 0 w 207"/>
                  <a:gd name="T5" fmla="*/ 163 h 207"/>
                  <a:gd name="T6" fmla="*/ 26 w 207"/>
                  <a:gd name="T7" fmla="*/ 207 h 207"/>
                  <a:gd name="T8" fmla="*/ 207 w 207"/>
                  <a:gd name="T9" fmla="*/ 26 h 207"/>
                </a:gdLst>
                <a:ahLst/>
                <a:cxnLst>
                  <a:cxn ang="0">
                    <a:pos x="T0" y="T1"/>
                  </a:cxn>
                  <a:cxn ang="0">
                    <a:pos x="T2" y="T3"/>
                  </a:cxn>
                  <a:cxn ang="0">
                    <a:pos x="T4" y="T5"/>
                  </a:cxn>
                  <a:cxn ang="0">
                    <a:pos x="T6" y="T7"/>
                  </a:cxn>
                  <a:cxn ang="0">
                    <a:pos x="T8" y="T9"/>
                  </a:cxn>
                </a:cxnLst>
                <a:rect l="0" t="0" r="r" b="b"/>
                <a:pathLst>
                  <a:path w="207" h="207">
                    <a:moveTo>
                      <a:pt x="207" y="26"/>
                    </a:moveTo>
                    <a:cubicBezTo>
                      <a:pt x="163" y="0"/>
                      <a:pt x="163" y="0"/>
                      <a:pt x="163" y="0"/>
                    </a:cubicBezTo>
                    <a:cubicBezTo>
                      <a:pt x="122" y="66"/>
                      <a:pt x="66" y="122"/>
                      <a:pt x="0" y="163"/>
                    </a:cubicBezTo>
                    <a:cubicBezTo>
                      <a:pt x="26" y="207"/>
                      <a:pt x="26" y="207"/>
                      <a:pt x="26" y="207"/>
                    </a:cubicBezTo>
                    <a:cubicBezTo>
                      <a:pt x="100" y="162"/>
                      <a:pt x="162" y="100"/>
                      <a:pt x="207" y="26"/>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5" name="Freeform 11"/>
              <p:cNvSpPr>
                <a:spLocks/>
              </p:cNvSpPr>
              <p:nvPr/>
            </p:nvSpPr>
            <p:spPr bwMode="auto">
              <a:xfrm>
                <a:off x="10193211" y="3936217"/>
                <a:ext cx="427460" cy="189006"/>
              </a:xfrm>
              <a:custGeom>
                <a:avLst/>
                <a:gdLst>
                  <a:gd name="T0" fmla="*/ 248 w 248"/>
                  <a:gd name="T1" fmla="*/ 44 h 110"/>
                  <a:gd name="T2" fmla="*/ 222 w 248"/>
                  <a:gd name="T3" fmla="*/ 0 h 110"/>
                  <a:gd name="T4" fmla="*/ 0 w 248"/>
                  <a:gd name="T5" fmla="*/ 59 h 110"/>
                  <a:gd name="T6" fmla="*/ 0 w 248"/>
                  <a:gd name="T7" fmla="*/ 110 h 110"/>
                  <a:gd name="T8" fmla="*/ 248 w 248"/>
                  <a:gd name="T9" fmla="*/ 44 h 110"/>
                </a:gdLst>
                <a:ahLst/>
                <a:cxnLst>
                  <a:cxn ang="0">
                    <a:pos x="T0" y="T1"/>
                  </a:cxn>
                  <a:cxn ang="0">
                    <a:pos x="T2" y="T3"/>
                  </a:cxn>
                  <a:cxn ang="0">
                    <a:pos x="T4" y="T5"/>
                  </a:cxn>
                  <a:cxn ang="0">
                    <a:pos x="T6" y="T7"/>
                  </a:cxn>
                  <a:cxn ang="0">
                    <a:pos x="T8" y="T9"/>
                  </a:cxn>
                </a:cxnLst>
                <a:rect l="0" t="0" r="r" b="b"/>
                <a:pathLst>
                  <a:path w="248" h="110">
                    <a:moveTo>
                      <a:pt x="248" y="44"/>
                    </a:moveTo>
                    <a:cubicBezTo>
                      <a:pt x="222" y="0"/>
                      <a:pt x="222" y="0"/>
                      <a:pt x="222" y="0"/>
                    </a:cubicBezTo>
                    <a:cubicBezTo>
                      <a:pt x="156" y="36"/>
                      <a:pt x="80" y="57"/>
                      <a:pt x="0" y="59"/>
                    </a:cubicBezTo>
                    <a:cubicBezTo>
                      <a:pt x="0" y="110"/>
                      <a:pt x="0" y="110"/>
                      <a:pt x="0" y="110"/>
                    </a:cubicBezTo>
                    <a:cubicBezTo>
                      <a:pt x="90" y="108"/>
                      <a:pt x="174" y="84"/>
                      <a:pt x="248" y="44"/>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6" name="Freeform 12"/>
              <p:cNvSpPr>
                <a:spLocks/>
              </p:cNvSpPr>
              <p:nvPr/>
            </p:nvSpPr>
            <p:spPr bwMode="auto">
              <a:xfrm>
                <a:off x="9723995" y="3936217"/>
                <a:ext cx="425262" cy="189006"/>
              </a:xfrm>
              <a:custGeom>
                <a:avLst/>
                <a:gdLst>
                  <a:gd name="T0" fmla="*/ 0 w 247"/>
                  <a:gd name="T1" fmla="*/ 44 h 110"/>
                  <a:gd name="T2" fmla="*/ 247 w 247"/>
                  <a:gd name="T3" fmla="*/ 110 h 110"/>
                  <a:gd name="T4" fmla="*/ 247 w 247"/>
                  <a:gd name="T5" fmla="*/ 59 h 110"/>
                  <a:gd name="T6" fmla="*/ 26 w 247"/>
                  <a:gd name="T7" fmla="*/ 0 h 110"/>
                  <a:gd name="T8" fmla="*/ 0 w 247"/>
                  <a:gd name="T9" fmla="*/ 44 h 110"/>
                </a:gdLst>
                <a:ahLst/>
                <a:cxnLst>
                  <a:cxn ang="0">
                    <a:pos x="T0" y="T1"/>
                  </a:cxn>
                  <a:cxn ang="0">
                    <a:pos x="T2" y="T3"/>
                  </a:cxn>
                  <a:cxn ang="0">
                    <a:pos x="T4" y="T5"/>
                  </a:cxn>
                  <a:cxn ang="0">
                    <a:pos x="T6" y="T7"/>
                  </a:cxn>
                  <a:cxn ang="0">
                    <a:pos x="T8" y="T9"/>
                  </a:cxn>
                </a:cxnLst>
                <a:rect l="0" t="0" r="r" b="b"/>
                <a:pathLst>
                  <a:path w="247" h="110">
                    <a:moveTo>
                      <a:pt x="0" y="44"/>
                    </a:moveTo>
                    <a:cubicBezTo>
                      <a:pt x="74" y="84"/>
                      <a:pt x="158" y="108"/>
                      <a:pt x="247" y="110"/>
                    </a:cubicBezTo>
                    <a:cubicBezTo>
                      <a:pt x="247" y="59"/>
                      <a:pt x="247" y="59"/>
                      <a:pt x="247" y="59"/>
                    </a:cubicBezTo>
                    <a:cubicBezTo>
                      <a:pt x="167" y="57"/>
                      <a:pt x="92" y="36"/>
                      <a:pt x="26" y="0"/>
                    </a:cubicBezTo>
                    <a:lnTo>
                      <a:pt x="0" y="44"/>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7" name="Freeform 13"/>
              <p:cNvSpPr>
                <a:spLocks/>
              </p:cNvSpPr>
              <p:nvPr/>
            </p:nvSpPr>
            <p:spPr bwMode="auto">
              <a:xfrm>
                <a:off x="9374554" y="3632930"/>
                <a:ext cx="354935" cy="356034"/>
              </a:xfrm>
              <a:custGeom>
                <a:avLst/>
                <a:gdLst>
                  <a:gd name="T0" fmla="*/ 44 w 206"/>
                  <a:gd name="T1" fmla="*/ 0 h 207"/>
                  <a:gd name="T2" fmla="*/ 0 w 206"/>
                  <a:gd name="T3" fmla="*/ 26 h 207"/>
                  <a:gd name="T4" fmla="*/ 181 w 206"/>
                  <a:gd name="T5" fmla="*/ 207 h 207"/>
                  <a:gd name="T6" fmla="*/ 206 w 206"/>
                  <a:gd name="T7" fmla="*/ 163 h 207"/>
                  <a:gd name="T8" fmla="*/ 44 w 206"/>
                  <a:gd name="T9" fmla="*/ 0 h 207"/>
                </a:gdLst>
                <a:ahLst/>
                <a:cxnLst>
                  <a:cxn ang="0">
                    <a:pos x="T0" y="T1"/>
                  </a:cxn>
                  <a:cxn ang="0">
                    <a:pos x="T2" y="T3"/>
                  </a:cxn>
                  <a:cxn ang="0">
                    <a:pos x="T4" y="T5"/>
                  </a:cxn>
                  <a:cxn ang="0">
                    <a:pos x="T6" y="T7"/>
                  </a:cxn>
                  <a:cxn ang="0">
                    <a:pos x="T8" y="T9"/>
                  </a:cxn>
                </a:cxnLst>
                <a:rect l="0" t="0" r="r" b="b"/>
                <a:pathLst>
                  <a:path w="206" h="207">
                    <a:moveTo>
                      <a:pt x="44" y="0"/>
                    </a:moveTo>
                    <a:cubicBezTo>
                      <a:pt x="0" y="26"/>
                      <a:pt x="0" y="26"/>
                      <a:pt x="0" y="26"/>
                    </a:cubicBezTo>
                    <a:cubicBezTo>
                      <a:pt x="45" y="100"/>
                      <a:pt x="107" y="162"/>
                      <a:pt x="181" y="207"/>
                    </a:cubicBezTo>
                    <a:cubicBezTo>
                      <a:pt x="206" y="163"/>
                      <a:pt x="206" y="163"/>
                      <a:pt x="206" y="163"/>
                    </a:cubicBezTo>
                    <a:cubicBezTo>
                      <a:pt x="140" y="122"/>
                      <a:pt x="85" y="66"/>
                      <a:pt x="44" y="0"/>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8" name="Freeform 14"/>
              <p:cNvSpPr>
                <a:spLocks/>
              </p:cNvSpPr>
              <p:nvPr/>
            </p:nvSpPr>
            <p:spPr bwMode="auto">
              <a:xfrm>
                <a:off x="9237196" y="3213162"/>
                <a:ext cx="191203" cy="427460"/>
              </a:xfrm>
              <a:custGeom>
                <a:avLst/>
                <a:gdLst>
                  <a:gd name="T0" fmla="*/ 0 w 111"/>
                  <a:gd name="T1" fmla="*/ 0 h 248"/>
                  <a:gd name="T2" fmla="*/ 67 w 111"/>
                  <a:gd name="T3" fmla="*/ 248 h 248"/>
                  <a:gd name="T4" fmla="*/ 111 w 111"/>
                  <a:gd name="T5" fmla="*/ 222 h 248"/>
                  <a:gd name="T6" fmla="*/ 51 w 111"/>
                  <a:gd name="T7" fmla="*/ 0 h 248"/>
                  <a:gd name="T8" fmla="*/ 0 w 111"/>
                  <a:gd name="T9" fmla="*/ 0 h 248"/>
                </a:gdLst>
                <a:ahLst/>
                <a:cxnLst>
                  <a:cxn ang="0">
                    <a:pos x="T0" y="T1"/>
                  </a:cxn>
                  <a:cxn ang="0">
                    <a:pos x="T2" y="T3"/>
                  </a:cxn>
                  <a:cxn ang="0">
                    <a:pos x="T4" y="T5"/>
                  </a:cxn>
                  <a:cxn ang="0">
                    <a:pos x="T6" y="T7"/>
                  </a:cxn>
                  <a:cxn ang="0">
                    <a:pos x="T8" y="T9"/>
                  </a:cxn>
                </a:cxnLst>
                <a:rect l="0" t="0" r="r" b="b"/>
                <a:pathLst>
                  <a:path w="111" h="248">
                    <a:moveTo>
                      <a:pt x="0" y="0"/>
                    </a:moveTo>
                    <a:cubicBezTo>
                      <a:pt x="2" y="90"/>
                      <a:pt x="26" y="174"/>
                      <a:pt x="67" y="248"/>
                    </a:cubicBezTo>
                    <a:cubicBezTo>
                      <a:pt x="111" y="222"/>
                      <a:pt x="111" y="222"/>
                      <a:pt x="111" y="222"/>
                    </a:cubicBezTo>
                    <a:cubicBezTo>
                      <a:pt x="75" y="156"/>
                      <a:pt x="53" y="80"/>
                      <a:pt x="51" y="0"/>
                    </a:cubicBezTo>
                    <a:lnTo>
                      <a:pt x="0" y="0"/>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39" name="Freeform 15"/>
              <p:cNvSpPr>
                <a:spLocks/>
              </p:cNvSpPr>
              <p:nvPr/>
            </p:nvSpPr>
            <p:spPr bwMode="auto">
              <a:xfrm>
                <a:off x="9237196" y="2743946"/>
                <a:ext cx="191203" cy="425262"/>
              </a:xfrm>
              <a:custGeom>
                <a:avLst/>
                <a:gdLst>
                  <a:gd name="T0" fmla="*/ 51 w 111"/>
                  <a:gd name="T1" fmla="*/ 247 h 247"/>
                  <a:gd name="T2" fmla="*/ 111 w 111"/>
                  <a:gd name="T3" fmla="*/ 26 h 247"/>
                  <a:gd name="T4" fmla="*/ 67 w 111"/>
                  <a:gd name="T5" fmla="*/ 0 h 247"/>
                  <a:gd name="T6" fmla="*/ 0 w 111"/>
                  <a:gd name="T7" fmla="*/ 247 h 247"/>
                  <a:gd name="T8" fmla="*/ 51 w 111"/>
                  <a:gd name="T9" fmla="*/ 247 h 247"/>
                </a:gdLst>
                <a:ahLst/>
                <a:cxnLst>
                  <a:cxn ang="0">
                    <a:pos x="T0" y="T1"/>
                  </a:cxn>
                  <a:cxn ang="0">
                    <a:pos x="T2" y="T3"/>
                  </a:cxn>
                  <a:cxn ang="0">
                    <a:pos x="T4" y="T5"/>
                  </a:cxn>
                  <a:cxn ang="0">
                    <a:pos x="T6" y="T7"/>
                  </a:cxn>
                  <a:cxn ang="0">
                    <a:pos x="T8" y="T9"/>
                  </a:cxn>
                </a:cxnLst>
                <a:rect l="0" t="0" r="r" b="b"/>
                <a:pathLst>
                  <a:path w="111" h="247">
                    <a:moveTo>
                      <a:pt x="51" y="247"/>
                    </a:moveTo>
                    <a:cubicBezTo>
                      <a:pt x="53" y="167"/>
                      <a:pt x="75" y="92"/>
                      <a:pt x="111" y="26"/>
                    </a:cubicBezTo>
                    <a:cubicBezTo>
                      <a:pt x="67" y="0"/>
                      <a:pt x="67" y="0"/>
                      <a:pt x="67" y="0"/>
                    </a:cubicBezTo>
                    <a:cubicBezTo>
                      <a:pt x="26" y="74"/>
                      <a:pt x="2" y="158"/>
                      <a:pt x="0" y="247"/>
                    </a:cubicBezTo>
                    <a:lnTo>
                      <a:pt x="51" y="247"/>
                    </a:ln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0" name="Freeform 16"/>
              <p:cNvSpPr>
                <a:spLocks/>
              </p:cNvSpPr>
              <p:nvPr/>
            </p:nvSpPr>
            <p:spPr bwMode="auto">
              <a:xfrm>
                <a:off x="9374554" y="2394505"/>
                <a:ext cx="354935" cy="354935"/>
              </a:xfrm>
              <a:custGeom>
                <a:avLst/>
                <a:gdLst>
                  <a:gd name="T0" fmla="*/ 0 w 206"/>
                  <a:gd name="T1" fmla="*/ 181 h 206"/>
                  <a:gd name="T2" fmla="*/ 44 w 206"/>
                  <a:gd name="T3" fmla="*/ 206 h 206"/>
                  <a:gd name="T4" fmla="*/ 206 w 206"/>
                  <a:gd name="T5" fmla="*/ 44 h 206"/>
                  <a:gd name="T6" fmla="*/ 181 w 206"/>
                  <a:gd name="T7" fmla="*/ 0 h 206"/>
                  <a:gd name="T8" fmla="*/ 0 w 206"/>
                  <a:gd name="T9" fmla="*/ 181 h 206"/>
                </a:gdLst>
                <a:ahLst/>
                <a:cxnLst>
                  <a:cxn ang="0">
                    <a:pos x="T0" y="T1"/>
                  </a:cxn>
                  <a:cxn ang="0">
                    <a:pos x="T2" y="T3"/>
                  </a:cxn>
                  <a:cxn ang="0">
                    <a:pos x="T4" y="T5"/>
                  </a:cxn>
                  <a:cxn ang="0">
                    <a:pos x="T6" y="T7"/>
                  </a:cxn>
                  <a:cxn ang="0">
                    <a:pos x="T8" y="T9"/>
                  </a:cxn>
                </a:cxnLst>
                <a:rect l="0" t="0" r="r" b="b"/>
                <a:pathLst>
                  <a:path w="206" h="206">
                    <a:moveTo>
                      <a:pt x="0" y="181"/>
                    </a:moveTo>
                    <a:cubicBezTo>
                      <a:pt x="44" y="206"/>
                      <a:pt x="44" y="206"/>
                      <a:pt x="44" y="206"/>
                    </a:cubicBezTo>
                    <a:cubicBezTo>
                      <a:pt x="85" y="140"/>
                      <a:pt x="140" y="85"/>
                      <a:pt x="206" y="44"/>
                    </a:cubicBezTo>
                    <a:cubicBezTo>
                      <a:pt x="181" y="0"/>
                      <a:pt x="181" y="0"/>
                      <a:pt x="181" y="0"/>
                    </a:cubicBezTo>
                    <a:cubicBezTo>
                      <a:pt x="107" y="45"/>
                      <a:pt x="45" y="107"/>
                      <a:pt x="0" y="181"/>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sp>
            <p:nvSpPr>
              <p:cNvPr id="41" name="Freeform 17"/>
              <p:cNvSpPr>
                <a:spLocks/>
              </p:cNvSpPr>
              <p:nvPr/>
            </p:nvSpPr>
            <p:spPr bwMode="auto">
              <a:xfrm>
                <a:off x="9723995" y="2257147"/>
                <a:ext cx="425262" cy="191203"/>
              </a:xfrm>
              <a:custGeom>
                <a:avLst/>
                <a:gdLst>
                  <a:gd name="T0" fmla="*/ 0 w 247"/>
                  <a:gd name="T1" fmla="*/ 67 h 111"/>
                  <a:gd name="T2" fmla="*/ 25 w 247"/>
                  <a:gd name="T3" fmla="*/ 111 h 111"/>
                  <a:gd name="T4" fmla="*/ 247 w 247"/>
                  <a:gd name="T5" fmla="*/ 51 h 111"/>
                  <a:gd name="T6" fmla="*/ 247 w 247"/>
                  <a:gd name="T7" fmla="*/ 0 h 111"/>
                  <a:gd name="T8" fmla="*/ 0 w 247"/>
                  <a:gd name="T9" fmla="*/ 67 h 111"/>
                </a:gdLst>
                <a:ahLst/>
                <a:cxnLst>
                  <a:cxn ang="0">
                    <a:pos x="T0" y="T1"/>
                  </a:cxn>
                  <a:cxn ang="0">
                    <a:pos x="T2" y="T3"/>
                  </a:cxn>
                  <a:cxn ang="0">
                    <a:pos x="T4" y="T5"/>
                  </a:cxn>
                  <a:cxn ang="0">
                    <a:pos x="T6" y="T7"/>
                  </a:cxn>
                  <a:cxn ang="0">
                    <a:pos x="T8" y="T9"/>
                  </a:cxn>
                </a:cxnLst>
                <a:rect l="0" t="0" r="r" b="b"/>
                <a:pathLst>
                  <a:path w="247" h="111">
                    <a:moveTo>
                      <a:pt x="0" y="67"/>
                    </a:moveTo>
                    <a:cubicBezTo>
                      <a:pt x="25" y="111"/>
                      <a:pt x="25" y="111"/>
                      <a:pt x="25" y="111"/>
                    </a:cubicBezTo>
                    <a:cubicBezTo>
                      <a:pt x="92" y="75"/>
                      <a:pt x="167" y="53"/>
                      <a:pt x="247" y="51"/>
                    </a:cubicBezTo>
                    <a:cubicBezTo>
                      <a:pt x="247" y="0"/>
                      <a:pt x="247" y="0"/>
                      <a:pt x="247" y="0"/>
                    </a:cubicBezTo>
                    <a:cubicBezTo>
                      <a:pt x="158" y="2"/>
                      <a:pt x="74" y="26"/>
                      <a:pt x="0" y="67"/>
                    </a:cubicBezTo>
                    <a:close/>
                  </a:path>
                </a:pathLst>
              </a:custGeom>
              <a:grpFill/>
              <a:ln>
                <a:noFill/>
              </a:ln>
            </p:spPr>
            <p:txBody>
              <a:bodyPr vert="horz" wrap="square" lIns="96417" tIns="48208" rIns="96417" bIns="48208" numCol="1" anchor="t" anchorCtr="0" compatLnSpc="1">
                <a:prstTxWarp prst="textNoShape">
                  <a:avLst/>
                </a:prstTxWarp>
              </a:bodyPr>
              <a:lstStyle/>
              <a:p>
                <a:pPr>
                  <a:lnSpc>
                    <a:spcPct val="130000"/>
                  </a:lnSpc>
                </a:pPr>
                <a:endParaRPr lang="id-ID" sz="2001">
                  <a:latin typeface="Arial" panose="020B0604020202020204" pitchFamily="34" charset="0"/>
                  <a:ea typeface="微软雅黑" panose="020B0503020204020204" pitchFamily="34" charset="-122"/>
                  <a:cs typeface="+mn-ea"/>
                  <a:sym typeface="Arial" panose="020B0604020202020204" pitchFamily="34" charset="0"/>
                </a:endParaRPr>
              </a:p>
            </p:txBody>
          </p:sp>
        </p:grpSp>
        <p:sp>
          <p:nvSpPr>
            <p:cNvPr id="58" name="TextBox 62"/>
            <p:cNvSpPr txBox="1"/>
            <p:nvPr/>
          </p:nvSpPr>
          <p:spPr>
            <a:xfrm>
              <a:off x="8395818" y="3917424"/>
              <a:ext cx="2041746" cy="1754326"/>
            </a:xfrm>
            <a:prstGeom prst="rect">
              <a:avLst/>
            </a:prstGeom>
            <a:noFill/>
          </p:spPr>
          <p:txBody>
            <a:bodyPr wrap="square" rtlCol="0">
              <a:spAutoFit/>
            </a:bodyPr>
            <a:lstStyle/>
            <a:p>
              <a:pPr algn="just">
                <a:lnSpc>
                  <a:spcPct val="150000"/>
                </a:lnSpc>
              </a:pPr>
              <a:r>
                <a:rPr lang="zh-CN" altLang="zh-CN" dirty="0">
                  <a:solidFill>
                    <a:srgbClr val="FF0000"/>
                  </a:solidFill>
                  <a:latin typeface="新宋体" pitchFamily="49" charset="-122"/>
                  <a:ea typeface="新宋体" pitchFamily="49" charset="-122"/>
                </a:rPr>
                <a:t>生化异常</a:t>
              </a:r>
              <a:r>
                <a:rPr lang="zh-CN" altLang="zh-CN" dirty="0">
                  <a:solidFill>
                    <a:srgbClr val="040000"/>
                  </a:solidFill>
                  <a:latin typeface="新宋体" pitchFamily="49" charset="-122"/>
                  <a:ea typeface="新宋体" pitchFamily="49" charset="-122"/>
                </a:rPr>
                <a:t>的基础上</a:t>
              </a:r>
              <a:endParaRPr lang="en-US" altLang="zh-CN" dirty="0">
                <a:solidFill>
                  <a:srgbClr val="040000"/>
                </a:solidFill>
                <a:latin typeface="新宋体" pitchFamily="49" charset="-122"/>
                <a:ea typeface="新宋体" pitchFamily="49" charset="-122"/>
              </a:endParaRPr>
            </a:p>
            <a:p>
              <a:pPr algn="just">
                <a:lnSpc>
                  <a:spcPct val="150000"/>
                </a:lnSpc>
              </a:pPr>
              <a:r>
                <a:rPr lang="zh-CN" altLang="zh-CN" dirty="0">
                  <a:solidFill>
                    <a:srgbClr val="040000"/>
                  </a:solidFill>
                  <a:latin typeface="新宋体" pitchFamily="49" charset="-122"/>
                  <a:ea typeface="新宋体" pitchFamily="49" charset="-122"/>
                </a:rPr>
                <a:t>出现</a:t>
              </a:r>
              <a:r>
                <a:rPr lang="zh-CN" altLang="zh-CN" dirty="0">
                  <a:solidFill>
                    <a:srgbClr val="FF0000"/>
                  </a:solidFill>
                  <a:latin typeface="新宋体" pitchFamily="49" charset="-122"/>
                  <a:ea typeface="新宋体" pitchFamily="49" charset="-122"/>
                </a:rPr>
                <a:t>月经紊乱</a:t>
              </a:r>
              <a:r>
                <a:rPr lang="zh-CN" altLang="zh-CN" dirty="0">
                  <a:solidFill>
                    <a:srgbClr val="040000"/>
                  </a:solidFill>
                  <a:latin typeface="新宋体" pitchFamily="49" charset="-122"/>
                  <a:ea typeface="新宋体" pitchFamily="49" charset="-122"/>
                </a:rPr>
                <a:t>甚至闭经</a:t>
              </a:r>
              <a:r>
                <a:rPr lang="en-US" altLang="zh-CN" dirty="0">
                  <a:solidFill>
                    <a:srgbClr val="040000"/>
                  </a:solidFill>
                  <a:latin typeface="新宋体" pitchFamily="49" charset="-122"/>
                  <a:ea typeface="新宋体" pitchFamily="49" charset="-122"/>
                </a:rPr>
                <a:t>(POF</a:t>
              </a:r>
              <a:r>
                <a:rPr lang="zh-CN" altLang="en-US" dirty="0">
                  <a:solidFill>
                    <a:srgbClr val="040000"/>
                  </a:solidFill>
                  <a:latin typeface="新宋体" pitchFamily="49" charset="-122"/>
                  <a:ea typeface="新宋体" pitchFamily="49" charset="-122"/>
                </a:rPr>
                <a:t>是</a:t>
              </a:r>
              <a:r>
                <a:rPr lang="en-US" altLang="zh-CN" dirty="0">
                  <a:solidFill>
                    <a:srgbClr val="040000"/>
                  </a:solidFill>
                  <a:latin typeface="新宋体" pitchFamily="49" charset="-122"/>
                  <a:ea typeface="新宋体" pitchFamily="49" charset="-122"/>
                </a:rPr>
                <a:t>POI</a:t>
              </a:r>
              <a:r>
                <a:rPr lang="zh-CN" altLang="en-US" dirty="0">
                  <a:solidFill>
                    <a:srgbClr val="040000"/>
                  </a:solidFill>
                  <a:latin typeface="新宋体" pitchFamily="49" charset="-122"/>
                  <a:ea typeface="新宋体" pitchFamily="49" charset="-122"/>
                </a:rPr>
                <a:t>的终末期</a:t>
              </a:r>
              <a:r>
                <a:rPr lang="en-US" altLang="zh-CN" dirty="0">
                  <a:solidFill>
                    <a:srgbClr val="040000"/>
                  </a:solidFill>
                  <a:latin typeface="新宋体" pitchFamily="49" charset="-122"/>
                  <a:ea typeface="新宋体" pitchFamily="49" charset="-122"/>
                </a:rPr>
                <a:t>)</a:t>
              </a:r>
              <a:endParaRPr lang="id-ID" dirty="0">
                <a:solidFill>
                  <a:srgbClr val="040000"/>
                </a:solidFill>
                <a:latin typeface="新宋体" pitchFamily="49" charset="-122"/>
                <a:ea typeface="新宋体" pitchFamily="49" charset="-122"/>
                <a:cs typeface="+mn-ea"/>
                <a:sym typeface="Arial" panose="020B0604020202020204" pitchFamily="34" charset="0"/>
              </a:endParaRPr>
            </a:p>
          </p:txBody>
        </p:sp>
        <p:sp>
          <p:nvSpPr>
            <p:cNvPr id="62" name="TextBox 89"/>
            <p:cNvSpPr txBox="1"/>
            <p:nvPr/>
          </p:nvSpPr>
          <p:spPr>
            <a:xfrm>
              <a:off x="8718340" y="2181081"/>
              <a:ext cx="1251160" cy="830997"/>
            </a:xfrm>
            <a:prstGeom prst="rect">
              <a:avLst/>
            </a:prstGeom>
            <a:noFill/>
          </p:spPr>
          <p:txBody>
            <a:bodyPr wrap="square" rtlCol="0">
              <a:spAutoFit/>
            </a:bodyPr>
            <a:lstStyle/>
            <a:p>
              <a:r>
                <a:rPr lang="zh-CN" altLang="en-US" sz="2400" dirty="0">
                  <a:solidFill>
                    <a:srgbClr val="040000"/>
                  </a:solidFill>
                </a:rPr>
                <a:t>临床异常</a:t>
              </a:r>
            </a:p>
          </p:txBody>
        </p:sp>
      </p:grpSp>
    </p:spTree>
    <p:extLst>
      <p:ext uri="{BB962C8B-B14F-4D97-AF65-F5344CB8AC3E}">
        <p14:creationId xmlns:p14="http://schemas.microsoft.com/office/powerpoint/2010/main" val="282200887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err="1"/>
              <a:t>bFSH</a:t>
            </a:r>
            <a:r>
              <a:rPr lang="zh-CN" altLang="en-US" dirty="0"/>
              <a:t>预测卵巢功能优缺点</a:t>
            </a:r>
            <a:r>
              <a:rPr lang="en-US" altLang="zh-CN" dirty="0"/>
              <a:t>:</a:t>
            </a:r>
            <a:endParaRPr kumimoji="1" lang="zh-CN" altLang="en-US" dirty="0"/>
          </a:p>
        </p:txBody>
      </p:sp>
      <p:cxnSp>
        <p:nvCxnSpPr>
          <p:cNvPr id="4" name="直接连接符 3"/>
          <p:cNvCxnSpPr>
            <a:cxnSpLocks noChangeShapeType="1"/>
          </p:cNvCxnSpPr>
          <p:nvPr/>
        </p:nvCxnSpPr>
        <p:spPr bwMode="auto">
          <a:xfrm>
            <a:off x="6242050" y="1960563"/>
            <a:ext cx="0" cy="3505200"/>
          </a:xfrm>
          <a:prstGeom prst="line">
            <a:avLst/>
          </a:prstGeom>
          <a:noFill/>
          <a:ln w="6350">
            <a:solidFill>
              <a:srgbClr val="ADBACA"/>
            </a:solidFill>
            <a:round/>
            <a:headEnd/>
            <a:tailEnd/>
          </a:ln>
          <a:extLst>
            <a:ext uri="{909E8E84-426E-40dd-AFC4-6F175D3DCCD1}">
              <a14:hiddenFill xmlns="" xmlns:a14="http://schemas.microsoft.com/office/drawing/2010/main">
                <a:noFill/>
              </a14:hiddenFill>
            </a:ext>
          </a:extLst>
        </p:spPr>
      </p:cxnSp>
      <p:sp>
        <p:nvSpPr>
          <p:cNvPr id="5" name="圆角矩形 4"/>
          <p:cNvSpPr>
            <a:spLocks noChangeArrowheads="1"/>
          </p:cNvSpPr>
          <p:nvPr/>
        </p:nvSpPr>
        <p:spPr bwMode="auto">
          <a:xfrm>
            <a:off x="912813" y="2536825"/>
            <a:ext cx="4591050" cy="2251075"/>
          </a:xfrm>
          <a:prstGeom prst="roundRect">
            <a:avLst>
              <a:gd name="adj" fmla="val 9083"/>
            </a:avLst>
          </a:prstGeom>
          <a:noFill/>
          <a:ln w="12700">
            <a:solidFill>
              <a:srgbClr val="969696"/>
            </a:solidFill>
            <a:round/>
            <a:headEnd/>
            <a:tailEnd/>
          </a:ln>
          <a:extLst>
            <a:ext uri="{909E8E84-426E-40dd-AFC4-6F175D3DCCD1}">
              <a14:hiddenFill xmlns="" xmlns:a14="http://schemas.microsoft.com/office/drawing/2010/main">
                <a:solidFill>
                  <a:srgbClr val="FFFFFF"/>
                </a:solidFill>
              </a14:hiddenFill>
            </a:ext>
          </a:extLst>
        </p:spPr>
        <p:txBody>
          <a:bodyPr anchor="ctr"/>
          <a:lstStyle/>
          <a:p>
            <a:pPr algn="ctr" eaLnBrk="1" hangingPunct="1">
              <a:buFont typeface="Arial" charset="0"/>
              <a:buNone/>
            </a:pPr>
            <a:endParaRPr lang="zh-CN" altLang="en-US">
              <a:solidFill>
                <a:srgbClr val="FFFFFF"/>
              </a:solidFill>
            </a:endParaRPr>
          </a:p>
        </p:txBody>
      </p:sp>
      <p:sp>
        <p:nvSpPr>
          <p:cNvPr id="6" name="矩形 8"/>
          <p:cNvSpPr>
            <a:spLocks noChangeArrowheads="1"/>
          </p:cNvSpPr>
          <p:nvPr/>
        </p:nvSpPr>
        <p:spPr bwMode="auto">
          <a:xfrm>
            <a:off x="965200" y="2814638"/>
            <a:ext cx="4508500" cy="19287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1216025" eaLnBrk="1" hangingPunct="1">
              <a:lnSpc>
                <a:spcPct val="120000"/>
              </a:lnSpc>
              <a:spcBef>
                <a:spcPct val="20000"/>
              </a:spcBef>
            </a:pPr>
            <a:r>
              <a:rPr lang="en-US" altLang="zh-CN" sz="2000" dirty="0">
                <a:solidFill>
                  <a:srgbClr val="040000"/>
                </a:solidFill>
              </a:rPr>
              <a:t>FSH</a:t>
            </a:r>
            <a:r>
              <a:rPr lang="zh-CN" altLang="en-US" sz="2000" dirty="0">
                <a:solidFill>
                  <a:srgbClr val="040000"/>
                </a:solidFill>
              </a:rPr>
              <a:t>在临床广泛使用，因为升高的基础</a:t>
            </a:r>
            <a:r>
              <a:rPr lang="en-US" altLang="zh-CN" sz="2000" dirty="0">
                <a:solidFill>
                  <a:srgbClr val="040000"/>
                </a:solidFill>
              </a:rPr>
              <a:t>FSH</a:t>
            </a:r>
            <a:r>
              <a:rPr lang="zh-CN" altLang="en-US" sz="2000" dirty="0">
                <a:solidFill>
                  <a:srgbClr val="040000"/>
                </a:solidFill>
              </a:rPr>
              <a:t>预示着卵巢储备减退（</a:t>
            </a:r>
            <a:r>
              <a:rPr lang="en-US" altLang="zh-CN" sz="2000" dirty="0">
                <a:solidFill>
                  <a:srgbClr val="040000"/>
                </a:solidFill>
              </a:rPr>
              <a:t>DOR</a:t>
            </a:r>
            <a:r>
              <a:rPr lang="zh-CN" altLang="en-US" sz="2000" dirty="0">
                <a:solidFill>
                  <a:srgbClr val="040000"/>
                </a:solidFill>
              </a:rPr>
              <a:t>）的晚期，具有较高的阳性预测值；同时，基础</a:t>
            </a:r>
            <a:r>
              <a:rPr lang="en-US" altLang="zh-CN" sz="2000" dirty="0">
                <a:solidFill>
                  <a:srgbClr val="040000"/>
                </a:solidFill>
              </a:rPr>
              <a:t>FSH</a:t>
            </a:r>
            <a:r>
              <a:rPr lang="zh-CN" altLang="en-US" sz="2000" dirty="0">
                <a:solidFill>
                  <a:srgbClr val="040000"/>
                </a:solidFill>
              </a:rPr>
              <a:t>对于卵巢刺激的低反应性具有较高的特异性</a:t>
            </a:r>
            <a:endParaRPr lang="en-US" altLang="zh-CN" sz="2000" dirty="0">
              <a:solidFill>
                <a:srgbClr val="040000"/>
              </a:solidFill>
              <a:latin typeface="微软雅黑" charset="0"/>
              <a:ea typeface="微软雅黑" charset="0"/>
              <a:cs typeface="微软雅黑" charset="0"/>
              <a:sym typeface="Arial" charset="0"/>
            </a:endParaRPr>
          </a:p>
        </p:txBody>
      </p:sp>
      <p:sp>
        <p:nvSpPr>
          <p:cNvPr id="7" name="圆角矩形 6"/>
          <p:cNvSpPr>
            <a:spLocks noChangeArrowheads="1"/>
          </p:cNvSpPr>
          <p:nvPr/>
        </p:nvSpPr>
        <p:spPr bwMode="auto">
          <a:xfrm>
            <a:off x="1568450" y="2303463"/>
            <a:ext cx="3279775" cy="461962"/>
          </a:xfrm>
          <a:prstGeom prst="roundRect">
            <a:avLst>
              <a:gd name="adj" fmla="val 16667"/>
            </a:avLst>
          </a:prstGeom>
          <a:solidFill>
            <a:srgbClr val="00B0F0"/>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algn="ctr" eaLnBrk="1" hangingPunct="1">
              <a:buFont typeface="Arial" charset="0"/>
              <a:buNone/>
            </a:pPr>
            <a:endParaRPr lang="zh-CN" altLang="en-US">
              <a:solidFill>
                <a:srgbClr val="FFFFFF"/>
              </a:solidFill>
            </a:endParaRPr>
          </a:p>
        </p:txBody>
      </p:sp>
      <p:sp>
        <p:nvSpPr>
          <p:cNvPr id="8" name="文本框 11"/>
          <p:cNvSpPr txBox="1">
            <a:spLocks noChangeArrowheads="1"/>
          </p:cNvSpPr>
          <p:nvPr/>
        </p:nvSpPr>
        <p:spPr bwMode="auto">
          <a:xfrm>
            <a:off x="1798638" y="2301875"/>
            <a:ext cx="279876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1216025">
              <a:defRPr sz="2800">
                <a:solidFill>
                  <a:schemeClr val="tx1"/>
                </a:solidFill>
                <a:latin typeface="Calibri" charset="0"/>
                <a:ea typeface="宋体" charset="0"/>
                <a:cs typeface="宋体" charset="0"/>
              </a:defRPr>
            </a:lvl1pPr>
            <a:lvl2pPr marL="742950" indent="-285750" defTabSz="1216025">
              <a:defRPr sz="2400">
                <a:solidFill>
                  <a:schemeClr val="tx1"/>
                </a:solidFill>
                <a:latin typeface="Calibri" charset="0"/>
                <a:ea typeface="宋体" charset="0"/>
              </a:defRPr>
            </a:lvl2pPr>
            <a:lvl3pPr defTabSz="1216025">
              <a:defRPr sz="2000">
                <a:solidFill>
                  <a:schemeClr val="tx1"/>
                </a:solidFill>
                <a:latin typeface="Calibri" charset="0"/>
                <a:ea typeface="宋体" charset="0"/>
              </a:defRPr>
            </a:lvl3pPr>
            <a:lvl4pPr defTabSz="1216025">
              <a:defRPr>
                <a:solidFill>
                  <a:schemeClr val="tx1"/>
                </a:solidFill>
                <a:latin typeface="Calibri" charset="0"/>
                <a:ea typeface="宋体" charset="0"/>
              </a:defRPr>
            </a:lvl4pPr>
            <a:lvl5pPr defTabSz="1216025">
              <a:defRPr>
                <a:solidFill>
                  <a:schemeClr val="tx1"/>
                </a:solidFill>
                <a:latin typeface="Calibri" charset="0"/>
                <a:ea typeface="宋体" charset="0"/>
              </a:defRPr>
            </a:lvl5pPr>
            <a:lvl6pPr defTabSz="1216025" eaLnBrk="0" hangingPunct="0">
              <a:buFont typeface="Arial" charset="0"/>
              <a:defRPr>
                <a:solidFill>
                  <a:schemeClr val="tx1"/>
                </a:solidFill>
                <a:latin typeface="Calibri" charset="0"/>
                <a:ea typeface="宋体" charset="0"/>
              </a:defRPr>
            </a:lvl6pPr>
            <a:lvl7pPr defTabSz="1216025" eaLnBrk="0" hangingPunct="0">
              <a:buFont typeface="Arial" charset="0"/>
              <a:defRPr>
                <a:solidFill>
                  <a:schemeClr val="tx1"/>
                </a:solidFill>
                <a:latin typeface="Calibri" charset="0"/>
                <a:ea typeface="宋体" charset="0"/>
              </a:defRPr>
            </a:lvl7pPr>
            <a:lvl8pPr defTabSz="1216025" eaLnBrk="0" hangingPunct="0">
              <a:buFont typeface="Arial" charset="0"/>
              <a:defRPr>
                <a:solidFill>
                  <a:schemeClr val="tx1"/>
                </a:solidFill>
                <a:latin typeface="Calibri" charset="0"/>
                <a:ea typeface="宋体" charset="0"/>
              </a:defRPr>
            </a:lvl8pPr>
            <a:lvl9pPr defTabSz="1216025" eaLnBrk="0" hangingPunct="0">
              <a:buFont typeface="Arial" charset="0"/>
              <a:defRPr>
                <a:solidFill>
                  <a:schemeClr val="tx1"/>
                </a:solidFill>
                <a:latin typeface="Calibri" charset="0"/>
                <a:ea typeface="宋体" charset="0"/>
              </a:defRPr>
            </a:lvl9pPr>
          </a:lstStyle>
          <a:p>
            <a:pPr algn="ctr" eaLnBrk="1" hangingPunct="1">
              <a:spcBef>
                <a:spcPct val="20000"/>
              </a:spcBef>
            </a:pPr>
            <a:r>
              <a:rPr lang="zh-CN" altLang="en-US" sz="2400" dirty="0">
                <a:solidFill>
                  <a:srgbClr val="FFFFFF"/>
                </a:solidFill>
              </a:rPr>
              <a:t>优点</a:t>
            </a:r>
            <a:endParaRPr lang="en-US" altLang="zh-CN" sz="2400" b="1" dirty="0">
              <a:solidFill>
                <a:srgbClr val="FFFFFF"/>
              </a:solidFill>
              <a:latin typeface="Arial" charset="0"/>
              <a:ea typeface="微软雅黑" charset="0"/>
              <a:cs typeface="微软雅黑" charset="0"/>
              <a:sym typeface="Arial" charset="0"/>
            </a:endParaRPr>
          </a:p>
        </p:txBody>
      </p:sp>
      <p:sp>
        <p:nvSpPr>
          <p:cNvPr id="9" name="圆角矩形 8"/>
          <p:cNvSpPr>
            <a:spLocks noChangeArrowheads="1"/>
          </p:cNvSpPr>
          <p:nvPr/>
        </p:nvSpPr>
        <p:spPr bwMode="auto">
          <a:xfrm>
            <a:off x="6856413" y="2555875"/>
            <a:ext cx="4591050" cy="2524125"/>
          </a:xfrm>
          <a:prstGeom prst="roundRect">
            <a:avLst>
              <a:gd name="adj" fmla="val 9083"/>
            </a:avLst>
          </a:prstGeom>
          <a:noFill/>
          <a:ln w="12700">
            <a:solidFill>
              <a:srgbClr val="969696"/>
            </a:solidFill>
            <a:round/>
            <a:headEnd/>
            <a:tailEnd/>
          </a:ln>
          <a:extLst>
            <a:ext uri="{909E8E84-426E-40dd-AFC4-6F175D3DCCD1}">
              <a14:hiddenFill xmlns="" xmlns:a14="http://schemas.microsoft.com/office/drawing/2010/main">
                <a:solidFill>
                  <a:srgbClr val="FFFFFF"/>
                </a:solidFill>
              </a14:hiddenFill>
            </a:ext>
          </a:extLst>
        </p:spPr>
        <p:txBody>
          <a:bodyPr anchor="ctr"/>
          <a:lstStyle/>
          <a:p>
            <a:pPr algn="ctr" eaLnBrk="1" hangingPunct="1">
              <a:buFont typeface="Arial" charset="0"/>
              <a:buNone/>
            </a:pPr>
            <a:endParaRPr lang="zh-CN" altLang="en-US">
              <a:solidFill>
                <a:srgbClr val="FFFFFF"/>
              </a:solidFill>
            </a:endParaRPr>
          </a:p>
        </p:txBody>
      </p:sp>
      <p:sp>
        <p:nvSpPr>
          <p:cNvPr id="10" name="矩形 13"/>
          <p:cNvSpPr>
            <a:spLocks noChangeArrowheads="1"/>
          </p:cNvSpPr>
          <p:nvPr/>
        </p:nvSpPr>
        <p:spPr bwMode="auto">
          <a:xfrm>
            <a:off x="6972300" y="2933700"/>
            <a:ext cx="4457700" cy="1928733"/>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defTabSz="1216025" eaLnBrk="1" hangingPunct="1">
              <a:lnSpc>
                <a:spcPct val="120000"/>
              </a:lnSpc>
              <a:spcBef>
                <a:spcPct val="20000"/>
              </a:spcBef>
            </a:pPr>
            <a:r>
              <a:rPr lang="zh-CN" altLang="en-US" sz="2000" dirty="0">
                <a:solidFill>
                  <a:srgbClr val="040000"/>
                </a:solidFill>
              </a:rPr>
              <a:t>由于基础</a:t>
            </a:r>
            <a:r>
              <a:rPr lang="en-US" altLang="zh-CN" sz="2000" dirty="0">
                <a:solidFill>
                  <a:srgbClr val="040000"/>
                </a:solidFill>
              </a:rPr>
              <a:t>FSH</a:t>
            </a:r>
            <a:r>
              <a:rPr lang="zh-CN" altLang="en-US" sz="2000" dirty="0">
                <a:solidFill>
                  <a:srgbClr val="040000"/>
                </a:solidFill>
              </a:rPr>
              <a:t>的检测受限于月经周期的时间，周期内外变化较大，且其临床应用的敏感性不足，仅在明显升高时才有显著意义；基础</a:t>
            </a:r>
            <a:r>
              <a:rPr lang="en-US" altLang="zh-CN" sz="2000" dirty="0">
                <a:solidFill>
                  <a:srgbClr val="040000"/>
                </a:solidFill>
              </a:rPr>
              <a:t>FSH</a:t>
            </a:r>
            <a:r>
              <a:rPr lang="zh-CN" altLang="en-US" sz="2000" dirty="0">
                <a:solidFill>
                  <a:srgbClr val="040000"/>
                </a:solidFill>
              </a:rPr>
              <a:t>检测需要结合雌二醇检测来增加其敏感性</a:t>
            </a:r>
            <a:endParaRPr lang="en-US" altLang="zh-CN" sz="2000" dirty="0">
              <a:solidFill>
                <a:srgbClr val="040000"/>
              </a:solidFill>
              <a:latin typeface="微软雅黑" charset="0"/>
              <a:ea typeface="微软雅黑" charset="0"/>
              <a:cs typeface="微软雅黑" charset="0"/>
              <a:sym typeface="Arial" charset="0"/>
            </a:endParaRPr>
          </a:p>
        </p:txBody>
      </p:sp>
      <p:sp>
        <p:nvSpPr>
          <p:cNvPr id="11" name="圆角矩形 10"/>
          <p:cNvSpPr>
            <a:spLocks noChangeArrowheads="1"/>
          </p:cNvSpPr>
          <p:nvPr/>
        </p:nvSpPr>
        <p:spPr bwMode="auto">
          <a:xfrm>
            <a:off x="7512050" y="2320925"/>
            <a:ext cx="3279775" cy="463550"/>
          </a:xfrm>
          <a:prstGeom prst="roundRect">
            <a:avLst>
              <a:gd name="adj" fmla="val 16667"/>
            </a:avLst>
          </a:prstGeom>
          <a:solidFill>
            <a:srgbClr val="0070C0"/>
          </a:solidFill>
          <a:ln>
            <a:noFill/>
          </a:ln>
          <a:extLst>
            <a:ext uri="{91240B29-F687-4f45-9708-019B960494DF}">
              <a14:hiddenLine xmlns="" xmlns:a14="http://schemas.microsoft.com/office/drawing/2010/main" w="9525">
                <a:solidFill>
                  <a:srgbClr val="000000"/>
                </a:solidFill>
                <a:round/>
                <a:headEnd/>
                <a:tailEnd/>
              </a14:hiddenLine>
            </a:ext>
          </a:extLst>
        </p:spPr>
        <p:txBody>
          <a:bodyPr anchor="ctr"/>
          <a:lstStyle/>
          <a:p>
            <a:pPr algn="ctr" eaLnBrk="1" hangingPunct="1">
              <a:buFont typeface="Arial" charset="0"/>
              <a:buNone/>
            </a:pPr>
            <a:endParaRPr lang="zh-CN" altLang="en-US">
              <a:solidFill>
                <a:srgbClr val="FFFFFF"/>
              </a:solidFill>
            </a:endParaRPr>
          </a:p>
        </p:txBody>
      </p:sp>
      <p:sp>
        <p:nvSpPr>
          <p:cNvPr id="12" name="文本框 16"/>
          <p:cNvSpPr txBox="1">
            <a:spLocks noChangeArrowheads="1"/>
          </p:cNvSpPr>
          <p:nvPr/>
        </p:nvSpPr>
        <p:spPr bwMode="auto">
          <a:xfrm>
            <a:off x="7742238" y="2320925"/>
            <a:ext cx="2798762" cy="46166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spAutoFit/>
          </a:bodyPr>
          <a:lstStyle>
            <a:lvl1pPr defTabSz="1216025">
              <a:defRPr sz="2800">
                <a:solidFill>
                  <a:schemeClr val="tx1"/>
                </a:solidFill>
                <a:latin typeface="Calibri" charset="0"/>
                <a:ea typeface="宋体" charset="0"/>
                <a:cs typeface="宋体" charset="0"/>
              </a:defRPr>
            </a:lvl1pPr>
            <a:lvl2pPr marL="742950" indent="-285750" defTabSz="1216025">
              <a:defRPr sz="2400">
                <a:solidFill>
                  <a:schemeClr val="tx1"/>
                </a:solidFill>
                <a:latin typeface="Calibri" charset="0"/>
                <a:ea typeface="宋体" charset="0"/>
              </a:defRPr>
            </a:lvl2pPr>
            <a:lvl3pPr defTabSz="1216025">
              <a:defRPr sz="2000">
                <a:solidFill>
                  <a:schemeClr val="tx1"/>
                </a:solidFill>
                <a:latin typeface="Calibri" charset="0"/>
                <a:ea typeface="宋体" charset="0"/>
              </a:defRPr>
            </a:lvl3pPr>
            <a:lvl4pPr defTabSz="1216025">
              <a:defRPr>
                <a:solidFill>
                  <a:schemeClr val="tx1"/>
                </a:solidFill>
                <a:latin typeface="Calibri" charset="0"/>
                <a:ea typeface="宋体" charset="0"/>
              </a:defRPr>
            </a:lvl4pPr>
            <a:lvl5pPr defTabSz="1216025">
              <a:defRPr>
                <a:solidFill>
                  <a:schemeClr val="tx1"/>
                </a:solidFill>
                <a:latin typeface="Calibri" charset="0"/>
                <a:ea typeface="宋体" charset="0"/>
              </a:defRPr>
            </a:lvl5pPr>
            <a:lvl6pPr defTabSz="1216025" eaLnBrk="0" hangingPunct="0">
              <a:buFont typeface="Arial" charset="0"/>
              <a:defRPr>
                <a:solidFill>
                  <a:schemeClr val="tx1"/>
                </a:solidFill>
                <a:latin typeface="Calibri" charset="0"/>
                <a:ea typeface="宋体" charset="0"/>
              </a:defRPr>
            </a:lvl6pPr>
            <a:lvl7pPr defTabSz="1216025" eaLnBrk="0" hangingPunct="0">
              <a:buFont typeface="Arial" charset="0"/>
              <a:defRPr>
                <a:solidFill>
                  <a:schemeClr val="tx1"/>
                </a:solidFill>
                <a:latin typeface="Calibri" charset="0"/>
                <a:ea typeface="宋体" charset="0"/>
              </a:defRPr>
            </a:lvl7pPr>
            <a:lvl8pPr defTabSz="1216025" eaLnBrk="0" hangingPunct="0">
              <a:buFont typeface="Arial" charset="0"/>
              <a:defRPr>
                <a:solidFill>
                  <a:schemeClr val="tx1"/>
                </a:solidFill>
                <a:latin typeface="Calibri" charset="0"/>
                <a:ea typeface="宋体" charset="0"/>
              </a:defRPr>
            </a:lvl8pPr>
            <a:lvl9pPr defTabSz="1216025" eaLnBrk="0" hangingPunct="0">
              <a:buFont typeface="Arial" charset="0"/>
              <a:defRPr>
                <a:solidFill>
                  <a:schemeClr val="tx1"/>
                </a:solidFill>
                <a:latin typeface="Calibri" charset="0"/>
                <a:ea typeface="宋体" charset="0"/>
              </a:defRPr>
            </a:lvl9pPr>
          </a:lstStyle>
          <a:p>
            <a:pPr algn="ctr" eaLnBrk="1" hangingPunct="1">
              <a:spcBef>
                <a:spcPct val="20000"/>
              </a:spcBef>
            </a:pPr>
            <a:r>
              <a:rPr lang="zh-CN" altLang="en-US" sz="2400" dirty="0">
                <a:solidFill>
                  <a:srgbClr val="FFFFFF"/>
                </a:solidFill>
              </a:rPr>
              <a:t>缺点</a:t>
            </a:r>
            <a:endParaRPr lang="en-US" altLang="zh-CN" sz="2400" b="1" dirty="0">
              <a:solidFill>
                <a:srgbClr val="FFFFFF"/>
              </a:solidFill>
              <a:latin typeface="Arial" charset="0"/>
              <a:ea typeface="微软雅黑" charset="0"/>
              <a:cs typeface="微软雅黑" charset="0"/>
              <a:sym typeface="Arial" charset="0"/>
            </a:endParaRPr>
          </a:p>
        </p:txBody>
      </p:sp>
    </p:spTree>
    <p:extLst>
      <p:ext uri="{BB962C8B-B14F-4D97-AF65-F5344CB8AC3E}">
        <p14:creationId xmlns:p14="http://schemas.microsoft.com/office/powerpoint/2010/main" val="258470221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bject 39"/>
          <p:cNvSpPr/>
          <p:nvPr/>
        </p:nvSpPr>
        <p:spPr>
          <a:xfrm>
            <a:off x="3446901" y="2432761"/>
            <a:ext cx="1363980" cy="715010"/>
          </a:xfrm>
          <a:custGeom>
            <a:avLst/>
            <a:gdLst/>
            <a:ahLst/>
            <a:cxnLst/>
            <a:rect l="l" t="t" r="r" b="b"/>
            <a:pathLst>
              <a:path w="1022985" h="715010">
                <a:moveTo>
                  <a:pt x="0" y="0"/>
                </a:moveTo>
                <a:lnTo>
                  <a:pt x="1022696" y="714879"/>
                </a:lnTo>
              </a:path>
            </a:pathLst>
          </a:custGeom>
          <a:ln w="12700">
            <a:solidFill>
              <a:srgbClr val="BFBFBF"/>
            </a:solidFill>
          </a:ln>
        </p:spPr>
        <p:txBody>
          <a:bodyPr wrap="square" lIns="0" tIns="0" rIns="0" bIns="0" rtlCol="0"/>
          <a:lstStyle/>
          <a:p>
            <a:endParaRPr/>
          </a:p>
        </p:txBody>
      </p:sp>
      <p:sp>
        <p:nvSpPr>
          <p:cNvPr id="2" name="标题 1"/>
          <p:cNvSpPr>
            <a:spLocks noGrp="1"/>
          </p:cNvSpPr>
          <p:nvPr>
            <p:ph type="title"/>
          </p:nvPr>
        </p:nvSpPr>
        <p:spPr/>
        <p:txBody>
          <a:bodyPr>
            <a:normAutofit/>
          </a:bodyPr>
          <a:lstStyle/>
          <a:p>
            <a:r>
              <a:rPr kumimoji="1" lang="zh-CN" altLang="en-US" sz="3600" dirty="0">
                <a:solidFill>
                  <a:srgbClr val="FF0000"/>
                </a:solidFill>
              </a:rPr>
              <a:t>生化指标评估卵巢储备功能</a:t>
            </a:r>
          </a:p>
        </p:txBody>
      </p:sp>
      <p:sp>
        <p:nvSpPr>
          <p:cNvPr id="25" name="object 22"/>
          <p:cNvSpPr/>
          <p:nvPr/>
        </p:nvSpPr>
        <p:spPr>
          <a:xfrm>
            <a:off x="5461026" y="3296024"/>
            <a:ext cx="2777913" cy="391160"/>
          </a:xfrm>
          <a:custGeom>
            <a:avLst/>
            <a:gdLst/>
            <a:ahLst/>
            <a:cxnLst/>
            <a:rect l="l" t="t" r="r" b="b"/>
            <a:pathLst>
              <a:path w="2083435" h="391160">
                <a:moveTo>
                  <a:pt x="2082925" y="391118"/>
                </a:moveTo>
                <a:lnTo>
                  <a:pt x="0" y="0"/>
                </a:lnTo>
              </a:path>
            </a:pathLst>
          </a:custGeom>
          <a:ln w="12700">
            <a:solidFill>
              <a:srgbClr val="BFBFBF"/>
            </a:solidFill>
          </a:ln>
        </p:spPr>
        <p:txBody>
          <a:bodyPr wrap="square" lIns="0" tIns="0" rIns="0" bIns="0" rtlCol="0"/>
          <a:lstStyle/>
          <a:p>
            <a:endParaRPr/>
          </a:p>
        </p:txBody>
      </p:sp>
      <p:sp>
        <p:nvSpPr>
          <p:cNvPr id="26" name="object 23"/>
          <p:cNvSpPr/>
          <p:nvPr/>
        </p:nvSpPr>
        <p:spPr>
          <a:xfrm>
            <a:off x="8173888" y="3374167"/>
            <a:ext cx="916093" cy="687070"/>
          </a:xfrm>
          <a:custGeom>
            <a:avLst/>
            <a:gdLst/>
            <a:ahLst/>
            <a:cxnLst/>
            <a:rect l="l" t="t" r="r" b="b"/>
            <a:pathLst>
              <a:path w="687070" h="687070">
                <a:moveTo>
                  <a:pt x="343261" y="0"/>
                </a:moveTo>
                <a:lnTo>
                  <a:pt x="287583" y="4492"/>
                </a:lnTo>
                <a:lnTo>
                  <a:pt x="234764" y="17499"/>
                </a:lnTo>
                <a:lnTo>
                  <a:pt x="185513" y="38314"/>
                </a:lnTo>
                <a:lnTo>
                  <a:pt x="140536" y="66229"/>
                </a:lnTo>
                <a:lnTo>
                  <a:pt x="100539" y="100539"/>
                </a:lnTo>
                <a:lnTo>
                  <a:pt x="66229" y="140536"/>
                </a:lnTo>
                <a:lnTo>
                  <a:pt x="38314" y="185513"/>
                </a:lnTo>
                <a:lnTo>
                  <a:pt x="17499" y="234765"/>
                </a:lnTo>
                <a:lnTo>
                  <a:pt x="4492" y="287584"/>
                </a:lnTo>
                <a:lnTo>
                  <a:pt x="0" y="343263"/>
                </a:lnTo>
                <a:lnTo>
                  <a:pt x="1137" y="371415"/>
                </a:lnTo>
                <a:lnTo>
                  <a:pt x="9976" y="425752"/>
                </a:lnTo>
                <a:lnTo>
                  <a:pt x="26975" y="476876"/>
                </a:lnTo>
                <a:lnTo>
                  <a:pt x="51428" y="524078"/>
                </a:lnTo>
                <a:lnTo>
                  <a:pt x="82629" y="566654"/>
                </a:lnTo>
                <a:lnTo>
                  <a:pt x="119870" y="603895"/>
                </a:lnTo>
                <a:lnTo>
                  <a:pt x="162446" y="635096"/>
                </a:lnTo>
                <a:lnTo>
                  <a:pt x="209649" y="659549"/>
                </a:lnTo>
                <a:lnTo>
                  <a:pt x="260772" y="676549"/>
                </a:lnTo>
                <a:lnTo>
                  <a:pt x="315109" y="685387"/>
                </a:lnTo>
                <a:lnTo>
                  <a:pt x="343261" y="686525"/>
                </a:lnTo>
                <a:lnTo>
                  <a:pt x="371414" y="685387"/>
                </a:lnTo>
                <a:lnTo>
                  <a:pt x="425752" y="676549"/>
                </a:lnTo>
                <a:lnTo>
                  <a:pt x="476875" y="659549"/>
                </a:lnTo>
                <a:lnTo>
                  <a:pt x="524078" y="635096"/>
                </a:lnTo>
                <a:lnTo>
                  <a:pt x="566654" y="603895"/>
                </a:lnTo>
                <a:lnTo>
                  <a:pt x="603895" y="566654"/>
                </a:lnTo>
                <a:lnTo>
                  <a:pt x="635096" y="524078"/>
                </a:lnTo>
                <a:lnTo>
                  <a:pt x="659549" y="476876"/>
                </a:lnTo>
                <a:lnTo>
                  <a:pt x="676549" y="425752"/>
                </a:lnTo>
                <a:lnTo>
                  <a:pt x="685387" y="371415"/>
                </a:lnTo>
                <a:lnTo>
                  <a:pt x="686525" y="343263"/>
                </a:lnTo>
                <a:lnTo>
                  <a:pt x="685387" y="315110"/>
                </a:lnTo>
                <a:lnTo>
                  <a:pt x="676549" y="260773"/>
                </a:lnTo>
                <a:lnTo>
                  <a:pt x="659549" y="209649"/>
                </a:lnTo>
                <a:lnTo>
                  <a:pt x="635096" y="162446"/>
                </a:lnTo>
                <a:lnTo>
                  <a:pt x="603895" y="119871"/>
                </a:lnTo>
                <a:lnTo>
                  <a:pt x="566654" y="82629"/>
                </a:lnTo>
                <a:lnTo>
                  <a:pt x="524078" y="51428"/>
                </a:lnTo>
                <a:lnTo>
                  <a:pt x="476875" y="26975"/>
                </a:lnTo>
                <a:lnTo>
                  <a:pt x="425752" y="9976"/>
                </a:lnTo>
                <a:lnTo>
                  <a:pt x="371414" y="1137"/>
                </a:lnTo>
                <a:lnTo>
                  <a:pt x="343261" y="0"/>
                </a:lnTo>
                <a:close/>
              </a:path>
            </a:pathLst>
          </a:custGeom>
          <a:solidFill>
            <a:srgbClr val="FF6666"/>
          </a:solidFill>
        </p:spPr>
        <p:txBody>
          <a:bodyPr wrap="square" lIns="0" tIns="0" rIns="0" bIns="0" rtlCol="0"/>
          <a:lstStyle/>
          <a:p>
            <a:endParaRPr/>
          </a:p>
        </p:txBody>
      </p:sp>
      <p:sp>
        <p:nvSpPr>
          <p:cNvPr id="27" name="object 24"/>
          <p:cNvSpPr/>
          <p:nvPr/>
        </p:nvSpPr>
        <p:spPr>
          <a:xfrm>
            <a:off x="8172704" y="3371597"/>
            <a:ext cx="918464" cy="691895"/>
          </a:xfrm>
          <a:prstGeom prst="rect">
            <a:avLst/>
          </a:prstGeom>
          <a:blipFill>
            <a:blip r:embed="rId2" cstate="print"/>
            <a:stretch>
              <a:fillRect/>
            </a:stretch>
          </a:blipFill>
        </p:spPr>
        <p:txBody>
          <a:bodyPr wrap="square" lIns="0" tIns="0" rIns="0" bIns="0" rtlCol="0"/>
          <a:lstStyle/>
          <a:p>
            <a:endParaRPr/>
          </a:p>
        </p:txBody>
      </p:sp>
      <p:sp>
        <p:nvSpPr>
          <p:cNvPr id="28" name="object 25"/>
          <p:cNvSpPr txBox="1"/>
          <p:nvPr/>
        </p:nvSpPr>
        <p:spPr>
          <a:xfrm>
            <a:off x="8399067" y="3582295"/>
            <a:ext cx="468207" cy="36933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Impact"/>
                <a:cs typeface="Impact"/>
              </a:rPr>
              <a:t>03</a:t>
            </a:r>
            <a:endParaRPr sz="2400">
              <a:latin typeface="Impact"/>
              <a:cs typeface="Impact"/>
            </a:endParaRPr>
          </a:p>
        </p:txBody>
      </p:sp>
      <p:sp>
        <p:nvSpPr>
          <p:cNvPr id="29" name="object 26"/>
          <p:cNvSpPr/>
          <p:nvPr/>
        </p:nvSpPr>
        <p:spPr>
          <a:xfrm>
            <a:off x="8412479" y="2569973"/>
            <a:ext cx="1845055" cy="1383791"/>
          </a:xfrm>
          <a:prstGeom prst="rect">
            <a:avLst/>
          </a:prstGeom>
          <a:blipFill>
            <a:blip r:embed="rId3" cstate="print"/>
            <a:stretch>
              <a:fillRect/>
            </a:stretch>
          </a:blipFill>
        </p:spPr>
        <p:txBody>
          <a:bodyPr wrap="square" lIns="0" tIns="0" rIns="0" bIns="0" rtlCol="0"/>
          <a:lstStyle/>
          <a:p>
            <a:endParaRPr/>
          </a:p>
        </p:txBody>
      </p:sp>
      <p:sp>
        <p:nvSpPr>
          <p:cNvPr id="30" name="object 27"/>
          <p:cNvSpPr/>
          <p:nvPr/>
        </p:nvSpPr>
        <p:spPr>
          <a:xfrm>
            <a:off x="8688009" y="2684078"/>
            <a:ext cx="1417436" cy="1063077"/>
          </a:xfrm>
          <a:prstGeom prst="rect">
            <a:avLst/>
          </a:prstGeom>
          <a:blipFill>
            <a:blip r:embed="rId4" cstate="print"/>
            <a:stretch>
              <a:fillRect/>
            </a:stretch>
          </a:blipFill>
        </p:spPr>
        <p:txBody>
          <a:bodyPr wrap="square" lIns="0" tIns="0" rIns="0" bIns="0" rtlCol="0"/>
          <a:lstStyle/>
          <a:p>
            <a:endParaRPr/>
          </a:p>
        </p:txBody>
      </p:sp>
      <p:sp>
        <p:nvSpPr>
          <p:cNvPr id="31" name="object 28"/>
          <p:cNvSpPr/>
          <p:nvPr/>
        </p:nvSpPr>
        <p:spPr>
          <a:xfrm>
            <a:off x="8688009" y="2684078"/>
            <a:ext cx="1418167" cy="1063625"/>
          </a:xfrm>
          <a:custGeom>
            <a:avLst/>
            <a:gdLst/>
            <a:ahLst/>
            <a:cxnLst/>
            <a:rect l="l" t="t" r="r" b="b"/>
            <a:pathLst>
              <a:path w="1063625" h="1063625">
                <a:moveTo>
                  <a:pt x="0" y="531539"/>
                </a:moveTo>
                <a:lnTo>
                  <a:pt x="1762" y="487944"/>
                </a:lnTo>
                <a:lnTo>
                  <a:pt x="6956" y="445320"/>
                </a:lnTo>
                <a:lnTo>
                  <a:pt x="15447" y="403804"/>
                </a:lnTo>
                <a:lnTo>
                  <a:pt x="27098" y="363531"/>
                </a:lnTo>
                <a:lnTo>
                  <a:pt x="41770" y="324640"/>
                </a:lnTo>
                <a:lnTo>
                  <a:pt x="59329" y="287266"/>
                </a:lnTo>
                <a:lnTo>
                  <a:pt x="79636" y="251546"/>
                </a:lnTo>
                <a:lnTo>
                  <a:pt x="102556" y="217618"/>
                </a:lnTo>
                <a:lnTo>
                  <a:pt x="127950" y="185619"/>
                </a:lnTo>
                <a:lnTo>
                  <a:pt x="155684" y="155684"/>
                </a:lnTo>
                <a:lnTo>
                  <a:pt x="185619" y="127950"/>
                </a:lnTo>
                <a:lnTo>
                  <a:pt x="217618" y="102556"/>
                </a:lnTo>
                <a:lnTo>
                  <a:pt x="251546" y="79636"/>
                </a:lnTo>
                <a:lnTo>
                  <a:pt x="287266" y="59329"/>
                </a:lnTo>
                <a:lnTo>
                  <a:pt x="324640" y="41770"/>
                </a:lnTo>
                <a:lnTo>
                  <a:pt x="363531" y="27098"/>
                </a:lnTo>
                <a:lnTo>
                  <a:pt x="403804" y="15447"/>
                </a:lnTo>
                <a:lnTo>
                  <a:pt x="445320" y="6956"/>
                </a:lnTo>
                <a:lnTo>
                  <a:pt x="487944" y="1762"/>
                </a:lnTo>
                <a:lnTo>
                  <a:pt x="531539" y="0"/>
                </a:lnTo>
                <a:lnTo>
                  <a:pt x="575133" y="1762"/>
                </a:lnTo>
                <a:lnTo>
                  <a:pt x="617757" y="6956"/>
                </a:lnTo>
                <a:lnTo>
                  <a:pt x="659273" y="15447"/>
                </a:lnTo>
                <a:lnTo>
                  <a:pt x="699546" y="27098"/>
                </a:lnTo>
                <a:lnTo>
                  <a:pt x="738437" y="41770"/>
                </a:lnTo>
                <a:lnTo>
                  <a:pt x="775811" y="59329"/>
                </a:lnTo>
                <a:lnTo>
                  <a:pt x="811531" y="79636"/>
                </a:lnTo>
                <a:lnTo>
                  <a:pt x="845459" y="102556"/>
                </a:lnTo>
                <a:lnTo>
                  <a:pt x="877458" y="127950"/>
                </a:lnTo>
                <a:lnTo>
                  <a:pt x="907393" y="155684"/>
                </a:lnTo>
                <a:lnTo>
                  <a:pt x="935127" y="185619"/>
                </a:lnTo>
                <a:lnTo>
                  <a:pt x="960521" y="217618"/>
                </a:lnTo>
                <a:lnTo>
                  <a:pt x="983441" y="251546"/>
                </a:lnTo>
                <a:lnTo>
                  <a:pt x="1003748" y="287266"/>
                </a:lnTo>
                <a:lnTo>
                  <a:pt x="1021307" y="324640"/>
                </a:lnTo>
                <a:lnTo>
                  <a:pt x="1035979" y="363531"/>
                </a:lnTo>
                <a:lnTo>
                  <a:pt x="1047630" y="403804"/>
                </a:lnTo>
                <a:lnTo>
                  <a:pt x="1056121" y="445320"/>
                </a:lnTo>
                <a:lnTo>
                  <a:pt x="1061315" y="487944"/>
                </a:lnTo>
                <a:lnTo>
                  <a:pt x="1063078" y="531539"/>
                </a:lnTo>
                <a:lnTo>
                  <a:pt x="1061315" y="575133"/>
                </a:lnTo>
                <a:lnTo>
                  <a:pt x="1056121" y="617757"/>
                </a:lnTo>
                <a:lnTo>
                  <a:pt x="1047630" y="659273"/>
                </a:lnTo>
                <a:lnTo>
                  <a:pt x="1035979" y="699546"/>
                </a:lnTo>
                <a:lnTo>
                  <a:pt x="1021307" y="738437"/>
                </a:lnTo>
                <a:lnTo>
                  <a:pt x="1003748" y="775811"/>
                </a:lnTo>
                <a:lnTo>
                  <a:pt x="983441" y="811531"/>
                </a:lnTo>
                <a:lnTo>
                  <a:pt x="960521" y="845459"/>
                </a:lnTo>
                <a:lnTo>
                  <a:pt x="935127" y="877458"/>
                </a:lnTo>
                <a:lnTo>
                  <a:pt x="907393" y="907393"/>
                </a:lnTo>
                <a:lnTo>
                  <a:pt x="877458" y="935127"/>
                </a:lnTo>
                <a:lnTo>
                  <a:pt x="845459" y="960521"/>
                </a:lnTo>
                <a:lnTo>
                  <a:pt x="811531" y="983441"/>
                </a:lnTo>
                <a:lnTo>
                  <a:pt x="775811" y="1003748"/>
                </a:lnTo>
                <a:lnTo>
                  <a:pt x="738437" y="1021307"/>
                </a:lnTo>
                <a:lnTo>
                  <a:pt x="699546" y="1035979"/>
                </a:lnTo>
                <a:lnTo>
                  <a:pt x="659273" y="1047630"/>
                </a:lnTo>
                <a:lnTo>
                  <a:pt x="617757" y="1056121"/>
                </a:lnTo>
                <a:lnTo>
                  <a:pt x="575133" y="1061315"/>
                </a:lnTo>
                <a:lnTo>
                  <a:pt x="531539" y="1063078"/>
                </a:lnTo>
                <a:lnTo>
                  <a:pt x="487944" y="1061315"/>
                </a:lnTo>
                <a:lnTo>
                  <a:pt x="445320" y="1056121"/>
                </a:lnTo>
                <a:lnTo>
                  <a:pt x="403804" y="1047630"/>
                </a:lnTo>
                <a:lnTo>
                  <a:pt x="363531" y="1035979"/>
                </a:lnTo>
                <a:lnTo>
                  <a:pt x="324640" y="1021307"/>
                </a:lnTo>
                <a:lnTo>
                  <a:pt x="287266" y="1003748"/>
                </a:lnTo>
                <a:lnTo>
                  <a:pt x="251546" y="983441"/>
                </a:lnTo>
                <a:lnTo>
                  <a:pt x="217618" y="960521"/>
                </a:lnTo>
                <a:lnTo>
                  <a:pt x="185619" y="935127"/>
                </a:lnTo>
                <a:lnTo>
                  <a:pt x="155684" y="907393"/>
                </a:lnTo>
                <a:lnTo>
                  <a:pt x="127950" y="877458"/>
                </a:lnTo>
                <a:lnTo>
                  <a:pt x="102556" y="845459"/>
                </a:lnTo>
                <a:lnTo>
                  <a:pt x="79636" y="811531"/>
                </a:lnTo>
                <a:lnTo>
                  <a:pt x="59329" y="775811"/>
                </a:lnTo>
                <a:lnTo>
                  <a:pt x="41770" y="738437"/>
                </a:lnTo>
                <a:lnTo>
                  <a:pt x="27098" y="699546"/>
                </a:lnTo>
                <a:lnTo>
                  <a:pt x="15447" y="659273"/>
                </a:lnTo>
                <a:lnTo>
                  <a:pt x="6956" y="617757"/>
                </a:lnTo>
                <a:lnTo>
                  <a:pt x="1762" y="575133"/>
                </a:lnTo>
                <a:lnTo>
                  <a:pt x="0" y="531539"/>
                </a:lnTo>
                <a:close/>
              </a:path>
            </a:pathLst>
          </a:custGeom>
          <a:ln w="12700">
            <a:solidFill>
              <a:srgbClr val="FFFFFF"/>
            </a:solidFill>
          </a:ln>
        </p:spPr>
        <p:txBody>
          <a:bodyPr wrap="square" lIns="0" tIns="0" rIns="0" bIns="0" rtlCol="0"/>
          <a:lstStyle/>
          <a:p>
            <a:endParaRPr/>
          </a:p>
        </p:txBody>
      </p:sp>
      <p:sp>
        <p:nvSpPr>
          <p:cNvPr id="34" name="object 32"/>
          <p:cNvSpPr/>
          <p:nvPr/>
        </p:nvSpPr>
        <p:spPr>
          <a:xfrm>
            <a:off x="2291942" y="1485414"/>
            <a:ext cx="1734820" cy="1301115"/>
          </a:xfrm>
          <a:custGeom>
            <a:avLst/>
            <a:gdLst/>
            <a:ahLst/>
            <a:cxnLst/>
            <a:rect l="l" t="t" r="r" b="b"/>
            <a:pathLst>
              <a:path w="1301114" h="1301114">
                <a:moveTo>
                  <a:pt x="650421" y="0"/>
                </a:moveTo>
                <a:lnTo>
                  <a:pt x="597077" y="2156"/>
                </a:lnTo>
                <a:lnTo>
                  <a:pt x="544920" y="8512"/>
                </a:lnTo>
                <a:lnTo>
                  <a:pt x="494118" y="18903"/>
                </a:lnTo>
                <a:lnTo>
                  <a:pt x="444838" y="33159"/>
                </a:lnTo>
                <a:lnTo>
                  <a:pt x="397248" y="51113"/>
                </a:lnTo>
                <a:lnTo>
                  <a:pt x="351515" y="72599"/>
                </a:lnTo>
                <a:lnTo>
                  <a:pt x="307807" y="97448"/>
                </a:lnTo>
                <a:lnTo>
                  <a:pt x="266291" y="125494"/>
                </a:lnTo>
                <a:lnTo>
                  <a:pt x="227134" y="156568"/>
                </a:lnTo>
                <a:lnTo>
                  <a:pt x="190504" y="190504"/>
                </a:lnTo>
                <a:lnTo>
                  <a:pt x="156568" y="227134"/>
                </a:lnTo>
                <a:lnTo>
                  <a:pt x="125493" y="266291"/>
                </a:lnTo>
                <a:lnTo>
                  <a:pt x="97448" y="307808"/>
                </a:lnTo>
                <a:lnTo>
                  <a:pt x="72599" y="351516"/>
                </a:lnTo>
                <a:lnTo>
                  <a:pt x="51113" y="397249"/>
                </a:lnTo>
                <a:lnTo>
                  <a:pt x="33159" y="444839"/>
                </a:lnTo>
                <a:lnTo>
                  <a:pt x="18903" y="494118"/>
                </a:lnTo>
                <a:lnTo>
                  <a:pt x="8512" y="544921"/>
                </a:lnTo>
                <a:lnTo>
                  <a:pt x="2156" y="597078"/>
                </a:lnTo>
                <a:lnTo>
                  <a:pt x="0" y="650422"/>
                </a:lnTo>
                <a:lnTo>
                  <a:pt x="2156" y="703767"/>
                </a:lnTo>
                <a:lnTo>
                  <a:pt x="8512" y="755924"/>
                </a:lnTo>
                <a:lnTo>
                  <a:pt x="18903" y="806726"/>
                </a:lnTo>
                <a:lnTo>
                  <a:pt x="33159" y="856006"/>
                </a:lnTo>
                <a:lnTo>
                  <a:pt x="51113" y="903596"/>
                </a:lnTo>
                <a:lnTo>
                  <a:pt x="72599" y="949329"/>
                </a:lnTo>
                <a:lnTo>
                  <a:pt x="97448" y="993037"/>
                </a:lnTo>
                <a:lnTo>
                  <a:pt x="125493" y="1034553"/>
                </a:lnTo>
                <a:lnTo>
                  <a:pt x="156568" y="1073710"/>
                </a:lnTo>
                <a:lnTo>
                  <a:pt x="190504" y="1110340"/>
                </a:lnTo>
                <a:lnTo>
                  <a:pt x="227134" y="1144276"/>
                </a:lnTo>
                <a:lnTo>
                  <a:pt x="266291" y="1175350"/>
                </a:lnTo>
                <a:lnTo>
                  <a:pt x="307807" y="1203396"/>
                </a:lnTo>
                <a:lnTo>
                  <a:pt x="351515" y="1228245"/>
                </a:lnTo>
                <a:lnTo>
                  <a:pt x="397248" y="1249731"/>
                </a:lnTo>
                <a:lnTo>
                  <a:pt x="444838" y="1267685"/>
                </a:lnTo>
                <a:lnTo>
                  <a:pt x="494118" y="1281941"/>
                </a:lnTo>
                <a:lnTo>
                  <a:pt x="544920" y="1292331"/>
                </a:lnTo>
                <a:lnTo>
                  <a:pt x="597077" y="1298688"/>
                </a:lnTo>
                <a:lnTo>
                  <a:pt x="650421" y="1300844"/>
                </a:lnTo>
                <a:lnTo>
                  <a:pt x="703766" y="1298688"/>
                </a:lnTo>
                <a:lnTo>
                  <a:pt x="755923" y="1292331"/>
                </a:lnTo>
                <a:lnTo>
                  <a:pt x="806725" y="1281941"/>
                </a:lnTo>
                <a:lnTo>
                  <a:pt x="856005" y="1267685"/>
                </a:lnTo>
                <a:lnTo>
                  <a:pt x="903595" y="1249731"/>
                </a:lnTo>
                <a:lnTo>
                  <a:pt x="949327" y="1228245"/>
                </a:lnTo>
                <a:lnTo>
                  <a:pt x="993036" y="1203396"/>
                </a:lnTo>
                <a:lnTo>
                  <a:pt x="1034552" y="1175350"/>
                </a:lnTo>
                <a:lnTo>
                  <a:pt x="1073709" y="1144276"/>
                </a:lnTo>
                <a:lnTo>
                  <a:pt x="1110339" y="1110340"/>
                </a:lnTo>
                <a:lnTo>
                  <a:pt x="1144275" y="1073710"/>
                </a:lnTo>
                <a:lnTo>
                  <a:pt x="1175349" y="1034553"/>
                </a:lnTo>
                <a:lnTo>
                  <a:pt x="1203395" y="993037"/>
                </a:lnTo>
                <a:lnTo>
                  <a:pt x="1228244" y="949329"/>
                </a:lnTo>
                <a:lnTo>
                  <a:pt x="1249729" y="903596"/>
                </a:lnTo>
                <a:lnTo>
                  <a:pt x="1267684" y="856006"/>
                </a:lnTo>
                <a:lnTo>
                  <a:pt x="1281940" y="806726"/>
                </a:lnTo>
                <a:lnTo>
                  <a:pt x="1292330" y="755924"/>
                </a:lnTo>
                <a:lnTo>
                  <a:pt x="1298687" y="703767"/>
                </a:lnTo>
                <a:lnTo>
                  <a:pt x="1300843" y="650422"/>
                </a:lnTo>
                <a:lnTo>
                  <a:pt x="1298687" y="597078"/>
                </a:lnTo>
                <a:lnTo>
                  <a:pt x="1292330" y="544921"/>
                </a:lnTo>
                <a:lnTo>
                  <a:pt x="1281940" y="494118"/>
                </a:lnTo>
                <a:lnTo>
                  <a:pt x="1267684" y="444839"/>
                </a:lnTo>
                <a:lnTo>
                  <a:pt x="1249729" y="397249"/>
                </a:lnTo>
                <a:lnTo>
                  <a:pt x="1228244" y="351516"/>
                </a:lnTo>
                <a:lnTo>
                  <a:pt x="1203395" y="307808"/>
                </a:lnTo>
                <a:lnTo>
                  <a:pt x="1175349" y="266291"/>
                </a:lnTo>
                <a:lnTo>
                  <a:pt x="1144275" y="227134"/>
                </a:lnTo>
                <a:lnTo>
                  <a:pt x="1110339" y="190504"/>
                </a:lnTo>
                <a:lnTo>
                  <a:pt x="1073709" y="156568"/>
                </a:lnTo>
                <a:lnTo>
                  <a:pt x="1034552" y="125494"/>
                </a:lnTo>
                <a:lnTo>
                  <a:pt x="993036" y="97448"/>
                </a:lnTo>
                <a:lnTo>
                  <a:pt x="949327" y="72599"/>
                </a:lnTo>
                <a:lnTo>
                  <a:pt x="903595" y="51113"/>
                </a:lnTo>
                <a:lnTo>
                  <a:pt x="856005" y="33159"/>
                </a:lnTo>
                <a:lnTo>
                  <a:pt x="806725" y="18903"/>
                </a:lnTo>
                <a:lnTo>
                  <a:pt x="755923" y="8512"/>
                </a:lnTo>
                <a:lnTo>
                  <a:pt x="703766" y="2156"/>
                </a:lnTo>
                <a:lnTo>
                  <a:pt x="650421" y="0"/>
                </a:lnTo>
                <a:close/>
              </a:path>
            </a:pathLst>
          </a:custGeom>
          <a:solidFill>
            <a:srgbClr val="A6C36B"/>
          </a:solidFill>
        </p:spPr>
        <p:txBody>
          <a:bodyPr wrap="square" lIns="0" tIns="0" rIns="0" bIns="0" rtlCol="0"/>
          <a:lstStyle/>
          <a:p>
            <a:endParaRPr/>
          </a:p>
        </p:txBody>
      </p:sp>
      <p:sp>
        <p:nvSpPr>
          <p:cNvPr id="35" name="object 33"/>
          <p:cNvSpPr/>
          <p:nvPr/>
        </p:nvSpPr>
        <p:spPr>
          <a:xfrm>
            <a:off x="2288031" y="1484883"/>
            <a:ext cx="1739392" cy="1301496"/>
          </a:xfrm>
          <a:prstGeom prst="rect">
            <a:avLst/>
          </a:prstGeom>
          <a:blipFill>
            <a:blip r:embed="rId5" cstate="print"/>
            <a:stretch>
              <a:fillRect/>
            </a:stretch>
          </a:blipFill>
        </p:spPr>
        <p:txBody>
          <a:bodyPr wrap="square" lIns="0" tIns="0" rIns="0" bIns="0" rtlCol="0"/>
          <a:lstStyle/>
          <a:p>
            <a:endParaRPr/>
          </a:p>
        </p:txBody>
      </p:sp>
      <p:sp>
        <p:nvSpPr>
          <p:cNvPr id="36" name="object 34"/>
          <p:cNvSpPr txBox="1"/>
          <p:nvPr/>
        </p:nvSpPr>
        <p:spPr>
          <a:xfrm>
            <a:off x="2810779" y="1838420"/>
            <a:ext cx="657012" cy="614484"/>
          </a:xfrm>
          <a:prstGeom prst="rect">
            <a:avLst/>
          </a:prstGeom>
        </p:spPr>
        <p:txBody>
          <a:bodyPr vert="horz" wrap="square" lIns="0" tIns="0" rIns="0" bIns="0" rtlCol="0">
            <a:spAutoFit/>
          </a:bodyPr>
          <a:lstStyle/>
          <a:p>
            <a:pPr marL="12700">
              <a:lnSpc>
                <a:spcPts val="4790"/>
              </a:lnSpc>
            </a:pPr>
            <a:r>
              <a:rPr sz="4000" spc="5" dirty="0">
                <a:solidFill>
                  <a:srgbClr val="FFFFFF"/>
                </a:solidFill>
                <a:latin typeface="Impact"/>
                <a:cs typeface="Impact"/>
              </a:rPr>
              <a:t>01</a:t>
            </a:r>
            <a:endParaRPr sz="4000">
              <a:latin typeface="Impact"/>
              <a:cs typeface="Impact"/>
            </a:endParaRPr>
          </a:p>
        </p:txBody>
      </p:sp>
      <p:sp>
        <p:nvSpPr>
          <p:cNvPr id="37" name="object 35"/>
          <p:cNvSpPr/>
          <p:nvPr/>
        </p:nvSpPr>
        <p:spPr>
          <a:xfrm>
            <a:off x="483615" y="1817116"/>
            <a:ext cx="2609088" cy="1956816"/>
          </a:xfrm>
          <a:prstGeom prst="rect">
            <a:avLst/>
          </a:prstGeom>
          <a:blipFill>
            <a:blip r:embed="rId6" cstate="print"/>
            <a:stretch>
              <a:fillRect/>
            </a:stretch>
          </a:blipFill>
        </p:spPr>
        <p:txBody>
          <a:bodyPr wrap="square" lIns="0" tIns="0" rIns="0" bIns="0" rtlCol="0"/>
          <a:lstStyle/>
          <a:p>
            <a:endParaRPr/>
          </a:p>
        </p:txBody>
      </p:sp>
      <p:grpSp>
        <p:nvGrpSpPr>
          <p:cNvPr id="57" name="组 56"/>
          <p:cNvGrpSpPr/>
          <p:nvPr/>
        </p:nvGrpSpPr>
        <p:grpSpPr>
          <a:xfrm>
            <a:off x="758554" y="1933726"/>
            <a:ext cx="2181013" cy="1635760"/>
            <a:chOff x="758554" y="1933726"/>
            <a:chExt cx="2181013" cy="1635760"/>
          </a:xfrm>
        </p:grpSpPr>
        <p:sp>
          <p:nvSpPr>
            <p:cNvPr id="38" name="object 36"/>
            <p:cNvSpPr/>
            <p:nvPr/>
          </p:nvSpPr>
          <p:spPr>
            <a:xfrm>
              <a:off x="758554" y="1933726"/>
              <a:ext cx="2180649" cy="1635486"/>
            </a:xfrm>
            <a:prstGeom prst="rect">
              <a:avLst/>
            </a:prstGeom>
            <a:blipFill>
              <a:blip r:embed="rId7" cstate="print"/>
              <a:stretch>
                <a:fillRect/>
              </a:stretch>
            </a:blipFill>
          </p:spPr>
          <p:txBody>
            <a:bodyPr wrap="square" lIns="0" tIns="0" rIns="0" bIns="0" rtlCol="0"/>
            <a:lstStyle/>
            <a:p>
              <a:endParaRPr/>
            </a:p>
          </p:txBody>
        </p:sp>
        <p:sp>
          <p:nvSpPr>
            <p:cNvPr id="39" name="object 37"/>
            <p:cNvSpPr/>
            <p:nvPr/>
          </p:nvSpPr>
          <p:spPr>
            <a:xfrm>
              <a:off x="758554" y="1933726"/>
              <a:ext cx="2181013" cy="1635760"/>
            </a:xfrm>
            <a:custGeom>
              <a:avLst/>
              <a:gdLst/>
              <a:ahLst/>
              <a:cxnLst/>
              <a:rect l="l" t="t" r="r" b="b"/>
              <a:pathLst>
                <a:path w="1635760" h="1635760">
                  <a:moveTo>
                    <a:pt x="0" y="817743"/>
                  </a:moveTo>
                  <a:lnTo>
                    <a:pt x="2710" y="750675"/>
                  </a:lnTo>
                  <a:lnTo>
                    <a:pt x="10702" y="685101"/>
                  </a:lnTo>
                  <a:lnTo>
                    <a:pt x="23765" y="621230"/>
                  </a:lnTo>
                  <a:lnTo>
                    <a:pt x="41689" y="559273"/>
                  </a:lnTo>
                  <a:lnTo>
                    <a:pt x="64262" y="499440"/>
                  </a:lnTo>
                  <a:lnTo>
                    <a:pt x="91275" y="441943"/>
                  </a:lnTo>
                  <a:lnTo>
                    <a:pt x="122516" y="386991"/>
                  </a:lnTo>
                  <a:lnTo>
                    <a:pt x="157777" y="334794"/>
                  </a:lnTo>
                  <a:lnTo>
                    <a:pt x="196845" y="285564"/>
                  </a:lnTo>
                  <a:lnTo>
                    <a:pt x="239511" y="239511"/>
                  </a:lnTo>
                  <a:lnTo>
                    <a:pt x="285564" y="196845"/>
                  </a:lnTo>
                  <a:lnTo>
                    <a:pt x="334794" y="157777"/>
                  </a:lnTo>
                  <a:lnTo>
                    <a:pt x="386991" y="122516"/>
                  </a:lnTo>
                  <a:lnTo>
                    <a:pt x="441943" y="91275"/>
                  </a:lnTo>
                  <a:lnTo>
                    <a:pt x="499440" y="64262"/>
                  </a:lnTo>
                  <a:lnTo>
                    <a:pt x="559273" y="41689"/>
                  </a:lnTo>
                  <a:lnTo>
                    <a:pt x="621230" y="23765"/>
                  </a:lnTo>
                  <a:lnTo>
                    <a:pt x="685101" y="10702"/>
                  </a:lnTo>
                  <a:lnTo>
                    <a:pt x="750675" y="2710"/>
                  </a:lnTo>
                  <a:lnTo>
                    <a:pt x="817743" y="0"/>
                  </a:lnTo>
                  <a:lnTo>
                    <a:pt x="884811" y="2710"/>
                  </a:lnTo>
                  <a:lnTo>
                    <a:pt x="950385" y="10702"/>
                  </a:lnTo>
                  <a:lnTo>
                    <a:pt x="1014256" y="23765"/>
                  </a:lnTo>
                  <a:lnTo>
                    <a:pt x="1076213" y="41689"/>
                  </a:lnTo>
                  <a:lnTo>
                    <a:pt x="1136046" y="64262"/>
                  </a:lnTo>
                  <a:lnTo>
                    <a:pt x="1193543" y="91275"/>
                  </a:lnTo>
                  <a:lnTo>
                    <a:pt x="1248495" y="122516"/>
                  </a:lnTo>
                  <a:lnTo>
                    <a:pt x="1300692" y="157777"/>
                  </a:lnTo>
                  <a:lnTo>
                    <a:pt x="1349922" y="196845"/>
                  </a:lnTo>
                  <a:lnTo>
                    <a:pt x="1395975" y="239511"/>
                  </a:lnTo>
                  <a:lnTo>
                    <a:pt x="1438641" y="285564"/>
                  </a:lnTo>
                  <a:lnTo>
                    <a:pt x="1477710" y="334794"/>
                  </a:lnTo>
                  <a:lnTo>
                    <a:pt x="1512970" y="386991"/>
                  </a:lnTo>
                  <a:lnTo>
                    <a:pt x="1544212" y="441943"/>
                  </a:lnTo>
                  <a:lnTo>
                    <a:pt x="1571224" y="499440"/>
                  </a:lnTo>
                  <a:lnTo>
                    <a:pt x="1593797" y="559273"/>
                  </a:lnTo>
                  <a:lnTo>
                    <a:pt x="1611721" y="621230"/>
                  </a:lnTo>
                  <a:lnTo>
                    <a:pt x="1624784" y="685101"/>
                  </a:lnTo>
                  <a:lnTo>
                    <a:pt x="1632776" y="750675"/>
                  </a:lnTo>
                  <a:lnTo>
                    <a:pt x="1635487" y="817743"/>
                  </a:lnTo>
                  <a:lnTo>
                    <a:pt x="1632776" y="884811"/>
                  </a:lnTo>
                  <a:lnTo>
                    <a:pt x="1624784" y="950385"/>
                  </a:lnTo>
                  <a:lnTo>
                    <a:pt x="1611721" y="1014256"/>
                  </a:lnTo>
                  <a:lnTo>
                    <a:pt x="1593797" y="1076213"/>
                  </a:lnTo>
                  <a:lnTo>
                    <a:pt x="1571224" y="1136046"/>
                  </a:lnTo>
                  <a:lnTo>
                    <a:pt x="1544212" y="1193543"/>
                  </a:lnTo>
                  <a:lnTo>
                    <a:pt x="1512970" y="1248495"/>
                  </a:lnTo>
                  <a:lnTo>
                    <a:pt x="1477710" y="1300692"/>
                  </a:lnTo>
                  <a:lnTo>
                    <a:pt x="1438641" y="1349922"/>
                  </a:lnTo>
                  <a:lnTo>
                    <a:pt x="1395975" y="1395975"/>
                  </a:lnTo>
                  <a:lnTo>
                    <a:pt x="1349922" y="1438641"/>
                  </a:lnTo>
                  <a:lnTo>
                    <a:pt x="1300692" y="1477710"/>
                  </a:lnTo>
                  <a:lnTo>
                    <a:pt x="1248495" y="1512970"/>
                  </a:lnTo>
                  <a:lnTo>
                    <a:pt x="1193543" y="1544212"/>
                  </a:lnTo>
                  <a:lnTo>
                    <a:pt x="1136046" y="1571224"/>
                  </a:lnTo>
                  <a:lnTo>
                    <a:pt x="1076213" y="1593797"/>
                  </a:lnTo>
                  <a:lnTo>
                    <a:pt x="1014256" y="1611721"/>
                  </a:lnTo>
                  <a:lnTo>
                    <a:pt x="950385" y="1624784"/>
                  </a:lnTo>
                  <a:lnTo>
                    <a:pt x="884811" y="1632776"/>
                  </a:lnTo>
                  <a:lnTo>
                    <a:pt x="817743" y="1635487"/>
                  </a:lnTo>
                  <a:lnTo>
                    <a:pt x="750675" y="1632776"/>
                  </a:lnTo>
                  <a:lnTo>
                    <a:pt x="685101" y="1624784"/>
                  </a:lnTo>
                  <a:lnTo>
                    <a:pt x="621230" y="1611721"/>
                  </a:lnTo>
                  <a:lnTo>
                    <a:pt x="559273" y="1593797"/>
                  </a:lnTo>
                  <a:lnTo>
                    <a:pt x="499440" y="1571224"/>
                  </a:lnTo>
                  <a:lnTo>
                    <a:pt x="441943" y="1544212"/>
                  </a:lnTo>
                  <a:lnTo>
                    <a:pt x="386991" y="1512970"/>
                  </a:lnTo>
                  <a:lnTo>
                    <a:pt x="334794" y="1477710"/>
                  </a:lnTo>
                  <a:lnTo>
                    <a:pt x="285564" y="1438641"/>
                  </a:lnTo>
                  <a:lnTo>
                    <a:pt x="239511" y="1395975"/>
                  </a:lnTo>
                  <a:lnTo>
                    <a:pt x="196845" y="1349922"/>
                  </a:lnTo>
                  <a:lnTo>
                    <a:pt x="157777" y="1300692"/>
                  </a:lnTo>
                  <a:lnTo>
                    <a:pt x="122516" y="1248495"/>
                  </a:lnTo>
                  <a:lnTo>
                    <a:pt x="91275" y="1193543"/>
                  </a:lnTo>
                  <a:lnTo>
                    <a:pt x="64262" y="1136046"/>
                  </a:lnTo>
                  <a:lnTo>
                    <a:pt x="41689" y="1076213"/>
                  </a:lnTo>
                  <a:lnTo>
                    <a:pt x="23765" y="1014256"/>
                  </a:lnTo>
                  <a:lnTo>
                    <a:pt x="10702" y="950385"/>
                  </a:lnTo>
                  <a:lnTo>
                    <a:pt x="2710" y="884811"/>
                  </a:lnTo>
                  <a:lnTo>
                    <a:pt x="0" y="817743"/>
                  </a:lnTo>
                  <a:close/>
                </a:path>
              </a:pathLst>
            </a:custGeom>
            <a:ln w="12700">
              <a:solidFill>
                <a:srgbClr val="FFFFFF"/>
              </a:solidFill>
            </a:ln>
          </p:spPr>
          <p:txBody>
            <a:bodyPr wrap="square" lIns="0" tIns="0" rIns="0" bIns="0" rtlCol="0"/>
            <a:lstStyle/>
            <a:p>
              <a:endParaRPr/>
            </a:p>
          </p:txBody>
        </p:sp>
        <p:sp>
          <p:nvSpPr>
            <p:cNvPr id="40" name="object 38"/>
            <p:cNvSpPr txBox="1"/>
            <p:nvPr/>
          </p:nvSpPr>
          <p:spPr>
            <a:xfrm>
              <a:off x="1273923" y="2528435"/>
              <a:ext cx="1531620" cy="430887"/>
            </a:xfrm>
            <a:prstGeom prst="rect">
              <a:avLst/>
            </a:prstGeom>
          </p:spPr>
          <p:txBody>
            <a:bodyPr vert="horz" wrap="square" lIns="0" tIns="0" rIns="0" bIns="0" rtlCol="0">
              <a:spAutoFit/>
            </a:bodyPr>
            <a:lstStyle/>
            <a:p>
              <a:pPr marL="74295">
                <a:lnSpc>
                  <a:spcPct val="100000"/>
                </a:lnSpc>
              </a:pPr>
              <a:r>
                <a:rPr lang="en-US" altLang="zh-CN" sz="2800" dirty="0">
                  <a:solidFill>
                    <a:srgbClr val="040000"/>
                  </a:solidFill>
                  <a:latin typeface="Arial"/>
                  <a:cs typeface="Arial"/>
                </a:rPr>
                <a:t>AMH</a:t>
              </a:r>
              <a:endParaRPr sz="2800" dirty="0">
                <a:solidFill>
                  <a:srgbClr val="040000"/>
                </a:solidFill>
                <a:latin typeface="Arial"/>
                <a:cs typeface="Arial"/>
              </a:endParaRPr>
            </a:p>
          </p:txBody>
        </p:sp>
      </p:grpSp>
      <p:sp>
        <p:nvSpPr>
          <p:cNvPr id="42" name="object 40"/>
          <p:cNvSpPr/>
          <p:nvPr/>
        </p:nvSpPr>
        <p:spPr>
          <a:xfrm>
            <a:off x="4620751" y="2735404"/>
            <a:ext cx="1119292" cy="839469"/>
          </a:xfrm>
          <a:custGeom>
            <a:avLst/>
            <a:gdLst/>
            <a:ahLst/>
            <a:cxnLst/>
            <a:rect l="l" t="t" r="r" b="b"/>
            <a:pathLst>
              <a:path w="839470" h="839470">
                <a:moveTo>
                  <a:pt x="419682" y="0"/>
                </a:moveTo>
                <a:lnTo>
                  <a:pt x="351608" y="5492"/>
                </a:lnTo>
                <a:lnTo>
                  <a:pt x="287030" y="21395"/>
                </a:lnTo>
                <a:lnTo>
                  <a:pt x="226814" y="46844"/>
                </a:lnTo>
                <a:lnTo>
                  <a:pt x="171823" y="80974"/>
                </a:lnTo>
                <a:lnTo>
                  <a:pt x="122922" y="122922"/>
                </a:lnTo>
                <a:lnTo>
                  <a:pt x="80974" y="171823"/>
                </a:lnTo>
                <a:lnTo>
                  <a:pt x="46844" y="226814"/>
                </a:lnTo>
                <a:lnTo>
                  <a:pt x="21395" y="287030"/>
                </a:lnTo>
                <a:lnTo>
                  <a:pt x="5492" y="351608"/>
                </a:lnTo>
                <a:lnTo>
                  <a:pt x="0" y="419682"/>
                </a:lnTo>
                <a:lnTo>
                  <a:pt x="1391" y="454103"/>
                </a:lnTo>
                <a:lnTo>
                  <a:pt x="12197" y="520537"/>
                </a:lnTo>
                <a:lnTo>
                  <a:pt x="32980" y="583042"/>
                </a:lnTo>
                <a:lnTo>
                  <a:pt x="62877" y="640754"/>
                </a:lnTo>
                <a:lnTo>
                  <a:pt x="101024" y="692808"/>
                </a:lnTo>
                <a:lnTo>
                  <a:pt x="146557" y="738341"/>
                </a:lnTo>
                <a:lnTo>
                  <a:pt x="198611" y="776488"/>
                </a:lnTo>
                <a:lnTo>
                  <a:pt x="256323" y="806386"/>
                </a:lnTo>
                <a:lnTo>
                  <a:pt x="318828" y="827169"/>
                </a:lnTo>
                <a:lnTo>
                  <a:pt x="385262" y="837975"/>
                </a:lnTo>
                <a:lnTo>
                  <a:pt x="419682" y="839367"/>
                </a:lnTo>
                <a:lnTo>
                  <a:pt x="454103" y="837975"/>
                </a:lnTo>
                <a:lnTo>
                  <a:pt x="520537" y="827169"/>
                </a:lnTo>
                <a:lnTo>
                  <a:pt x="583042" y="806386"/>
                </a:lnTo>
                <a:lnTo>
                  <a:pt x="640754" y="776488"/>
                </a:lnTo>
                <a:lnTo>
                  <a:pt x="692808" y="738341"/>
                </a:lnTo>
                <a:lnTo>
                  <a:pt x="738341" y="692808"/>
                </a:lnTo>
                <a:lnTo>
                  <a:pt x="776488" y="640754"/>
                </a:lnTo>
                <a:lnTo>
                  <a:pt x="806386" y="583042"/>
                </a:lnTo>
                <a:lnTo>
                  <a:pt x="827169" y="520537"/>
                </a:lnTo>
                <a:lnTo>
                  <a:pt x="837975" y="454103"/>
                </a:lnTo>
                <a:lnTo>
                  <a:pt x="839367" y="419682"/>
                </a:lnTo>
                <a:lnTo>
                  <a:pt x="837975" y="385262"/>
                </a:lnTo>
                <a:lnTo>
                  <a:pt x="827169" y="318828"/>
                </a:lnTo>
                <a:lnTo>
                  <a:pt x="806386" y="256323"/>
                </a:lnTo>
                <a:lnTo>
                  <a:pt x="776488" y="198611"/>
                </a:lnTo>
                <a:lnTo>
                  <a:pt x="738341" y="146557"/>
                </a:lnTo>
                <a:lnTo>
                  <a:pt x="692808" y="101024"/>
                </a:lnTo>
                <a:lnTo>
                  <a:pt x="640754" y="62877"/>
                </a:lnTo>
                <a:lnTo>
                  <a:pt x="583042" y="32980"/>
                </a:lnTo>
                <a:lnTo>
                  <a:pt x="520537" y="12197"/>
                </a:lnTo>
                <a:lnTo>
                  <a:pt x="454103" y="1391"/>
                </a:lnTo>
                <a:lnTo>
                  <a:pt x="419682" y="0"/>
                </a:lnTo>
                <a:close/>
              </a:path>
            </a:pathLst>
          </a:custGeom>
          <a:solidFill>
            <a:srgbClr val="F68E38"/>
          </a:solidFill>
        </p:spPr>
        <p:txBody>
          <a:bodyPr wrap="square" lIns="0" tIns="0" rIns="0" bIns="0" rtlCol="0"/>
          <a:lstStyle/>
          <a:p>
            <a:endParaRPr/>
          </a:p>
        </p:txBody>
      </p:sp>
      <p:sp>
        <p:nvSpPr>
          <p:cNvPr id="43" name="object 41"/>
          <p:cNvSpPr/>
          <p:nvPr/>
        </p:nvSpPr>
        <p:spPr>
          <a:xfrm>
            <a:off x="4616704" y="2734564"/>
            <a:ext cx="1125728" cy="841248"/>
          </a:xfrm>
          <a:prstGeom prst="rect">
            <a:avLst/>
          </a:prstGeom>
          <a:blipFill>
            <a:blip r:embed="rId8" cstate="print"/>
            <a:stretch>
              <a:fillRect/>
            </a:stretch>
          </a:blipFill>
        </p:spPr>
        <p:txBody>
          <a:bodyPr wrap="square" lIns="0" tIns="0" rIns="0" bIns="0" rtlCol="0"/>
          <a:lstStyle/>
          <a:p>
            <a:pPr marL="12700">
              <a:lnSpc>
                <a:spcPct val="100000"/>
              </a:lnSpc>
              <a:spcBef>
                <a:spcPts val="865"/>
              </a:spcBef>
            </a:pPr>
            <a:endParaRPr lang="zh-CN" altLang="en-US" dirty="0">
              <a:latin typeface="Impact"/>
              <a:cs typeface="Impact"/>
            </a:endParaRPr>
          </a:p>
        </p:txBody>
      </p:sp>
      <p:sp>
        <p:nvSpPr>
          <p:cNvPr id="44" name="object 42"/>
          <p:cNvSpPr/>
          <p:nvPr/>
        </p:nvSpPr>
        <p:spPr>
          <a:xfrm>
            <a:off x="4925569" y="1954277"/>
            <a:ext cx="1849119" cy="1383791"/>
          </a:xfrm>
          <a:prstGeom prst="rect">
            <a:avLst/>
          </a:prstGeom>
          <a:blipFill>
            <a:blip r:embed="rId9" cstate="print"/>
            <a:stretch>
              <a:fillRect/>
            </a:stretch>
          </a:blipFill>
        </p:spPr>
        <p:txBody>
          <a:bodyPr wrap="square" lIns="0" tIns="0" rIns="0" bIns="0" rtlCol="0"/>
          <a:lstStyle/>
          <a:p>
            <a:endParaRPr/>
          </a:p>
        </p:txBody>
      </p:sp>
      <p:sp>
        <p:nvSpPr>
          <p:cNvPr id="45" name="object 43"/>
          <p:cNvSpPr/>
          <p:nvPr/>
        </p:nvSpPr>
        <p:spPr>
          <a:xfrm>
            <a:off x="5200254" y="2068198"/>
            <a:ext cx="1419111" cy="1064333"/>
          </a:xfrm>
          <a:prstGeom prst="rect">
            <a:avLst/>
          </a:prstGeom>
          <a:blipFill>
            <a:blip r:embed="rId4" cstate="print"/>
            <a:stretch>
              <a:fillRect/>
            </a:stretch>
          </a:blipFill>
        </p:spPr>
        <p:txBody>
          <a:bodyPr wrap="square" lIns="0" tIns="0" rIns="0" bIns="0" rtlCol="0"/>
          <a:lstStyle/>
          <a:p>
            <a:endParaRPr/>
          </a:p>
        </p:txBody>
      </p:sp>
      <p:sp>
        <p:nvSpPr>
          <p:cNvPr id="46" name="object 44"/>
          <p:cNvSpPr/>
          <p:nvPr/>
        </p:nvSpPr>
        <p:spPr>
          <a:xfrm>
            <a:off x="5200254" y="2068198"/>
            <a:ext cx="1419860" cy="1064895"/>
          </a:xfrm>
          <a:custGeom>
            <a:avLst/>
            <a:gdLst/>
            <a:ahLst/>
            <a:cxnLst/>
            <a:rect l="l" t="t" r="r" b="b"/>
            <a:pathLst>
              <a:path w="1064895" h="1064895">
                <a:moveTo>
                  <a:pt x="532166" y="0"/>
                </a:moveTo>
                <a:lnTo>
                  <a:pt x="488520" y="1764"/>
                </a:lnTo>
                <a:lnTo>
                  <a:pt x="445846" y="6965"/>
                </a:lnTo>
                <a:lnTo>
                  <a:pt x="404280" y="15466"/>
                </a:lnTo>
                <a:lnTo>
                  <a:pt x="363960" y="27130"/>
                </a:lnTo>
                <a:lnTo>
                  <a:pt x="325023" y="41820"/>
                </a:lnTo>
                <a:lnTo>
                  <a:pt x="287605" y="59399"/>
                </a:lnTo>
                <a:lnTo>
                  <a:pt x="251843" y="79730"/>
                </a:lnTo>
                <a:lnTo>
                  <a:pt x="217875" y="102677"/>
                </a:lnTo>
                <a:lnTo>
                  <a:pt x="185838" y="128102"/>
                </a:lnTo>
                <a:lnTo>
                  <a:pt x="155867" y="155868"/>
                </a:lnTo>
                <a:lnTo>
                  <a:pt x="128101" y="185838"/>
                </a:lnTo>
                <a:lnTo>
                  <a:pt x="102677" y="217876"/>
                </a:lnTo>
                <a:lnTo>
                  <a:pt x="79730" y="251844"/>
                </a:lnTo>
                <a:lnTo>
                  <a:pt x="59399" y="287605"/>
                </a:lnTo>
                <a:lnTo>
                  <a:pt x="41820" y="325023"/>
                </a:lnTo>
                <a:lnTo>
                  <a:pt x="27130" y="363961"/>
                </a:lnTo>
                <a:lnTo>
                  <a:pt x="15466" y="404281"/>
                </a:lnTo>
                <a:lnTo>
                  <a:pt x="6965" y="445846"/>
                </a:lnTo>
                <a:lnTo>
                  <a:pt x="1764" y="488520"/>
                </a:lnTo>
                <a:lnTo>
                  <a:pt x="0" y="532166"/>
                </a:lnTo>
                <a:lnTo>
                  <a:pt x="1764" y="575812"/>
                </a:lnTo>
                <a:lnTo>
                  <a:pt x="6965" y="618486"/>
                </a:lnTo>
                <a:lnTo>
                  <a:pt x="15466" y="660052"/>
                </a:lnTo>
                <a:lnTo>
                  <a:pt x="27130" y="700372"/>
                </a:lnTo>
                <a:lnTo>
                  <a:pt x="41820" y="739310"/>
                </a:lnTo>
                <a:lnTo>
                  <a:pt x="59399" y="776727"/>
                </a:lnTo>
                <a:lnTo>
                  <a:pt x="79730" y="812489"/>
                </a:lnTo>
                <a:lnTo>
                  <a:pt x="102677" y="846457"/>
                </a:lnTo>
                <a:lnTo>
                  <a:pt x="128101" y="878495"/>
                </a:lnTo>
                <a:lnTo>
                  <a:pt x="155867" y="908465"/>
                </a:lnTo>
                <a:lnTo>
                  <a:pt x="185838" y="936231"/>
                </a:lnTo>
                <a:lnTo>
                  <a:pt x="217875" y="961656"/>
                </a:lnTo>
                <a:lnTo>
                  <a:pt x="251843" y="984602"/>
                </a:lnTo>
                <a:lnTo>
                  <a:pt x="287605" y="1004934"/>
                </a:lnTo>
                <a:lnTo>
                  <a:pt x="325023" y="1022513"/>
                </a:lnTo>
                <a:lnTo>
                  <a:pt x="363960" y="1037203"/>
                </a:lnTo>
                <a:lnTo>
                  <a:pt x="404280" y="1048867"/>
                </a:lnTo>
                <a:lnTo>
                  <a:pt x="445846" y="1057368"/>
                </a:lnTo>
                <a:lnTo>
                  <a:pt x="488520" y="1062569"/>
                </a:lnTo>
                <a:lnTo>
                  <a:pt x="532166" y="1064333"/>
                </a:lnTo>
                <a:lnTo>
                  <a:pt x="575812" y="1062569"/>
                </a:lnTo>
                <a:lnTo>
                  <a:pt x="618486" y="1057368"/>
                </a:lnTo>
                <a:lnTo>
                  <a:pt x="660052" y="1048867"/>
                </a:lnTo>
                <a:lnTo>
                  <a:pt x="700372" y="1037203"/>
                </a:lnTo>
                <a:lnTo>
                  <a:pt x="739310" y="1022513"/>
                </a:lnTo>
                <a:lnTo>
                  <a:pt x="776727" y="1004934"/>
                </a:lnTo>
                <a:lnTo>
                  <a:pt x="812489" y="984602"/>
                </a:lnTo>
                <a:lnTo>
                  <a:pt x="846457" y="961656"/>
                </a:lnTo>
                <a:lnTo>
                  <a:pt x="878495" y="936231"/>
                </a:lnTo>
                <a:lnTo>
                  <a:pt x="908465" y="908465"/>
                </a:lnTo>
                <a:lnTo>
                  <a:pt x="936231" y="878495"/>
                </a:lnTo>
                <a:lnTo>
                  <a:pt x="961656" y="846457"/>
                </a:lnTo>
                <a:lnTo>
                  <a:pt x="984602" y="812489"/>
                </a:lnTo>
                <a:lnTo>
                  <a:pt x="1004934" y="776727"/>
                </a:lnTo>
                <a:lnTo>
                  <a:pt x="1022513" y="739310"/>
                </a:lnTo>
                <a:lnTo>
                  <a:pt x="1037203" y="700372"/>
                </a:lnTo>
                <a:lnTo>
                  <a:pt x="1048867" y="660052"/>
                </a:lnTo>
                <a:lnTo>
                  <a:pt x="1057368" y="618486"/>
                </a:lnTo>
                <a:lnTo>
                  <a:pt x="1062569" y="575812"/>
                </a:lnTo>
                <a:lnTo>
                  <a:pt x="1064333" y="532166"/>
                </a:lnTo>
                <a:lnTo>
                  <a:pt x="1062569" y="488520"/>
                </a:lnTo>
                <a:lnTo>
                  <a:pt x="1057368" y="445846"/>
                </a:lnTo>
                <a:lnTo>
                  <a:pt x="1048867" y="404281"/>
                </a:lnTo>
                <a:lnTo>
                  <a:pt x="1037203" y="363961"/>
                </a:lnTo>
                <a:lnTo>
                  <a:pt x="1022513" y="325023"/>
                </a:lnTo>
                <a:lnTo>
                  <a:pt x="1004934" y="287605"/>
                </a:lnTo>
                <a:lnTo>
                  <a:pt x="984602" y="251844"/>
                </a:lnTo>
                <a:lnTo>
                  <a:pt x="961656" y="217876"/>
                </a:lnTo>
                <a:lnTo>
                  <a:pt x="936231" y="185838"/>
                </a:lnTo>
                <a:lnTo>
                  <a:pt x="908465" y="155868"/>
                </a:lnTo>
                <a:lnTo>
                  <a:pt x="878495" y="128102"/>
                </a:lnTo>
                <a:lnTo>
                  <a:pt x="846457" y="102677"/>
                </a:lnTo>
                <a:lnTo>
                  <a:pt x="812489" y="79730"/>
                </a:lnTo>
                <a:lnTo>
                  <a:pt x="776727" y="59399"/>
                </a:lnTo>
                <a:lnTo>
                  <a:pt x="739310" y="41820"/>
                </a:lnTo>
                <a:lnTo>
                  <a:pt x="700372" y="27130"/>
                </a:lnTo>
                <a:lnTo>
                  <a:pt x="660052" y="15466"/>
                </a:lnTo>
                <a:lnTo>
                  <a:pt x="618486" y="6965"/>
                </a:lnTo>
                <a:lnTo>
                  <a:pt x="575812" y="1764"/>
                </a:lnTo>
                <a:lnTo>
                  <a:pt x="532166" y="0"/>
                </a:lnTo>
              </a:path>
            </a:pathLst>
          </a:custGeom>
        </p:spPr>
        <p:txBody>
          <a:bodyPr wrap="square" lIns="0" tIns="0" rIns="0" bIns="0" rtlCol="0"/>
          <a:lstStyle/>
          <a:p>
            <a:endParaRPr/>
          </a:p>
        </p:txBody>
      </p:sp>
      <p:sp>
        <p:nvSpPr>
          <p:cNvPr id="47" name="object 45"/>
          <p:cNvSpPr/>
          <p:nvPr/>
        </p:nvSpPr>
        <p:spPr>
          <a:xfrm>
            <a:off x="5200254" y="2068198"/>
            <a:ext cx="1419860" cy="1064895"/>
          </a:xfrm>
          <a:custGeom>
            <a:avLst/>
            <a:gdLst/>
            <a:ahLst/>
            <a:cxnLst/>
            <a:rect l="l" t="t" r="r" b="b"/>
            <a:pathLst>
              <a:path w="1064895" h="1064895">
                <a:moveTo>
                  <a:pt x="0" y="532166"/>
                </a:moveTo>
                <a:lnTo>
                  <a:pt x="1764" y="488520"/>
                </a:lnTo>
                <a:lnTo>
                  <a:pt x="6965" y="445846"/>
                </a:lnTo>
                <a:lnTo>
                  <a:pt x="15466" y="404280"/>
                </a:lnTo>
                <a:lnTo>
                  <a:pt x="27130" y="363960"/>
                </a:lnTo>
                <a:lnTo>
                  <a:pt x="41820" y="325023"/>
                </a:lnTo>
                <a:lnTo>
                  <a:pt x="59399" y="287605"/>
                </a:lnTo>
                <a:lnTo>
                  <a:pt x="79730" y="251843"/>
                </a:lnTo>
                <a:lnTo>
                  <a:pt x="102677" y="217875"/>
                </a:lnTo>
                <a:lnTo>
                  <a:pt x="128102" y="185838"/>
                </a:lnTo>
                <a:lnTo>
                  <a:pt x="155868" y="155867"/>
                </a:lnTo>
                <a:lnTo>
                  <a:pt x="185838" y="128101"/>
                </a:lnTo>
                <a:lnTo>
                  <a:pt x="217876" y="102677"/>
                </a:lnTo>
                <a:lnTo>
                  <a:pt x="251844" y="79730"/>
                </a:lnTo>
                <a:lnTo>
                  <a:pt x="287605" y="59399"/>
                </a:lnTo>
                <a:lnTo>
                  <a:pt x="325023" y="41820"/>
                </a:lnTo>
                <a:lnTo>
                  <a:pt x="363961" y="27130"/>
                </a:lnTo>
                <a:lnTo>
                  <a:pt x="404281" y="15466"/>
                </a:lnTo>
                <a:lnTo>
                  <a:pt x="445846" y="6965"/>
                </a:lnTo>
                <a:lnTo>
                  <a:pt x="488521" y="1764"/>
                </a:lnTo>
                <a:lnTo>
                  <a:pt x="532167" y="0"/>
                </a:lnTo>
                <a:lnTo>
                  <a:pt x="575812" y="1764"/>
                </a:lnTo>
                <a:lnTo>
                  <a:pt x="618487" y="6965"/>
                </a:lnTo>
                <a:lnTo>
                  <a:pt x="660052" y="15466"/>
                </a:lnTo>
                <a:lnTo>
                  <a:pt x="700372" y="27130"/>
                </a:lnTo>
                <a:lnTo>
                  <a:pt x="739310" y="41820"/>
                </a:lnTo>
                <a:lnTo>
                  <a:pt x="776728" y="59399"/>
                </a:lnTo>
                <a:lnTo>
                  <a:pt x="812489" y="79730"/>
                </a:lnTo>
                <a:lnTo>
                  <a:pt x="846457" y="102677"/>
                </a:lnTo>
                <a:lnTo>
                  <a:pt x="878495" y="128101"/>
                </a:lnTo>
                <a:lnTo>
                  <a:pt x="908465" y="155867"/>
                </a:lnTo>
                <a:lnTo>
                  <a:pt x="936231" y="185838"/>
                </a:lnTo>
                <a:lnTo>
                  <a:pt x="961656" y="217875"/>
                </a:lnTo>
                <a:lnTo>
                  <a:pt x="984603" y="251843"/>
                </a:lnTo>
                <a:lnTo>
                  <a:pt x="1004934" y="287605"/>
                </a:lnTo>
                <a:lnTo>
                  <a:pt x="1022513" y="325023"/>
                </a:lnTo>
                <a:lnTo>
                  <a:pt x="1037203" y="363960"/>
                </a:lnTo>
                <a:lnTo>
                  <a:pt x="1048867" y="404280"/>
                </a:lnTo>
                <a:lnTo>
                  <a:pt x="1057368" y="445846"/>
                </a:lnTo>
                <a:lnTo>
                  <a:pt x="1062569" y="488520"/>
                </a:lnTo>
                <a:lnTo>
                  <a:pt x="1064334" y="532166"/>
                </a:lnTo>
                <a:lnTo>
                  <a:pt x="1062569" y="575812"/>
                </a:lnTo>
                <a:lnTo>
                  <a:pt x="1057368" y="618486"/>
                </a:lnTo>
                <a:lnTo>
                  <a:pt x="1048867" y="660052"/>
                </a:lnTo>
                <a:lnTo>
                  <a:pt x="1037203" y="700372"/>
                </a:lnTo>
                <a:lnTo>
                  <a:pt x="1022513" y="739309"/>
                </a:lnTo>
                <a:lnTo>
                  <a:pt x="1004934" y="776727"/>
                </a:lnTo>
                <a:lnTo>
                  <a:pt x="984603" y="812489"/>
                </a:lnTo>
                <a:lnTo>
                  <a:pt x="961656" y="846457"/>
                </a:lnTo>
                <a:lnTo>
                  <a:pt x="936231" y="878494"/>
                </a:lnTo>
                <a:lnTo>
                  <a:pt x="908465" y="908465"/>
                </a:lnTo>
                <a:lnTo>
                  <a:pt x="878495" y="936231"/>
                </a:lnTo>
                <a:lnTo>
                  <a:pt x="846457" y="961655"/>
                </a:lnTo>
                <a:lnTo>
                  <a:pt x="812489" y="984602"/>
                </a:lnTo>
                <a:lnTo>
                  <a:pt x="776728" y="1004933"/>
                </a:lnTo>
                <a:lnTo>
                  <a:pt x="739310" y="1022512"/>
                </a:lnTo>
                <a:lnTo>
                  <a:pt x="700372" y="1037202"/>
                </a:lnTo>
                <a:lnTo>
                  <a:pt x="660052" y="1048866"/>
                </a:lnTo>
                <a:lnTo>
                  <a:pt x="618487" y="1057367"/>
                </a:lnTo>
                <a:lnTo>
                  <a:pt x="575812" y="1062568"/>
                </a:lnTo>
                <a:lnTo>
                  <a:pt x="532167" y="1064333"/>
                </a:lnTo>
                <a:lnTo>
                  <a:pt x="488521" y="1062568"/>
                </a:lnTo>
                <a:lnTo>
                  <a:pt x="445846" y="1057367"/>
                </a:lnTo>
                <a:lnTo>
                  <a:pt x="404281" y="1048866"/>
                </a:lnTo>
                <a:lnTo>
                  <a:pt x="363961" y="1037202"/>
                </a:lnTo>
                <a:lnTo>
                  <a:pt x="325023" y="1022512"/>
                </a:lnTo>
                <a:lnTo>
                  <a:pt x="287605" y="1004933"/>
                </a:lnTo>
                <a:lnTo>
                  <a:pt x="251844" y="984602"/>
                </a:lnTo>
                <a:lnTo>
                  <a:pt x="217876" y="961655"/>
                </a:lnTo>
                <a:lnTo>
                  <a:pt x="185838" y="936231"/>
                </a:lnTo>
                <a:lnTo>
                  <a:pt x="155868" y="908465"/>
                </a:lnTo>
                <a:lnTo>
                  <a:pt x="128102" y="878494"/>
                </a:lnTo>
                <a:lnTo>
                  <a:pt x="102677" y="846457"/>
                </a:lnTo>
                <a:lnTo>
                  <a:pt x="79730" y="812489"/>
                </a:lnTo>
                <a:lnTo>
                  <a:pt x="59399" y="776727"/>
                </a:lnTo>
                <a:lnTo>
                  <a:pt x="41820" y="739309"/>
                </a:lnTo>
                <a:lnTo>
                  <a:pt x="27130" y="700372"/>
                </a:lnTo>
                <a:lnTo>
                  <a:pt x="15466" y="660052"/>
                </a:lnTo>
                <a:lnTo>
                  <a:pt x="6965" y="618486"/>
                </a:lnTo>
                <a:lnTo>
                  <a:pt x="1764" y="575812"/>
                </a:lnTo>
                <a:lnTo>
                  <a:pt x="0" y="532166"/>
                </a:lnTo>
                <a:close/>
              </a:path>
            </a:pathLst>
          </a:custGeom>
          <a:ln w="12700">
            <a:solidFill>
              <a:srgbClr val="FFFFFF"/>
            </a:solidFill>
          </a:ln>
        </p:spPr>
        <p:txBody>
          <a:bodyPr wrap="square" lIns="0" tIns="0" rIns="0" bIns="0" rtlCol="0"/>
          <a:lstStyle/>
          <a:p>
            <a:endParaRPr/>
          </a:p>
        </p:txBody>
      </p:sp>
      <p:sp>
        <p:nvSpPr>
          <p:cNvPr id="48" name="object 46"/>
          <p:cNvSpPr txBox="1"/>
          <p:nvPr/>
        </p:nvSpPr>
        <p:spPr>
          <a:xfrm>
            <a:off x="5156781" y="2543718"/>
            <a:ext cx="1533313" cy="230405"/>
          </a:xfrm>
          <a:prstGeom prst="rect">
            <a:avLst/>
          </a:prstGeom>
        </p:spPr>
        <p:txBody>
          <a:bodyPr vert="horz" wrap="square" lIns="0" tIns="0" rIns="0" bIns="0" rtlCol="0">
            <a:spAutoFit/>
          </a:bodyPr>
          <a:lstStyle/>
          <a:p>
            <a:pPr marL="12700" marR="5080" algn="ctr">
              <a:lnSpc>
                <a:spcPts val="1580"/>
              </a:lnSpc>
            </a:pPr>
            <a:r>
              <a:rPr lang="zh-TW" altLang="en-US" sz="2400" dirty="0">
                <a:solidFill>
                  <a:srgbClr val="040000"/>
                </a:solidFill>
                <a:latin typeface="Arial"/>
                <a:cs typeface="Arial"/>
              </a:rPr>
              <a:t>基础</a:t>
            </a:r>
            <a:r>
              <a:rPr lang="en-US" altLang="zh-TW" sz="2400" dirty="0">
                <a:solidFill>
                  <a:srgbClr val="040000"/>
                </a:solidFill>
                <a:latin typeface="Arial"/>
                <a:cs typeface="Arial"/>
              </a:rPr>
              <a:t>FSH</a:t>
            </a:r>
            <a:endParaRPr lang="zh-TW" altLang="en-US" sz="2400" dirty="0">
              <a:solidFill>
                <a:srgbClr val="040000"/>
              </a:solidFill>
              <a:latin typeface="Arial"/>
              <a:cs typeface="Arial"/>
            </a:endParaRPr>
          </a:p>
        </p:txBody>
      </p:sp>
      <p:sp>
        <p:nvSpPr>
          <p:cNvPr id="51" name="文本框 50"/>
          <p:cNvSpPr txBox="1"/>
          <p:nvPr/>
        </p:nvSpPr>
        <p:spPr>
          <a:xfrm>
            <a:off x="4953000" y="2984500"/>
            <a:ext cx="431800" cy="646331"/>
          </a:xfrm>
          <a:prstGeom prst="rect">
            <a:avLst/>
          </a:prstGeom>
          <a:noFill/>
        </p:spPr>
        <p:txBody>
          <a:bodyPr wrap="square" rtlCol="0">
            <a:spAutoFit/>
          </a:bodyPr>
          <a:lstStyle/>
          <a:p>
            <a:r>
              <a:rPr lang="en-US" altLang="zh-CN" dirty="0">
                <a:solidFill>
                  <a:srgbClr val="FFFFFF"/>
                </a:solidFill>
                <a:latin typeface="Impact"/>
                <a:cs typeface="Impact"/>
              </a:rPr>
              <a:t>02</a:t>
            </a:r>
            <a:endParaRPr lang="zh-CN" altLang="en-US" dirty="0">
              <a:latin typeface="Impact"/>
              <a:cs typeface="Impact"/>
            </a:endParaRPr>
          </a:p>
          <a:p>
            <a:endParaRPr kumimoji="1" lang="zh-CN" altLang="en-US" dirty="0"/>
          </a:p>
        </p:txBody>
      </p:sp>
      <p:sp>
        <p:nvSpPr>
          <p:cNvPr id="53" name="文本框 52"/>
          <p:cNvSpPr txBox="1"/>
          <p:nvPr/>
        </p:nvSpPr>
        <p:spPr>
          <a:xfrm>
            <a:off x="8775700" y="2959100"/>
            <a:ext cx="1270000" cy="461665"/>
          </a:xfrm>
          <a:prstGeom prst="rect">
            <a:avLst/>
          </a:prstGeom>
          <a:noFill/>
        </p:spPr>
        <p:txBody>
          <a:bodyPr wrap="square" rtlCol="0">
            <a:spAutoFit/>
          </a:bodyPr>
          <a:lstStyle/>
          <a:p>
            <a:r>
              <a:rPr lang="en-US" altLang="zh-CN" sz="2400" dirty="0">
                <a:solidFill>
                  <a:srgbClr val="040000"/>
                </a:solidFill>
                <a:latin typeface="Arial"/>
                <a:cs typeface="Arial"/>
              </a:rPr>
              <a:t>FSH/LH</a:t>
            </a:r>
          </a:p>
        </p:txBody>
      </p:sp>
    </p:spTree>
    <p:extLst>
      <p:ext uri="{BB962C8B-B14F-4D97-AF65-F5344CB8AC3E}">
        <p14:creationId xmlns:p14="http://schemas.microsoft.com/office/powerpoint/2010/main" val="2052458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7"/>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8"/>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9"/>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0"/>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1"/>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3"/>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animBg="1"/>
      <p:bldP spid="26" grpId="0" animBg="1"/>
      <p:bldP spid="27" grpId="0" animBg="1"/>
      <p:bldP spid="28" grpId="0"/>
      <p:bldP spid="29" grpId="0" animBg="1"/>
      <p:bldP spid="30" grpId="0" animBg="1"/>
      <p:bldP spid="31" grpId="0" animBg="1"/>
      <p:bldP spid="53"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基础</a:t>
            </a:r>
            <a:r>
              <a:rPr kumimoji="1" lang="en-US" altLang="zh-CN" dirty="0"/>
              <a:t>FSH/LH</a:t>
            </a:r>
            <a:endParaRPr kumimoji="1" lang="zh-CN" altLang="en-US" dirty="0"/>
          </a:p>
        </p:txBody>
      </p:sp>
      <p:sp>
        <p:nvSpPr>
          <p:cNvPr id="3" name="内容占位符 2"/>
          <p:cNvSpPr>
            <a:spLocks noGrp="1"/>
          </p:cNvSpPr>
          <p:nvPr>
            <p:ph idx="1"/>
          </p:nvPr>
        </p:nvSpPr>
        <p:spPr>
          <a:xfrm>
            <a:off x="1241425" y="1274763"/>
            <a:ext cx="10112375" cy="2649537"/>
          </a:xfrm>
          <a:noFill/>
        </p:spPr>
        <p:txBody>
          <a:bodyPr/>
          <a:lstStyle/>
          <a:p>
            <a:pPr>
              <a:buFont typeface="Wingdings" charset="2"/>
              <a:buChar char="ü"/>
            </a:pPr>
            <a:r>
              <a:rPr lang="zh-CN" altLang="en-US" dirty="0">
                <a:solidFill>
                  <a:srgbClr val="040000"/>
                </a:solidFill>
              </a:rPr>
              <a:t>虽然 </a:t>
            </a:r>
            <a:r>
              <a:rPr lang="en-US" altLang="zh-CN" dirty="0">
                <a:solidFill>
                  <a:srgbClr val="040000"/>
                </a:solidFill>
              </a:rPr>
              <a:t>FSH </a:t>
            </a:r>
            <a:r>
              <a:rPr lang="zh-CN" altLang="en-US" dirty="0">
                <a:solidFill>
                  <a:srgbClr val="040000"/>
                </a:solidFill>
              </a:rPr>
              <a:t>水平预测卵巢储备的敏感度和特异度偏低</a:t>
            </a:r>
            <a:r>
              <a:rPr lang="en-US" altLang="zh-CN" dirty="0">
                <a:solidFill>
                  <a:srgbClr val="040000"/>
                </a:solidFill>
              </a:rPr>
              <a:t>,</a:t>
            </a:r>
            <a:r>
              <a:rPr lang="zh-CN" altLang="en-US" dirty="0">
                <a:solidFill>
                  <a:srgbClr val="040000"/>
                </a:solidFill>
              </a:rPr>
              <a:t>但 </a:t>
            </a:r>
            <a:r>
              <a:rPr lang="en-US" altLang="zh-CN" dirty="0">
                <a:solidFill>
                  <a:srgbClr val="040000"/>
                </a:solidFill>
              </a:rPr>
              <a:t>FSH/LH </a:t>
            </a:r>
            <a:r>
              <a:rPr lang="zh-CN" altLang="en-US" dirty="0">
                <a:solidFill>
                  <a:srgbClr val="040000"/>
                </a:solidFill>
              </a:rPr>
              <a:t>预测卵巢储备低下的敏感度和特异度都较高</a:t>
            </a:r>
            <a:r>
              <a:rPr lang="en-US" altLang="zh-CN" dirty="0">
                <a:solidFill>
                  <a:srgbClr val="040000"/>
                </a:solidFill>
              </a:rPr>
              <a:t>。</a:t>
            </a:r>
          </a:p>
          <a:p>
            <a:pPr>
              <a:buFont typeface="Wingdings" charset="2"/>
              <a:buChar char="ü"/>
            </a:pPr>
            <a:r>
              <a:rPr lang="zh-CN" altLang="en-US" dirty="0">
                <a:solidFill>
                  <a:srgbClr val="040000"/>
                </a:solidFill>
              </a:rPr>
              <a:t>基础</a:t>
            </a:r>
            <a:r>
              <a:rPr lang="en-US" altLang="zh-CN" dirty="0">
                <a:solidFill>
                  <a:srgbClr val="040000"/>
                </a:solidFill>
              </a:rPr>
              <a:t>FSH</a:t>
            </a:r>
            <a:r>
              <a:rPr lang="zh-CN" altLang="en-US" dirty="0">
                <a:solidFill>
                  <a:srgbClr val="040000"/>
                </a:solidFill>
              </a:rPr>
              <a:t>水平正常的妇女</a:t>
            </a:r>
            <a:r>
              <a:rPr lang="en-US" altLang="zh-CN" dirty="0">
                <a:solidFill>
                  <a:srgbClr val="040000"/>
                </a:solidFill>
              </a:rPr>
              <a:t>, </a:t>
            </a:r>
            <a:r>
              <a:rPr lang="zh-CN" altLang="en-US" dirty="0">
                <a:solidFill>
                  <a:srgbClr val="040000"/>
                </a:solidFill>
              </a:rPr>
              <a:t>若基础</a:t>
            </a:r>
            <a:r>
              <a:rPr lang="en-US" altLang="zh-CN" dirty="0">
                <a:solidFill>
                  <a:srgbClr val="040000"/>
                </a:solidFill>
              </a:rPr>
              <a:t>FSH/LH</a:t>
            </a:r>
            <a:r>
              <a:rPr lang="zh-CN" altLang="en-US" dirty="0">
                <a:solidFill>
                  <a:srgbClr val="040000"/>
                </a:solidFill>
              </a:rPr>
              <a:t>比值升高即</a:t>
            </a:r>
            <a:r>
              <a:rPr lang="en-US" altLang="zh-CN" dirty="0">
                <a:solidFill>
                  <a:srgbClr val="040000"/>
                </a:solidFill>
              </a:rPr>
              <a:t>LH</a:t>
            </a:r>
            <a:r>
              <a:rPr lang="zh-CN" altLang="en-US" dirty="0">
                <a:solidFill>
                  <a:srgbClr val="040000"/>
                </a:solidFill>
              </a:rPr>
              <a:t>相对降低也预示卵巢储备降低、卵巢低反应</a:t>
            </a:r>
            <a:r>
              <a:rPr lang="zh-CN" altLang="zh-CN" dirty="0">
                <a:solidFill>
                  <a:srgbClr val="040000"/>
                </a:solidFill>
              </a:rPr>
              <a:t>。</a:t>
            </a:r>
            <a:endParaRPr lang="en-US" altLang="zh-CN" dirty="0">
              <a:solidFill>
                <a:srgbClr val="040000"/>
              </a:solidFill>
            </a:endParaRPr>
          </a:p>
          <a:p>
            <a:pPr>
              <a:buFont typeface="Wingdings" charset="2"/>
              <a:buChar char="ü"/>
            </a:pPr>
            <a:r>
              <a:rPr lang="zh-CN" altLang="en-US" dirty="0">
                <a:solidFill>
                  <a:srgbClr val="040000"/>
                </a:solidFill>
              </a:rPr>
              <a:t>基础</a:t>
            </a:r>
            <a:r>
              <a:rPr lang="en-US" altLang="zh-CN" dirty="0">
                <a:solidFill>
                  <a:srgbClr val="040000"/>
                </a:solidFill>
              </a:rPr>
              <a:t>FSH/LH</a:t>
            </a:r>
            <a:r>
              <a:rPr lang="zh-CN" altLang="en-US" dirty="0">
                <a:solidFill>
                  <a:srgbClr val="040000"/>
                </a:solidFill>
              </a:rPr>
              <a:t>比值升高到何种阈值会影响卵巢储备和卵巢反应性</a:t>
            </a:r>
            <a:r>
              <a:rPr lang="en-US" altLang="zh-CN" dirty="0">
                <a:solidFill>
                  <a:srgbClr val="040000"/>
                </a:solidFill>
              </a:rPr>
              <a:t>,</a:t>
            </a:r>
            <a:r>
              <a:rPr lang="zh-CN" altLang="en-US" dirty="0">
                <a:solidFill>
                  <a:srgbClr val="040000"/>
                </a:solidFill>
              </a:rPr>
              <a:t>文献报道不一</a:t>
            </a:r>
            <a:r>
              <a:rPr lang="en-US" altLang="zh-CN" dirty="0">
                <a:solidFill>
                  <a:srgbClr val="040000"/>
                </a:solidFill>
              </a:rPr>
              <a:t>,</a:t>
            </a:r>
            <a:r>
              <a:rPr lang="zh-CN" altLang="en-US" dirty="0">
                <a:solidFill>
                  <a:srgbClr val="040000"/>
                </a:solidFill>
              </a:rPr>
              <a:t>从</a:t>
            </a:r>
            <a:r>
              <a:rPr lang="en-US" altLang="zh-CN" dirty="0">
                <a:solidFill>
                  <a:srgbClr val="FF0000"/>
                </a:solidFill>
              </a:rPr>
              <a:t>≥2.0</a:t>
            </a:r>
            <a:r>
              <a:rPr lang="zh-CN" altLang="en-US" dirty="0">
                <a:solidFill>
                  <a:srgbClr val="FF0000"/>
                </a:solidFill>
              </a:rPr>
              <a:t>至</a:t>
            </a:r>
            <a:r>
              <a:rPr lang="en-US" altLang="zh-CN" dirty="0">
                <a:solidFill>
                  <a:srgbClr val="FF0000"/>
                </a:solidFill>
              </a:rPr>
              <a:t>≥3.6</a:t>
            </a:r>
            <a:r>
              <a:rPr lang="zh-CN" altLang="en-US" dirty="0">
                <a:solidFill>
                  <a:srgbClr val="040000"/>
                </a:solidFill>
              </a:rPr>
              <a:t>不等。一般认为</a:t>
            </a:r>
            <a:r>
              <a:rPr lang="en-US" altLang="zh-CN" dirty="0">
                <a:solidFill>
                  <a:srgbClr val="FF0000"/>
                </a:solidFill>
              </a:rPr>
              <a:t>FSH/LH</a:t>
            </a:r>
            <a:r>
              <a:rPr lang="zh-CN" altLang="en-US" dirty="0">
                <a:solidFill>
                  <a:srgbClr val="FF0000"/>
                </a:solidFill>
              </a:rPr>
              <a:t>比值</a:t>
            </a:r>
            <a:r>
              <a:rPr lang="en-US" altLang="zh-CN" dirty="0">
                <a:solidFill>
                  <a:srgbClr val="FF0000"/>
                </a:solidFill>
              </a:rPr>
              <a:t>&gt;3.6</a:t>
            </a:r>
            <a:r>
              <a:rPr lang="zh-CN" altLang="en-US" dirty="0">
                <a:solidFill>
                  <a:srgbClr val="040000"/>
                </a:solidFill>
              </a:rPr>
              <a:t>对促排卵反应较差</a:t>
            </a:r>
            <a:r>
              <a:rPr lang="en-US" altLang="zh-CN" dirty="0">
                <a:solidFill>
                  <a:srgbClr val="040000"/>
                </a:solidFill>
              </a:rPr>
              <a:t>,</a:t>
            </a:r>
            <a:r>
              <a:rPr lang="zh-CN" altLang="en-US" dirty="0">
                <a:solidFill>
                  <a:srgbClr val="040000"/>
                </a:solidFill>
              </a:rPr>
              <a:t>周期取消率增加。</a:t>
            </a:r>
            <a:endParaRPr lang="en-US" altLang="zh-CN" dirty="0">
              <a:solidFill>
                <a:srgbClr val="040000"/>
              </a:solidFill>
            </a:endParaRPr>
          </a:p>
          <a:p>
            <a:pPr>
              <a:buFont typeface="Wingdings" charset="2"/>
              <a:buChar char="l"/>
            </a:pPr>
            <a:endParaRPr kumimoji="1" lang="zh-CN" altLang="en-US" dirty="0"/>
          </a:p>
        </p:txBody>
      </p:sp>
    </p:spTree>
    <p:extLst>
      <p:ext uri="{BB962C8B-B14F-4D97-AF65-F5344CB8AC3E}">
        <p14:creationId xmlns:p14="http://schemas.microsoft.com/office/powerpoint/2010/main" val="12867178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bject 39"/>
          <p:cNvSpPr/>
          <p:nvPr/>
        </p:nvSpPr>
        <p:spPr>
          <a:xfrm>
            <a:off x="3446901" y="2432761"/>
            <a:ext cx="1363980" cy="715010"/>
          </a:xfrm>
          <a:custGeom>
            <a:avLst/>
            <a:gdLst/>
            <a:ahLst/>
            <a:cxnLst/>
            <a:rect l="l" t="t" r="r" b="b"/>
            <a:pathLst>
              <a:path w="1022985" h="715010">
                <a:moveTo>
                  <a:pt x="0" y="0"/>
                </a:moveTo>
                <a:lnTo>
                  <a:pt x="1022696" y="714879"/>
                </a:lnTo>
              </a:path>
            </a:pathLst>
          </a:custGeom>
          <a:ln w="12700">
            <a:solidFill>
              <a:srgbClr val="BFBFBF"/>
            </a:solidFill>
          </a:ln>
        </p:spPr>
        <p:txBody>
          <a:bodyPr wrap="square" lIns="0" tIns="0" rIns="0" bIns="0" rtlCol="0"/>
          <a:lstStyle/>
          <a:p>
            <a:endParaRPr/>
          </a:p>
        </p:txBody>
      </p:sp>
      <p:sp>
        <p:nvSpPr>
          <p:cNvPr id="2" name="标题 1"/>
          <p:cNvSpPr>
            <a:spLocks noGrp="1"/>
          </p:cNvSpPr>
          <p:nvPr>
            <p:ph type="title"/>
          </p:nvPr>
        </p:nvSpPr>
        <p:spPr/>
        <p:txBody>
          <a:bodyPr>
            <a:normAutofit/>
          </a:bodyPr>
          <a:lstStyle/>
          <a:p>
            <a:r>
              <a:rPr kumimoji="1" lang="zh-CN" altLang="en-US" sz="3600" dirty="0">
                <a:solidFill>
                  <a:srgbClr val="FF0000"/>
                </a:solidFill>
              </a:rPr>
              <a:t>生化指标评估卵巢储备功能</a:t>
            </a:r>
          </a:p>
        </p:txBody>
      </p:sp>
      <p:sp>
        <p:nvSpPr>
          <p:cNvPr id="15" name="object 12"/>
          <p:cNvSpPr/>
          <p:nvPr/>
        </p:nvSpPr>
        <p:spPr>
          <a:xfrm>
            <a:off x="5695627" y="3856998"/>
            <a:ext cx="2789767" cy="705485"/>
          </a:xfrm>
          <a:custGeom>
            <a:avLst/>
            <a:gdLst/>
            <a:ahLst/>
            <a:cxnLst/>
            <a:rect l="l" t="t" r="r" b="b"/>
            <a:pathLst>
              <a:path w="2092325" h="705485">
                <a:moveTo>
                  <a:pt x="2092046" y="0"/>
                </a:moveTo>
                <a:lnTo>
                  <a:pt x="0" y="704925"/>
                </a:lnTo>
              </a:path>
            </a:pathLst>
          </a:custGeom>
          <a:ln w="12700">
            <a:solidFill>
              <a:srgbClr val="BFBFBF"/>
            </a:solidFill>
          </a:ln>
        </p:spPr>
        <p:txBody>
          <a:bodyPr wrap="square" lIns="0" tIns="0" rIns="0" bIns="0" rtlCol="0"/>
          <a:lstStyle/>
          <a:p>
            <a:endParaRPr/>
          </a:p>
        </p:txBody>
      </p:sp>
      <p:sp>
        <p:nvSpPr>
          <p:cNvPr id="16" name="object 13"/>
          <p:cNvSpPr/>
          <p:nvPr/>
        </p:nvSpPr>
        <p:spPr>
          <a:xfrm>
            <a:off x="4992010" y="4275454"/>
            <a:ext cx="793327" cy="594995"/>
          </a:xfrm>
          <a:custGeom>
            <a:avLst/>
            <a:gdLst/>
            <a:ahLst/>
            <a:cxnLst/>
            <a:rect l="l" t="t" r="r" b="b"/>
            <a:pathLst>
              <a:path w="594995" h="594995">
                <a:moveTo>
                  <a:pt x="297375" y="0"/>
                </a:moveTo>
                <a:lnTo>
                  <a:pt x="249139" y="3892"/>
                </a:lnTo>
                <a:lnTo>
                  <a:pt x="203381" y="15160"/>
                </a:lnTo>
                <a:lnTo>
                  <a:pt x="160714" y="33192"/>
                </a:lnTo>
                <a:lnTo>
                  <a:pt x="121749" y="57376"/>
                </a:lnTo>
                <a:lnTo>
                  <a:pt x="87099" y="87099"/>
                </a:lnTo>
                <a:lnTo>
                  <a:pt x="57376" y="121750"/>
                </a:lnTo>
                <a:lnTo>
                  <a:pt x="33192" y="160715"/>
                </a:lnTo>
                <a:lnTo>
                  <a:pt x="15160" y="203382"/>
                </a:lnTo>
                <a:lnTo>
                  <a:pt x="3892" y="249140"/>
                </a:lnTo>
                <a:lnTo>
                  <a:pt x="0" y="297376"/>
                </a:lnTo>
                <a:lnTo>
                  <a:pt x="985" y="321766"/>
                </a:lnTo>
                <a:lnTo>
                  <a:pt x="8642" y="368839"/>
                </a:lnTo>
                <a:lnTo>
                  <a:pt x="23369" y="413128"/>
                </a:lnTo>
                <a:lnTo>
                  <a:pt x="44553" y="454021"/>
                </a:lnTo>
                <a:lnTo>
                  <a:pt x="71583" y="490905"/>
                </a:lnTo>
                <a:lnTo>
                  <a:pt x="103846" y="523168"/>
                </a:lnTo>
                <a:lnTo>
                  <a:pt x="140730" y="550198"/>
                </a:lnTo>
                <a:lnTo>
                  <a:pt x="181623" y="571383"/>
                </a:lnTo>
                <a:lnTo>
                  <a:pt x="225912" y="586109"/>
                </a:lnTo>
                <a:lnTo>
                  <a:pt x="272986" y="593766"/>
                </a:lnTo>
                <a:lnTo>
                  <a:pt x="297375" y="594752"/>
                </a:lnTo>
                <a:lnTo>
                  <a:pt x="321765" y="593766"/>
                </a:lnTo>
                <a:lnTo>
                  <a:pt x="368838" y="586109"/>
                </a:lnTo>
                <a:lnTo>
                  <a:pt x="413127" y="571383"/>
                </a:lnTo>
                <a:lnTo>
                  <a:pt x="454020" y="550198"/>
                </a:lnTo>
                <a:lnTo>
                  <a:pt x="490905" y="523168"/>
                </a:lnTo>
                <a:lnTo>
                  <a:pt x="523168" y="490905"/>
                </a:lnTo>
                <a:lnTo>
                  <a:pt x="550198" y="454021"/>
                </a:lnTo>
                <a:lnTo>
                  <a:pt x="571383" y="413128"/>
                </a:lnTo>
                <a:lnTo>
                  <a:pt x="586109" y="368839"/>
                </a:lnTo>
                <a:lnTo>
                  <a:pt x="593766" y="321766"/>
                </a:lnTo>
                <a:lnTo>
                  <a:pt x="594752" y="297376"/>
                </a:lnTo>
                <a:lnTo>
                  <a:pt x="593766" y="272987"/>
                </a:lnTo>
                <a:lnTo>
                  <a:pt x="586109" y="225913"/>
                </a:lnTo>
                <a:lnTo>
                  <a:pt x="571383" y="181624"/>
                </a:lnTo>
                <a:lnTo>
                  <a:pt x="550198" y="140731"/>
                </a:lnTo>
                <a:lnTo>
                  <a:pt x="523168" y="103847"/>
                </a:lnTo>
                <a:lnTo>
                  <a:pt x="490905" y="71584"/>
                </a:lnTo>
                <a:lnTo>
                  <a:pt x="454020" y="44553"/>
                </a:lnTo>
                <a:lnTo>
                  <a:pt x="413127" y="23369"/>
                </a:lnTo>
                <a:lnTo>
                  <a:pt x="368838" y="8642"/>
                </a:lnTo>
                <a:lnTo>
                  <a:pt x="321765" y="985"/>
                </a:lnTo>
                <a:lnTo>
                  <a:pt x="297375" y="0"/>
                </a:lnTo>
                <a:close/>
              </a:path>
            </a:pathLst>
          </a:custGeom>
          <a:solidFill>
            <a:srgbClr val="FFF2CC"/>
          </a:solidFill>
        </p:spPr>
        <p:txBody>
          <a:bodyPr wrap="square" lIns="0" tIns="0" rIns="0" bIns="0" rtlCol="0"/>
          <a:lstStyle/>
          <a:p>
            <a:endParaRPr/>
          </a:p>
        </p:txBody>
      </p:sp>
      <p:sp>
        <p:nvSpPr>
          <p:cNvPr id="17" name="object 14"/>
          <p:cNvSpPr/>
          <p:nvPr/>
        </p:nvSpPr>
        <p:spPr>
          <a:xfrm>
            <a:off x="4990592" y="4273804"/>
            <a:ext cx="796544" cy="597407"/>
          </a:xfrm>
          <a:prstGeom prst="rect">
            <a:avLst/>
          </a:prstGeom>
          <a:blipFill>
            <a:blip r:embed="rId2" cstate="print"/>
            <a:stretch>
              <a:fillRect/>
            </a:stretch>
          </a:blipFill>
        </p:spPr>
        <p:txBody>
          <a:bodyPr wrap="square" lIns="0" tIns="0" rIns="0" bIns="0" rtlCol="0"/>
          <a:lstStyle/>
          <a:p>
            <a:endParaRPr/>
          </a:p>
        </p:txBody>
      </p:sp>
      <p:sp>
        <p:nvSpPr>
          <p:cNvPr id="18" name="object 15"/>
          <p:cNvSpPr/>
          <p:nvPr/>
        </p:nvSpPr>
        <p:spPr>
          <a:xfrm>
            <a:off x="4992010" y="4275454"/>
            <a:ext cx="793327" cy="594995"/>
          </a:xfrm>
          <a:custGeom>
            <a:avLst/>
            <a:gdLst/>
            <a:ahLst/>
            <a:cxnLst/>
            <a:rect l="l" t="t" r="r" b="b"/>
            <a:pathLst>
              <a:path w="594995" h="594995">
                <a:moveTo>
                  <a:pt x="0" y="297376"/>
                </a:moveTo>
                <a:lnTo>
                  <a:pt x="3892" y="249140"/>
                </a:lnTo>
                <a:lnTo>
                  <a:pt x="15160" y="203382"/>
                </a:lnTo>
                <a:lnTo>
                  <a:pt x="33192" y="160714"/>
                </a:lnTo>
                <a:lnTo>
                  <a:pt x="57376" y="121749"/>
                </a:lnTo>
                <a:lnTo>
                  <a:pt x="87099" y="87099"/>
                </a:lnTo>
                <a:lnTo>
                  <a:pt x="121749" y="57376"/>
                </a:lnTo>
                <a:lnTo>
                  <a:pt x="160714" y="33192"/>
                </a:lnTo>
                <a:lnTo>
                  <a:pt x="203382" y="15160"/>
                </a:lnTo>
                <a:lnTo>
                  <a:pt x="249140" y="3892"/>
                </a:lnTo>
                <a:lnTo>
                  <a:pt x="297376" y="0"/>
                </a:lnTo>
                <a:lnTo>
                  <a:pt x="321765" y="985"/>
                </a:lnTo>
                <a:lnTo>
                  <a:pt x="368838" y="8642"/>
                </a:lnTo>
                <a:lnTo>
                  <a:pt x="413128" y="23369"/>
                </a:lnTo>
                <a:lnTo>
                  <a:pt x="454020" y="44553"/>
                </a:lnTo>
                <a:lnTo>
                  <a:pt x="490905" y="71583"/>
                </a:lnTo>
                <a:lnTo>
                  <a:pt x="523168" y="103846"/>
                </a:lnTo>
                <a:lnTo>
                  <a:pt x="550198" y="140731"/>
                </a:lnTo>
                <a:lnTo>
                  <a:pt x="571382" y="181623"/>
                </a:lnTo>
                <a:lnTo>
                  <a:pt x="586109" y="225913"/>
                </a:lnTo>
                <a:lnTo>
                  <a:pt x="593766" y="272986"/>
                </a:lnTo>
                <a:lnTo>
                  <a:pt x="594752" y="297376"/>
                </a:lnTo>
                <a:lnTo>
                  <a:pt x="593766" y="321765"/>
                </a:lnTo>
                <a:lnTo>
                  <a:pt x="586109" y="368838"/>
                </a:lnTo>
                <a:lnTo>
                  <a:pt x="571382" y="413128"/>
                </a:lnTo>
                <a:lnTo>
                  <a:pt x="550198" y="454020"/>
                </a:lnTo>
                <a:lnTo>
                  <a:pt x="523168" y="490905"/>
                </a:lnTo>
                <a:lnTo>
                  <a:pt x="490905" y="523168"/>
                </a:lnTo>
                <a:lnTo>
                  <a:pt x="454020" y="550198"/>
                </a:lnTo>
                <a:lnTo>
                  <a:pt x="413128" y="571382"/>
                </a:lnTo>
                <a:lnTo>
                  <a:pt x="368838" y="586109"/>
                </a:lnTo>
                <a:lnTo>
                  <a:pt x="321765" y="593766"/>
                </a:lnTo>
                <a:lnTo>
                  <a:pt x="297376" y="594752"/>
                </a:lnTo>
                <a:lnTo>
                  <a:pt x="272986" y="593766"/>
                </a:lnTo>
                <a:lnTo>
                  <a:pt x="225913" y="586109"/>
                </a:lnTo>
                <a:lnTo>
                  <a:pt x="181623" y="571382"/>
                </a:lnTo>
                <a:lnTo>
                  <a:pt x="140731" y="550198"/>
                </a:lnTo>
                <a:lnTo>
                  <a:pt x="103846" y="523168"/>
                </a:lnTo>
                <a:lnTo>
                  <a:pt x="71583" y="490905"/>
                </a:lnTo>
                <a:lnTo>
                  <a:pt x="44553" y="454020"/>
                </a:lnTo>
                <a:lnTo>
                  <a:pt x="23369" y="413128"/>
                </a:lnTo>
                <a:lnTo>
                  <a:pt x="8642" y="368838"/>
                </a:lnTo>
                <a:lnTo>
                  <a:pt x="985" y="321765"/>
                </a:lnTo>
                <a:lnTo>
                  <a:pt x="0" y="297376"/>
                </a:lnTo>
                <a:close/>
              </a:path>
            </a:pathLst>
          </a:custGeom>
          <a:ln w="12700">
            <a:solidFill>
              <a:srgbClr val="FFE699"/>
            </a:solidFill>
          </a:ln>
        </p:spPr>
        <p:txBody>
          <a:bodyPr wrap="square" lIns="0" tIns="0" rIns="0" bIns="0" rtlCol="0"/>
          <a:lstStyle/>
          <a:p>
            <a:endParaRPr/>
          </a:p>
        </p:txBody>
      </p:sp>
      <p:sp>
        <p:nvSpPr>
          <p:cNvPr id="19" name="object 16"/>
          <p:cNvSpPr txBox="1"/>
          <p:nvPr/>
        </p:nvSpPr>
        <p:spPr>
          <a:xfrm>
            <a:off x="5199592" y="4438126"/>
            <a:ext cx="386080" cy="307777"/>
          </a:xfrm>
          <a:prstGeom prst="rect">
            <a:avLst/>
          </a:prstGeom>
        </p:spPr>
        <p:txBody>
          <a:bodyPr vert="horz" wrap="square" lIns="0" tIns="0" rIns="0" bIns="0" rtlCol="0">
            <a:spAutoFit/>
          </a:bodyPr>
          <a:lstStyle/>
          <a:p>
            <a:pPr marL="12700">
              <a:lnSpc>
                <a:spcPct val="100000"/>
              </a:lnSpc>
            </a:pPr>
            <a:r>
              <a:rPr sz="2000" spc="-5" dirty="0">
                <a:solidFill>
                  <a:srgbClr val="7F7F7F"/>
                </a:solidFill>
                <a:latin typeface="Impact"/>
                <a:cs typeface="Impact"/>
              </a:rPr>
              <a:t>04</a:t>
            </a:r>
            <a:endParaRPr sz="2000">
              <a:latin typeface="Impact"/>
              <a:cs typeface="Impact"/>
            </a:endParaRPr>
          </a:p>
        </p:txBody>
      </p:sp>
      <p:sp>
        <p:nvSpPr>
          <p:cNvPr id="20" name="object 17"/>
          <p:cNvSpPr/>
          <p:nvPr/>
        </p:nvSpPr>
        <p:spPr>
          <a:xfrm>
            <a:off x="3644900" y="4285997"/>
            <a:ext cx="1638300" cy="1027175"/>
          </a:xfrm>
          <a:prstGeom prst="rect">
            <a:avLst/>
          </a:prstGeom>
          <a:blipFill>
            <a:blip r:embed="rId3" cstate="print"/>
            <a:stretch>
              <a:fillRect/>
            </a:stretch>
          </a:blipFill>
        </p:spPr>
        <p:txBody>
          <a:bodyPr wrap="square" lIns="0" tIns="0" rIns="0" bIns="0" rtlCol="0"/>
          <a:lstStyle/>
          <a:p>
            <a:endParaRPr/>
          </a:p>
        </p:txBody>
      </p:sp>
      <p:sp>
        <p:nvSpPr>
          <p:cNvPr id="21" name="object 18"/>
          <p:cNvSpPr/>
          <p:nvPr/>
        </p:nvSpPr>
        <p:spPr>
          <a:xfrm>
            <a:off x="4002081" y="4400118"/>
            <a:ext cx="1127117" cy="708774"/>
          </a:xfrm>
          <a:prstGeom prst="rect">
            <a:avLst/>
          </a:prstGeom>
          <a:blipFill>
            <a:blip r:embed="rId4" cstate="print"/>
            <a:stretch>
              <a:fillRect/>
            </a:stretch>
          </a:blipFill>
        </p:spPr>
        <p:txBody>
          <a:bodyPr wrap="square" lIns="0" tIns="0" rIns="0" bIns="0" rtlCol="0"/>
          <a:lstStyle/>
          <a:p>
            <a:endParaRPr/>
          </a:p>
        </p:txBody>
      </p:sp>
      <p:sp>
        <p:nvSpPr>
          <p:cNvPr id="22" name="object 19"/>
          <p:cNvSpPr/>
          <p:nvPr/>
        </p:nvSpPr>
        <p:spPr>
          <a:xfrm>
            <a:off x="4001947" y="4400119"/>
            <a:ext cx="1127947" cy="709295"/>
          </a:xfrm>
          <a:custGeom>
            <a:avLst/>
            <a:gdLst/>
            <a:ahLst/>
            <a:cxnLst/>
            <a:rect l="l" t="t" r="r" b="b"/>
            <a:pathLst>
              <a:path w="709295" h="709295">
                <a:moveTo>
                  <a:pt x="0" y="354387"/>
                </a:moveTo>
                <a:lnTo>
                  <a:pt x="4638" y="296903"/>
                </a:lnTo>
                <a:lnTo>
                  <a:pt x="18066" y="242373"/>
                </a:lnTo>
                <a:lnTo>
                  <a:pt x="39556" y="191525"/>
                </a:lnTo>
                <a:lnTo>
                  <a:pt x="68376" y="145090"/>
                </a:lnTo>
                <a:lnTo>
                  <a:pt x="103797" y="103797"/>
                </a:lnTo>
                <a:lnTo>
                  <a:pt x="145090" y="68376"/>
                </a:lnTo>
                <a:lnTo>
                  <a:pt x="191525" y="39556"/>
                </a:lnTo>
                <a:lnTo>
                  <a:pt x="242373" y="18066"/>
                </a:lnTo>
                <a:lnTo>
                  <a:pt x="296903" y="4638"/>
                </a:lnTo>
                <a:lnTo>
                  <a:pt x="354387" y="0"/>
                </a:lnTo>
                <a:lnTo>
                  <a:pt x="383452" y="1174"/>
                </a:lnTo>
                <a:lnTo>
                  <a:pt x="439550" y="10299"/>
                </a:lnTo>
                <a:lnTo>
                  <a:pt x="492330" y="27849"/>
                </a:lnTo>
                <a:lnTo>
                  <a:pt x="541062" y="53095"/>
                </a:lnTo>
                <a:lnTo>
                  <a:pt x="585018" y="85307"/>
                </a:lnTo>
                <a:lnTo>
                  <a:pt x="623466" y="123755"/>
                </a:lnTo>
                <a:lnTo>
                  <a:pt x="655678" y="167711"/>
                </a:lnTo>
                <a:lnTo>
                  <a:pt x="680924" y="216443"/>
                </a:lnTo>
                <a:lnTo>
                  <a:pt x="698474" y="269223"/>
                </a:lnTo>
                <a:lnTo>
                  <a:pt x="707599" y="325321"/>
                </a:lnTo>
                <a:lnTo>
                  <a:pt x="708774" y="354387"/>
                </a:lnTo>
                <a:lnTo>
                  <a:pt x="707599" y="383452"/>
                </a:lnTo>
                <a:lnTo>
                  <a:pt x="698474" y="439550"/>
                </a:lnTo>
                <a:lnTo>
                  <a:pt x="680924" y="492330"/>
                </a:lnTo>
                <a:lnTo>
                  <a:pt x="655678" y="541062"/>
                </a:lnTo>
                <a:lnTo>
                  <a:pt x="623466" y="585018"/>
                </a:lnTo>
                <a:lnTo>
                  <a:pt x="585018" y="623466"/>
                </a:lnTo>
                <a:lnTo>
                  <a:pt x="541062" y="655678"/>
                </a:lnTo>
                <a:lnTo>
                  <a:pt x="492330" y="680924"/>
                </a:lnTo>
                <a:lnTo>
                  <a:pt x="439550" y="698474"/>
                </a:lnTo>
                <a:lnTo>
                  <a:pt x="383452" y="707599"/>
                </a:lnTo>
                <a:lnTo>
                  <a:pt x="354387" y="708774"/>
                </a:lnTo>
                <a:lnTo>
                  <a:pt x="325321" y="707599"/>
                </a:lnTo>
                <a:lnTo>
                  <a:pt x="269223" y="698474"/>
                </a:lnTo>
                <a:lnTo>
                  <a:pt x="216443" y="680924"/>
                </a:lnTo>
                <a:lnTo>
                  <a:pt x="167711" y="655678"/>
                </a:lnTo>
                <a:lnTo>
                  <a:pt x="123755" y="623466"/>
                </a:lnTo>
                <a:lnTo>
                  <a:pt x="85307" y="585018"/>
                </a:lnTo>
                <a:lnTo>
                  <a:pt x="53095" y="541062"/>
                </a:lnTo>
                <a:lnTo>
                  <a:pt x="27849" y="492330"/>
                </a:lnTo>
                <a:lnTo>
                  <a:pt x="10299" y="439550"/>
                </a:lnTo>
                <a:lnTo>
                  <a:pt x="1174" y="383452"/>
                </a:lnTo>
                <a:lnTo>
                  <a:pt x="0" y="354387"/>
                </a:lnTo>
                <a:close/>
              </a:path>
            </a:pathLst>
          </a:custGeom>
          <a:ln w="12700">
            <a:solidFill>
              <a:srgbClr val="FFFFFF"/>
            </a:solidFill>
          </a:ln>
        </p:spPr>
        <p:txBody>
          <a:bodyPr wrap="square" lIns="0" tIns="0" rIns="0" bIns="0" rtlCol="0"/>
          <a:lstStyle/>
          <a:p>
            <a:endParaRPr/>
          </a:p>
        </p:txBody>
      </p:sp>
      <p:sp>
        <p:nvSpPr>
          <p:cNvPr id="23" name="object 20"/>
          <p:cNvSpPr txBox="1"/>
          <p:nvPr/>
        </p:nvSpPr>
        <p:spPr>
          <a:xfrm>
            <a:off x="4021395" y="4601161"/>
            <a:ext cx="1207092" cy="307777"/>
          </a:xfrm>
          <a:prstGeom prst="rect">
            <a:avLst/>
          </a:prstGeom>
        </p:spPr>
        <p:txBody>
          <a:bodyPr vert="horz" wrap="square" lIns="0" tIns="0" rIns="0" bIns="0" rtlCol="0">
            <a:spAutoFit/>
          </a:bodyPr>
          <a:lstStyle/>
          <a:p>
            <a:pPr marL="37465">
              <a:lnSpc>
                <a:spcPct val="100000"/>
              </a:lnSpc>
            </a:pPr>
            <a:endParaRPr sz="2000" dirty="0">
              <a:solidFill>
                <a:srgbClr val="040000"/>
              </a:solidFill>
              <a:latin typeface="Arial"/>
              <a:cs typeface="Arial"/>
            </a:endParaRPr>
          </a:p>
        </p:txBody>
      </p:sp>
      <p:sp>
        <p:nvSpPr>
          <p:cNvPr id="25" name="object 22"/>
          <p:cNvSpPr/>
          <p:nvPr/>
        </p:nvSpPr>
        <p:spPr>
          <a:xfrm>
            <a:off x="5461026" y="3296024"/>
            <a:ext cx="2777913" cy="391160"/>
          </a:xfrm>
          <a:custGeom>
            <a:avLst/>
            <a:gdLst/>
            <a:ahLst/>
            <a:cxnLst/>
            <a:rect l="l" t="t" r="r" b="b"/>
            <a:pathLst>
              <a:path w="2083435" h="391160">
                <a:moveTo>
                  <a:pt x="2082925" y="391118"/>
                </a:moveTo>
                <a:lnTo>
                  <a:pt x="0" y="0"/>
                </a:lnTo>
              </a:path>
            </a:pathLst>
          </a:custGeom>
          <a:ln w="12700">
            <a:solidFill>
              <a:srgbClr val="BFBFBF"/>
            </a:solidFill>
          </a:ln>
        </p:spPr>
        <p:txBody>
          <a:bodyPr wrap="square" lIns="0" tIns="0" rIns="0" bIns="0" rtlCol="0"/>
          <a:lstStyle/>
          <a:p>
            <a:endParaRPr/>
          </a:p>
        </p:txBody>
      </p:sp>
      <p:sp>
        <p:nvSpPr>
          <p:cNvPr id="26" name="object 23"/>
          <p:cNvSpPr/>
          <p:nvPr/>
        </p:nvSpPr>
        <p:spPr>
          <a:xfrm>
            <a:off x="8173888" y="3374167"/>
            <a:ext cx="916093" cy="687070"/>
          </a:xfrm>
          <a:custGeom>
            <a:avLst/>
            <a:gdLst/>
            <a:ahLst/>
            <a:cxnLst/>
            <a:rect l="l" t="t" r="r" b="b"/>
            <a:pathLst>
              <a:path w="687070" h="687070">
                <a:moveTo>
                  <a:pt x="343261" y="0"/>
                </a:moveTo>
                <a:lnTo>
                  <a:pt x="287583" y="4492"/>
                </a:lnTo>
                <a:lnTo>
                  <a:pt x="234764" y="17499"/>
                </a:lnTo>
                <a:lnTo>
                  <a:pt x="185513" y="38314"/>
                </a:lnTo>
                <a:lnTo>
                  <a:pt x="140536" y="66229"/>
                </a:lnTo>
                <a:lnTo>
                  <a:pt x="100539" y="100539"/>
                </a:lnTo>
                <a:lnTo>
                  <a:pt x="66229" y="140536"/>
                </a:lnTo>
                <a:lnTo>
                  <a:pt x="38314" y="185513"/>
                </a:lnTo>
                <a:lnTo>
                  <a:pt x="17499" y="234765"/>
                </a:lnTo>
                <a:lnTo>
                  <a:pt x="4492" y="287584"/>
                </a:lnTo>
                <a:lnTo>
                  <a:pt x="0" y="343263"/>
                </a:lnTo>
                <a:lnTo>
                  <a:pt x="1137" y="371415"/>
                </a:lnTo>
                <a:lnTo>
                  <a:pt x="9976" y="425752"/>
                </a:lnTo>
                <a:lnTo>
                  <a:pt x="26975" y="476876"/>
                </a:lnTo>
                <a:lnTo>
                  <a:pt x="51428" y="524078"/>
                </a:lnTo>
                <a:lnTo>
                  <a:pt x="82629" y="566654"/>
                </a:lnTo>
                <a:lnTo>
                  <a:pt x="119870" y="603895"/>
                </a:lnTo>
                <a:lnTo>
                  <a:pt x="162446" y="635096"/>
                </a:lnTo>
                <a:lnTo>
                  <a:pt x="209649" y="659549"/>
                </a:lnTo>
                <a:lnTo>
                  <a:pt x="260772" y="676549"/>
                </a:lnTo>
                <a:lnTo>
                  <a:pt x="315109" y="685387"/>
                </a:lnTo>
                <a:lnTo>
                  <a:pt x="343261" y="686525"/>
                </a:lnTo>
                <a:lnTo>
                  <a:pt x="371414" y="685387"/>
                </a:lnTo>
                <a:lnTo>
                  <a:pt x="425752" y="676549"/>
                </a:lnTo>
                <a:lnTo>
                  <a:pt x="476875" y="659549"/>
                </a:lnTo>
                <a:lnTo>
                  <a:pt x="524078" y="635096"/>
                </a:lnTo>
                <a:lnTo>
                  <a:pt x="566654" y="603895"/>
                </a:lnTo>
                <a:lnTo>
                  <a:pt x="603895" y="566654"/>
                </a:lnTo>
                <a:lnTo>
                  <a:pt x="635096" y="524078"/>
                </a:lnTo>
                <a:lnTo>
                  <a:pt x="659549" y="476876"/>
                </a:lnTo>
                <a:lnTo>
                  <a:pt x="676549" y="425752"/>
                </a:lnTo>
                <a:lnTo>
                  <a:pt x="685387" y="371415"/>
                </a:lnTo>
                <a:lnTo>
                  <a:pt x="686525" y="343263"/>
                </a:lnTo>
                <a:lnTo>
                  <a:pt x="685387" y="315110"/>
                </a:lnTo>
                <a:lnTo>
                  <a:pt x="676549" y="260773"/>
                </a:lnTo>
                <a:lnTo>
                  <a:pt x="659549" y="209649"/>
                </a:lnTo>
                <a:lnTo>
                  <a:pt x="635096" y="162446"/>
                </a:lnTo>
                <a:lnTo>
                  <a:pt x="603895" y="119871"/>
                </a:lnTo>
                <a:lnTo>
                  <a:pt x="566654" y="82629"/>
                </a:lnTo>
                <a:lnTo>
                  <a:pt x="524078" y="51428"/>
                </a:lnTo>
                <a:lnTo>
                  <a:pt x="476875" y="26975"/>
                </a:lnTo>
                <a:lnTo>
                  <a:pt x="425752" y="9976"/>
                </a:lnTo>
                <a:lnTo>
                  <a:pt x="371414" y="1137"/>
                </a:lnTo>
                <a:lnTo>
                  <a:pt x="343261" y="0"/>
                </a:lnTo>
                <a:close/>
              </a:path>
            </a:pathLst>
          </a:custGeom>
          <a:solidFill>
            <a:srgbClr val="FF6666"/>
          </a:solidFill>
        </p:spPr>
        <p:txBody>
          <a:bodyPr wrap="square" lIns="0" tIns="0" rIns="0" bIns="0" rtlCol="0"/>
          <a:lstStyle/>
          <a:p>
            <a:endParaRPr/>
          </a:p>
        </p:txBody>
      </p:sp>
      <p:sp>
        <p:nvSpPr>
          <p:cNvPr id="27" name="object 24"/>
          <p:cNvSpPr/>
          <p:nvPr/>
        </p:nvSpPr>
        <p:spPr>
          <a:xfrm>
            <a:off x="8172704" y="3371597"/>
            <a:ext cx="918464" cy="691895"/>
          </a:xfrm>
          <a:prstGeom prst="rect">
            <a:avLst/>
          </a:prstGeom>
          <a:blipFill>
            <a:blip r:embed="rId5" cstate="print"/>
            <a:stretch>
              <a:fillRect/>
            </a:stretch>
          </a:blipFill>
        </p:spPr>
        <p:txBody>
          <a:bodyPr wrap="square" lIns="0" tIns="0" rIns="0" bIns="0" rtlCol="0"/>
          <a:lstStyle/>
          <a:p>
            <a:endParaRPr/>
          </a:p>
        </p:txBody>
      </p:sp>
      <p:sp>
        <p:nvSpPr>
          <p:cNvPr id="28" name="object 25"/>
          <p:cNvSpPr txBox="1"/>
          <p:nvPr/>
        </p:nvSpPr>
        <p:spPr>
          <a:xfrm>
            <a:off x="8399067" y="3582295"/>
            <a:ext cx="468207" cy="36933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Impact"/>
                <a:cs typeface="Impact"/>
              </a:rPr>
              <a:t>03</a:t>
            </a:r>
            <a:endParaRPr sz="2400">
              <a:latin typeface="Impact"/>
              <a:cs typeface="Impact"/>
            </a:endParaRPr>
          </a:p>
        </p:txBody>
      </p:sp>
      <p:sp>
        <p:nvSpPr>
          <p:cNvPr id="29" name="object 26"/>
          <p:cNvSpPr/>
          <p:nvPr/>
        </p:nvSpPr>
        <p:spPr>
          <a:xfrm>
            <a:off x="8412479" y="2569973"/>
            <a:ext cx="1845055" cy="1383791"/>
          </a:xfrm>
          <a:prstGeom prst="rect">
            <a:avLst/>
          </a:prstGeom>
          <a:blipFill>
            <a:blip r:embed="rId6" cstate="print"/>
            <a:stretch>
              <a:fillRect/>
            </a:stretch>
          </a:blipFill>
        </p:spPr>
        <p:txBody>
          <a:bodyPr wrap="square" lIns="0" tIns="0" rIns="0" bIns="0" rtlCol="0"/>
          <a:lstStyle/>
          <a:p>
            <a:endParaRPr/>
          </a:p>
        </p:txBody>
      </p:sp>
      <p:sp>
        <p:nvSpPr>
          <p:cNvPr id="30" name="object 27"/>
          <p:cNvSpPr/>
          <p:nvPr/>
        </p:nvSpPr>
        <p:spPr>
          <a:xfrm>
            <a:off x="8688009" y="2684078"/>
            <a:ext cx="1417436" cy="1063077"/>
          </a:xfrm>
          <a:prstGeom prst="rect">
            <a:avLst/>
          </a:prstGeom>
          <a:blipFill>
            <a:blip r:embed="rId7" cstate="print"/>
            <a:stretch>
              <a:fillRect/>
            </a:stretch>
          </a:blipFill>
        </p:spPr>
        <p:txBody>
          <a:bodyPr wrap="square" lIns="0" tIns="0" rIns="0" bIns="0" rtlCol="0"/>
          <a:lstStyle/>
          <a:p>
            <a:endParaRPr/>
          </a:p>
        </p:txBody>
      </p:sp>
      <p:sp>
        <p:nvSpPr>
          <p:cNvPr id="31" name="object 28"/>
          <p:cNvSpPr/>
          <p:nvPr/>
        </p:nvSpPr>
        <p:spPr>
          <a:xfrm>
            <a:off x="8688009" y="2684078"/>
            <a:ext cx="1418167" cy="1063625"/>
          </a:xfrm>
          <a:custGeom>
            <a:avLst/>
            <a:gdLst/>
            <a:ahLst/>
            <a:cxnLst/>
            <a:rect l="l" t="t" r="r" b="b"/>
            <a:pathLst>
              <a:path w="1063625" h="1063625">
                <a:moveTo>
                  <a:pt x="0" y="531539"/>
                </a:moveTo>
                <a:lnTo>
                  <a:pt x="1762" y="487944"/>
                </a:lnTo>
                <a:lnTo>
                  <a:pt x="6956" y="445320"/>
                </a:lnTo>
                <a:lnTo>
                  <a:pt x="15447" y="403804"/>
                </a:lnTo>
                <a:lnTo>
                  <a:pt x="27098" y="363531"/>
                </a:lnTo>
                <a:lnTo>
                  <a:pt x="41770" y="324640"/>
                </a:lnTo>
                <a:lnTo>
                  <a:pt x="59329" y="287266"/>
                </a:lnTo>
                <a:lnTo>
                  <a:pt x="79636" y="251546"/>
                </a:lnTo>
                <a:lnTo>
                  <a:pt x="102556" y="217618"/>
                </a:lnTo>
                <a:lnTo>
                  <a:pt x="127950" y="185619"/>
                </a:lnTo>
                <a:lnTo>
                  <a:pt x="155684" y="155684"/>
                </a:lnTo>
                <a:lnTo>
                  <a:pt x="185619" y="127950"/>
                </a:lnTo>
                <a:lnTo>
                  <a:pt x="217618" y="102556"/>
                </a:lnTo>
                <a:lnTo>
                  <a:pt x="251546" y="79636"/>
                </a:lnTo>
                <a:lnTo>
                  <a:pt x="287266" y="59329"/>
                </a:lnTo>
                <a:lnTo>
                  <a:pt x="324640" y="41770"/>
                </a:lnTo>
                <a:lnTo>
                  <a:pt x="363531" y="27098"/>
                </a:lnTo>
                <a:lnTo>
                  <a:pt x="403804" y="15447"/>
                </a:lnTo>
                <a:lnTo>
                  <a:pt x="445320" y="6956"/>
                </a:lnTo>
                <a:lnTo>
                  <a:pt x="487944" y="1762"/>
                </a:lnTo>
                <a:lnTo>
                  <a:pt x="531539" y="0"/>
                </a:lnTo>
                <a:lnTo>
                  <a:pt x="575133" y="1762"/>
                </a:lnTo>
                <a:lnTo>
                  <a:pt x="617757" y="6956"/>
                </a:lnTo>
                <a:lnTo>
                  <a:pt x="659273" y="15447"/>
                </a:lnTo>
                <a:lnTo>
                  <a:pt x="699546" y="27098"/>
                </a:lnTo>
                <a:lnTo>
                  <a:pt x="738437" y="41770"/>
                </a:lnTo>
                <a:lnTo>
                  <a:pt x="775811" y="59329"/>
                </a:lnTo>
                <a:lnTo>
                  <a:pt x="811531" y="79636"/>
                </a:lnTo>
                <a:lnTo>
                  <a:pt x="845459" y="102556"/>
                </a:lnTo>
                <a:lnTo>
                  <a:pt x="877458" y="127950"/>
                </a:lnTo>
                <a:lnTo>
                  <a:pt x="907393" y="155684"/>
                </a:lnTo>
                <a:lnTo>
                  <a:pt x="935127" y="185619"/>
                </a:lnTo>
                <a:lnTo>
                  <a:pt x="960521" y="217618"/>
                </a:lnTo>
                <a:lnTo>
                  <a:pt x="983441" y="251546"/>
                </a:lnTo>
                <a:lnTo>
                  <a:pt x="1003748" y="287266"/>
                </a:lnTo>
                <a:lnTo>
                  <a:pt x="1021307" y="324640"/>
                </a:lnTo>
                <a:lnTo>
                  <a:pt x="1035979" y="363531"/>
                </a:lnTo>
                <a:lnTo>
                  <a:pt x="1047630" y="403804"/>
                </a:lnTo>
                <a:lnTo>
                  <a:pt x="1056121" y="445320"/>
                </a:lnTo>
                <a:lnTo>
                  <a:pt x="1061315" y="487944"/>
                </a:lnTo>
                <a:lnTo>
                  <a:pt x="1063078" y="531539"/>
                </a:lnTo>
                <a:lnTo>
                  <a:pt x="1061315" y="575133"/>
                </a:lnTo>
                <a:lnTo>
                  <a:pt x="1056121" y="617757"/>
                </a:lnTo>
                <a:lnTo>
                  <a:pt x="1047630" y="659273"/>
                </a:lnTo>
                <a:lnTo>
                  <a:pt x="1035979" y="699546"/>
                </a:lnTo>
                <a:lnTo>
                  <a:pt x="1021307" y="738437"/>
                </a:lnTo>
                <a:lnTo>
                  <a:pt x="1003748" y="775811"/>
                </a:lnTo>
                <a:lnTo>
                  <a:pt x="983441" y="811531"/>
                </a:lnTo>
                <a:lnTo>
                  <a:pt x="960521" y="845459"/>
                </a:lnTo>
                <a:lnTo>
                  <a:pt x="935127" y="877458"/>
                </a:lnTo>
                <a:lnTo>
                  <a:pt x="907393" y="907393"/>
                </a:lnTo>
                <a:lnTo>
                  <a:pt x="877458" y="935127"/>
                </a:lnTo>
                <a:lnTo>
                  <a:pt x="845459" y="960521"/>
                </a:lnTo>
                <a:lnTo>
                  <a:pt x="811531" y="983441"/>
                </a:lnTo>
                <a:lnTo>
                  <a:pt x="775811" y="1003748"/>
                </a:lnTo>
                <a:lnTo>
                  <a:pt x="738437" y="1021307"/>
                </a:lnTo>
                <a:lnTo>
                  <a:pt x="699546" y="1035979"/>
                </a:lnTo>
                <a:lnTo>
                  <a:pt x="659273" y="1047630"/>
                </a:lnTo>
                <a:lnTo>
                  <a:pt x="617757" y="1056121"/>
                </a:lnTo>
                <a:lnTo>
                  <a:pt x="575133" y="1061315"/>
                </a:lnTo>
                <a:lnTo>
                  <a:pt x="531539" y="1063078"/>
                </a:lnTo>
                <a:lnTo>
                  <a:pt x="487944" y="1061315"/>
                </a:lnTo>
                <a:lnTo>
                  <a:pt x="445320" y="1056121"/>
                </a:lnTo>
                <a:lnTo>
                  <a:pt x="403804" y="1047630"/>
                </a:lnTo>
                <a:lnTo>
                  <a:pt x="363531" y="1035979"/>
                </a:lnTo>
                <a:lnTo>
                  <a:pt x="324640" y="1021307"/>
                </a:lnTo>
                <a:lnTo>
                  <a:pt x="287266" y="1003748"/>
                </a:lnTo>
                <a:lnTo>
                  <a:pt x="251546" y="983441"/>
                </a:lnTo>
                <a:lnTo>
                  <a:pt x="217618" y="960521"/>
                </a:lnTo>
                <a:lnTo>
                  <a:pt x="185619" y="935127"/>
                </a:lnTo>
                <a:lnTo>
                  <a:pt x="155684" y="907393"/>
                </a:lnTo>
                <a:lnTo>
                  <a:pt x="127950" y="877458"/>
                </a:lnTo>
                <a:lnTo>
                  <a:pt x="102556" y="845459"/>
                </a:lnTo>
                <a:lnTo>
                  <a:pt x="79636" y="811531"/>
                </a:lnTo>
                <a:lnTo>
                  <a:pt x="59329" y="775811"/>
                </a:lnTo>
                <a:lnTo>
                  <a:pt x="41770" y="738437"/>
                </a:lnTo>
                <a:lnTo>
                  <a:pt x="27098" y="699546"/>
                </a:lnTo>
                <a:lnTo>
                  <a:pt x="15447" y="659273"/>
                </a:lnTo>
                <a:lnTo>
                  <a:pt x="6956" y="617757"/>
                </a:lnTo>
                <a:lnTo>
                  <a:pt x="1762" y="575133"/>
                </a:lnTo>
                <a:lnTo>
                  <a:pt x="0" y="531539"/>
                </a:lnTo>
                <a:close/>
              </a:path>
            </a:pathLst>
          </a:custGeom>
          <a:ln w="12700">
            <a:solidFill>
              <a:srgbClr val="FFFFFF"/>
            </a:solidFill>
          </a:ln>
        </p:spPr>
        <p:txBody>
          <a:bodyPr wrap="square" lIns="0" tIns="0" rIns="0" bIns="0" rtlCol="0"/>
          <a:lstStyle/>
          <a:p>
            <a:endParaRPr/>
          </a:p>
        </p:txBody>
      </p:sp>
      <p:sp>
        <p:nvSpPr>
          <p:cNvPr id="34" name="object 32"/>
          <p:cNvSpPr/>
          <p:nvPr/>
        </p:nvSpPr>
        <p:spPr>
          <a:xfrm>
            <a:off x="2291942" y="1485414"/>
            <a:ext cx="1734820" cy="1301115"/>
          </a:xfrm>
          <a:custGeom>
            <a:avLst/>
            <a:gdLst/>
            <a:ahLst/>
            <a:cxnLst/>
            <a:rect l="l" t="t" r="r" b="b"/>
            <a:pathLst>
              <a:path w="1301114" h="1301114">
                <a:moveTo>
                  <a:pt x="650421" y="0"/>
                </a:moveTo>
                <a:lnTo>
                  <a:pt x="597077" y="2156"/>
                </a:lnTo>
                <a:lnTo>
                  <a:pt x="544920" y="8512"/>
                </a:lnTo>
                <a:lnTo>
                  <a:pt x="494118" y="18903"/>
                </a:lnTo>
                <a:lnTo>
                  <a:pt x="444838" y="33159"/>
                </a:lnTo>
                <a:lnTo>
                  <a:pt x="397248" y="51113"/>
                </a:lnTo>
                <a:lnTo>
                  <a:pt x="351515" y="72599"/>
                </a:lnTo>
                <a:lnTo>
                  <a:pt x="307807" y="97448"/>
                </a:lnTo>
                <a:lnTo>
                  <a:pt x="266291" y="125494"/>
                </a:lnTo>
                <a:lnTo>
                  <a:pt x="227134" y="156568"/>
                </a:lnTo>
                <a:lnTo>
                  <a:pt x="190504" y="190504"/>
                </a:lnTo>
                <a:lnTo>
                  <a:pt x="156568" y="227134"/>
                </a:lnTo>
                <a:lnTo>
                  <a:pt x="125493" y="266291"/>
                </a:lnTo>
                <a:lnTo>
                  <a:pt x="97448" y="307808"/>
                </a:lnTo>
                <a:lnTo>
                  <a:pt x="72599" y="351516"/>
                </a:lnTo>
                <a:lnTo>
                  <a:pt x="51113" y="397249"/>
                </a:lnTo>
                <a:lnTo>
                  <a:pt x="33159" y="444839"/>
                </a:lnTo>
                <a:lnTo>
                  <a:pt x="18903" y="494118"/>
                </a:lnTo>
                <a:lnTo>
                  <a:pt x="8512" y="544921"/>
                </a:lnTo>
                <a:lnTo>
                  <a:pt x="2156" y="597078"/>
                </a:lnTo>
                <a:lnTo>
                  <a:pt x="0" y="650422"/>
                </a:lnTo>
                <a:lnTo>
                  <a:pt x="2156" y="703767"/>
                </a:lnTo>
                <a:lnTo>
                  <a:pt x="8512" y="755924"/>
                </a:lnTo>
                <a:lnTo>
                  <a:pt x="18903" y="806726"/>
                </a:lnTo>
                <a:lnTo>
                  <a:pt x="33159" y="856006"/>
                </a:lnTo>
                <a:lnTo>
                  <a:pt x="51113" y="903596"/>
                </a:lnTo>
                <a:lnTo>
                  <a:pt x="72599" y="949329"/>
                </a:lnTo>
                <a:lnTo>
                  <a:pt x="97448" y="993037"/>
                </a:lnTo>
                <a:lnTo>
                  <a:pt x="125493" y="1034553"/>
                </a:lnTo>
                <a:lnTo>
                  <a:pt x="156568" y="1073710"/>
                </a:lnTo>
                <a:lnTo>
                  <a:pt x="190504" y="1110340"/>
                </a:lnTo>
                <a:lnTo>
                  <a:pt x="227134" y="1144276"/>
                </a:lnTo>
                <a:lnTo>
                  <a:pt x="266291" y="1175350"/>
                </a:lnTo>
                <a:lnTo>
                  <a:pt x="307807" y="1203396"/>
                </a:lnTo>
                <a:lnTo>
                  <a:pt x="351515" y="1228245"/>
                </a:lnTo>
                <a:lnTo>
                  <a:pt x="397248" y="1249731"/>
                </a:lnTo>
                <a:lnTo>
                  <a:pt x="444838" y="1267685"/>
                </a:lnTo>
                <a:lnTo>
                  <a:pt x="494118" y="1281941"/>
                </a:lnTo>
                <a:lnTo>
                  <a:pt x="544920" y="1292331"/>
                </a:lnTo>
                <a:lnTo>
                  <a:pt x="597077" y="1298688"/>
                </a:lnTo>
                <a:lnTo>
                  <a:pt x="650421" y="1300844"/>
                </a:lnTo>
                <a:lnTo>
                  <a:pt x="703766" y="1298688"/>
                </a:lnTo>
                <a:lnTo>
                  <a:pt x="755923" y="1292331"/>
                </a:lnTo>
                <a:lnTo>
                  <a:pt x="806725" y="1281941"/>
                </a:lnTo>
                <a:lnTo>
                  <a:pt x="856005" y="1267685"/>
                </a:lnTo>
                <a:lnTo>
                  <a:pt x="903595" y="1249731"/>
                </a:lnTo>
                <a:lnTo>
                  <a:pt x="949327" y="1228245"/>
                </a:lnTo>
                <a:lnTo>
                  <a:pt x="993036" y="1203396"/>
                </a:lnTo>
                <a:lnTo>
                  <a:pt x="1034552" y="1175350"/>
                </a:lnTo>
                <a:lnTo>
                  <a:pt x="1073709" y="1144276"/>
                </a:lnTo>
                <a:lnTo>
                  <a:pt x="1110339" y="1110340"/>
                </a:lnTo>
                <a:lnTo>
                  <a:pt x="1144275" y="1073710"/>
                </a:lnTo>
                <a:lnTo>
                  <a:pt x="1175349" y="1034553"/>
                </a:lnTo>
                <a:lnTo>
                  <a:pt x="1203395" y="993037"/>
                </a:lnTo>
                <a:lnTo>
                  <a:pt x="1228244" y="949329"/>
                </a:lnTo>
                <a:lnTo>
                  <a:pt x="1249729" y="903596"/>
                </a:lnTo>
                <a:lnTo>
                  <a:pt x="1267684" y="856006"/>
                </a:lnTo>
                <a:lnTo>
                  <a:pt x="1281940" y="806726"/>
                </a:lnTo>
                <a:lnTo>
                  <a:pt x="1292330" y="755924"/>
                </a:lnTo>
                <a:lnTo>
                  <a:pt x="1298687" y="703767"/>
                </a:lnTo>
                <a:lnTo>
                  <a:pt x="1300843" y="650422"/>
                </a:lnTo>
                <a:lnTo>
                  <a:pt x="1298687" y="597078"/>
                </a:lnTo>
                <a:lnTo>
                  <a:pt x="1292330" y="544921"/>
                </a:lnTo>
                <a:lnTo>
                  <a:pt x="1281940" y="494118"/>
                </a:lnTo>
                <a:lnTo>
                  <a:pt x="1267684" y="444839"/>
                </a:lnTo>
                <a:lnTo>
                  <a:pt x="1249729" y="397249"/>
                </a:lnTo>
                <a:lnTo>
                  <a:pt x="1228244" y="351516"/>
                </a:lnTo>
                <a:lnTo>
                  <a:pt x="1203395" y="307808"/>
                </a:lnTo>
                <a:lnTo>
                  <a:pt x="1175349" y="266291"/>
                </a:lnTo>
                <a:lnTo>
                  <a:pt x="1144275" y="227134"/>
                </a:lnTo>
                <a:lnTo>
                  <a:pt x="1110339" y="190504"/>
                </a:lnTo>
                <a:lnTo>
                  <a:pt x="1073709" y="156568"/>
                </a:lnTo>
                <a:lnTo>
                  <a:pt x="1034552" y="125494"/>
                </a:lnTo>
                <a:lnTo>
                  <a:pt x="993036" y="97448"/>
                </a:lnTo>
                <a:lnTo>
                  <a:pt x="949327" y="72599"/>
                </a:lnTo>
                <a:lnTo>
                  <a:pt x="903595" y="51113"/>
                </a:lnTo>
                <a:lnTo>
                  <a:pt x="856005" y="33159"/>
                </a:lnTo>
                <a:lnTo>
                  <a:pt x="806725" y="18903"/>
                </a:lnTo>
                <a:lnTo>
                  <a:pt x="755923" y="8512"/>
                </a:lnTo>
                <a:lnTo>
                  <a:pt x="703766" y="2156"/>
                </a:lnTo>
                <a:lnTo>
                  <a:pt x="650421" y="0"/>
                </a:lnTo>
                <a:close/>
              </a:path>
            </a:pathLst>
          </a:custGeom>
          <a:solidFill>
            <a:srgbClr val="A6C36B"/>
          </a:solidFill>
        </p:spPr>
        <p:txBody>
          <a:bodyPr wrap="square" lIns="0" tIns="0" rIns="0" bIns="0" rtlCol="0"/>
          <a:lstStyle/>
          <a:p>
            <a:endParaRPr/>
          </a:p>
        </p:txBody>
      </p:sp>
      <p:sp>
        <p:nvSpPr>
          <p:cNvPr id="35" name="object 33"/>
          <p:cNvSpPr/>
          <p:nvPr/>
        </p:nvSpPr>
        <p:spPr>
          <a:xfrm>
            <a:off x="2288031" y="1484883"/>
            <a:ext cx="1739392" cy="1301496"/>
          </a:xfrm>
          <a:prstGeom prst="rect">
            <a:avLst/>
          </a:prstGeom>
          <a:blipFill>
            <a:blip r:embed="rId8" cstate="print"/>
            <a:stretch>
              <a:fillRect/>
            </a:stretch>
          </a:blipFill>
        </p:spPr>
        <p:txBody>
          <a:bodyPr wrap="square" lIns="0" tIns="0" rIns="0" bIns="0" rtlCol="0"/>
          <a:lstStyle/>
          <a:p>
            <a:endParaRPr/>
          </a:p>
        </p:txBody>
      </p:sp>
      <p:sp>
        <p:nvSpPr>
          <p:cNvPr id="36" name="object 34"/>
          <p:cNvSpPr txBox="1"/>
          <p:nvPr/>
        </p:nvSpPr>
        <p:spPr>
          <a:xfrm>
            <a:off x="2810779" y="1838420"/>
            <a:ext cx="657012" cy="614484"/>
          </a:xfrm>
          <a:prstGeom prst="rect">
            <a:avLst/>
          </a:prstGeom>
        </p:spPr>
        <p:txBody>
          <a:bodyPr vert="horz" wrap="square" lIns="0" tIns="0" rIns="0" bIns="0" rtlCol="0">
            <a:spAutoFit/>
          </a:bodyPr>
          <a:lstStyle/>
          <a:p>
            <a:pPr marL="12700">
              <a:lnSpc>
                <a:spcPts val="4790"/>
              </a:lnSpc>
            </a:pPr>
            <a:r>
              <a:rPr sz="4000" spc="5" dirty="0">
                <a:solidFill>
                  <a:srgbClr val="FFFFFF"/>
                </a:solidFill>
                <a:latin typeface="Impact"/>
                <a:cs typeface="Impact"/>
              </a:rPr>
              <a:t>01</a:t>
            </a:r>
            <a:endParaRPr sz="4000">
              <a:latin typeface="Impact"/>
              <a:cs typeface="Impact"/>
            </a:endParaRPr>
          </a:p>
        </p:txBody>
      </p:sp>
      <p:sp>
        <p:nvSpPr>
          <p:cNvPr id="37" name="object 35"/>
          <p:cNvSpPr/>
          <p:nvPr/>
        </p:nvSpPr>
        <p:spPr>
          <a:xfrm>
            <a:off x="483615" y="1817116"/>
            <a:ext cx="2609088" cy="1956816"/>
          </a:xfrm>
          <a:prstGeom prst="rect">
            <a:avLst/>
          </a:prstGeom>
          <a:blipFill>
            <a:blip r:embed="rId9" cstate="print"/>
            <a:stretch>
              <a:fillRect/>
            </a:stretch>
          </a:blipFill>
        </p:spPr>
        <p:txBody>
          <a:bodyPr wrap="square" lIns="0" tIns="0" rIns="0" bIns="0" rtlCol="0"/>
          <a:lstStyle/>
          <a:p>
            <a:endParaRPr/>
          </a:p>
        </p:txBody>
      </p:sp>
      <p:grpSp>
        <p:nvGrpSpPr>
          <p:cNvPr id="57" name="组 56"/>
          <p:cNvGrpSpPr/>
          <p:nvPr/>
        </p:nvGrpSpPr>
        <p:grpSpPr>
          <a:xfrm>
            <a:off x="758554" y="1933726"/>
            <a:ext cx="2181013" cy="1635760"/>
            <a:chOff x="758554" y="1933726"/>
            <a:chExt cx="2181013" cy="1635760"/>
          </a:xfrm>
        </p:grpSpPr>
        <p:sp>
          <p:nvSpPr>
            <p:cNvPr id="38" name="object 36"/>
            <p:cNvSpPr/>
            <p:nvPr/>
          </p:nvSpPr>
          <p:spPr>
            <a:xfrm>
              <a:off x="758554" y="1933726"/>
              <a:ext cx="2180649" cy="1635486"/>
            </a:xfrm>
            <a:prstGeom prst="rect">
              <a:avLst/>
            </a:prstGeom>
            <a:blipFill>
              <a:blip r:embed="rId10" cstate="print"/>
              <a:stretch>
                <a:fillRect/>
              </a:stretch>
            </a:blipFill>
          </p:spPr>
          <p:txBody>
            <a:bodyPr wrap="square" lIns="0" tIns="0" rIns="0" bIns="0" rtlCol="0"/>
            <a:lstStyle/>
            <a:p>
              <a:endParaRPr/>
            </a:p>
          </p:txBody>
        </p:sp>
        <p:sp>
          <p:nvSpPr>
            <p:cNvPr id="39" name="object 37"/>
            <p:cNvSpPr/>
            <p:nvPr/>
          </p:nvSpPr>
          <p:spPr>
            <a:xfrm>
              <a:off x="758554" y="1933726"/>
              <a:ext cx="2181013" cy="1635760"/>
            </a:xfrm>
            <a:custGeom>
              <a:avLst/>
              <a:gdLst/>
              <a:ahLst/>
              <a:cxnLst/>
              <a:rect l="l" t="t" r="r" b="b"/>
              <a:pathLst>
                <a:path w="1635760" h="1635760">
                  <a:moveTo>
                    <a:pt x="0" y="817743"/>
                  </a:moveTo>
                  <a:lnTo>
                    <a:pt x="2710" y="750675"/>
                  </a:lnTo>
                  <a:lnTo>
                    <a:pt x="10702" y="685101"/>
                  </a:lnTo>
                  <a:lnTo>
                    <a:pt x="23765" y="621230"/>
                  </a:lnTo>
                  <a:lnTo>
                    <a:pt x="41689" y="559273"/>
                  </a:lnTo>
                  <a:lnTo>
                    <a:pt x="64262" y="499440"/>
                  </a:lnTo>
                  <a:lnTo>
                    <a:pt x="91275" y="441943"/>
                  </a:lnTo>
                  <a:lnTo>
                    <a:pt x="122516" y="386991"/>
                  </a:lnTo>
                  <a:lnTo>
                    <a:pt x="157777" y="334794"/>
                  </a:lnTo>
                  <a:lnTo>
                    <a:pt x="196845" y="285564"/>
                  </a:lnTo>
                  <a:lnTo>
                    <a:pt x="239511" y="239511"/>
                  </a:lnTo>
                  <a:lnTo>
                    <a:pt x="285564" y="196845"/>
                  </a:lnTo>
                  <a:lnTo>
                    <a:pt x="334794" y="157777"/>
                  </a:lnTo>
                  <a:lnTo>
                    <a:pt x="386991" y="122516"/>
                  </a:lnTo>
                  <a:lnTo>
                    <a:pt x="441943" y="91275"/>
                  </a:lnTo>
                  <a:lnTo>
                    <a:pt x="499440" y="64262"/>
                  </a:lnTo>
                  <a:lnTo>
                    <a:pt x="559273" y="41689"/>
                  </a:lnTo>
                  <a:lnTo>
                    <a:pt x="621230" y="23765"/>
                  </a:lnTo>
                  <a:lnTo>
                    <a:pt x="685101" y="10702"/>
                  </a:lnTo>
                  <a:lnTo>
                    <a:pt x="750675" y="2710"/>
                  </a:lnTo>
                  <a:lnTo>
                    <a:pt x="817743" y="0"/>
                  </a:lnTo>
                  <a:lnTo>
                    <a:pt x="884811" y="2710"/>
                  </a:lnTo>
                  <a:lnTo>
                    <a:pt x="950385" y="10702"/>
                  </a:lnTo>
                  <a:lnTo>
                    <a:pt x="1014256" y="23765"/>
                  </a:lnTo>
                  <a:lnTo>
                    <a:pt x="1076213" y="41689"/>
                  </a:lnTo>
                  <a:lnTo>
                    <a:pt x="1136046" y="64262"/>
                  </a:lnTo>
                  <a:lnTo>
                    <a:pt x="1193543" y="91275"/>
                  </a:lnTo>
                  <a:lnTo>
                    <a:pt x="1248495" y="122516"/>
                  </a:lnTo>
                  <a:lnTo>
                    <a:pt x="1300692" y="157777"/>
                  </a:lnTo>
                  <a:lnTo>
                    <a:pt x="1349922" y="196845"/>
                  </a:lnTo>
                  <a:lnTo>
                    <a:pt x="1395975" y="239511"/>
                  </a:lnTo>
                  <a:lnTo>
                    <a:pt x="1438641" y="285564"/>
                  </a:lnTo>
                  <a:lnTo>
                    <a:pt x="1477710" y="334794"/>
                  </a:lnTo>
                  <a:lnTo>
                    <a:pt x="1512970" y="386991"/>
                  </a:lnTo>
                  <a:lnTo>
                    <a:pt x="1544212" y="441943"/>
                  </a:lnTo>
                  <a:lnTo>
                    <a:pt x="1571224" y="499440"/>
                  </a:lnTo>
                  <a:lnTo>
                    <a:pt x="1593797" y="559273"/>
                  </a:lnTo>
                  <a:lnTo>
                    <a:pt x="1611721" y="621230"/>
                  </a:lnTo>
                  <a:lnTo>
                    <a:pt x="1624784" y="685101"/>
                  </a:lnTo>
                  <a:lnTo>
                    <a:pt x="1632776" y="750675"/>
                  </a:lnTo>
                  <a:lnTo>
                    <a:pt x="1635487" y="817743"/>
                  </a:lnTo>
                  <a:lnTo>
                    <a:pt x="1632776" y="884811"/>
                  </a:lnTo>
                  <a:lnTo>
                    <a:pt x="1624784" y="950385"/>
                  </a:lnTo>
                  <a:lnTo>
                    <a:pt x="1611721" y="1014256"/>
                  </a:lnTo>
                  <a:lnTo>
                    <a:pt x="1593797" y="1076213"/>
                  </a:lnTo>
                  <a:lnTo>
                    <a:pt x="1571224" y="1136046"/>
                  </a:lnTo>
                  <a:lnTo>
                    <a:pt x="1544212" y="1193543"/>
                  </a:lnTo>
                  <a:lnTo>
                    <a:pt x="1512970" y="1248495"/>
                  </a:lnTo>
                  <a:lnTo>
                    <a:pt x="1477710" y="1300692"/>
                  </a:lnTo>
                  <a:lnTo>
                    <a:pt x="1438641" y="1349922"/>
                  </a:lnTo>
                  <a:lnTo>
                    <a:pt x="1395975" y="1395975"/>
                  </a:lnTo>
                  <a:lnTo>
                    <a:pt x="1349922" y="1438641"/>
                  </a:lnTo>
                  <a:lnTo>
                    <a:pt x="1300692" y="1477710"/>
                  </a:lnTo>
                  <a:lnTo>
                    <a:pt x="1248495" y="1512970"/>
                  </a:lnTo>
                  <a:lnTo>
                    <a:pt x="1193543" y="1544212"/>
                  </a:lnTo>
                  <a:lnTo>
                    <a:pt x="1136046" y="1571224"/>
                  </a:lnTo>
                  <a:lnTo>
                    <a:pt x="1076213" y="1593797"/>
                  </a:lnTo>
                  <a:lnTo>
                    <a:pt x="1014256" y="1611721"/>
                  </a:lnTo>
                  <a:lnTo>
                    <a:pt x="950385" y="1624784"/>
                  </a:lnTo>
                  <a:lnTo>
                    <a:pt x="884811" y="1632776"/>
                  </a:lnTo>
                  <a:lnTo>
                    <a:pt x="817743" y="1635487"/>
                  </a:lnTo>
                  <a:lnTo>
                    <a:pt x="750675" y="1632776"/>
                  </a:lnTo>
                  <a:lnTo>
                    <a:pt x="685101" y="1624784"/>
                  </a:lnTo>
                  <a:lnTo>
                    <a:pt x="621230" y="1611721"/>
                  </a:lnTo>
                  <a:lnTo>
                    <a:pt x="559273" y="1593797"/>
                  </a:lnTo>
                  <a:lnTo>
                    <a:pt x="499440" y="1571224"/>
                  </a:lnTo>
                  <a:lnTo>
                    <a:pt x="441943" y="1544212"/>
                  </a:lnTo>
                  <a:lnTo>
                    <a:pt x="386991" y="1512970"/>
                  </a:lnTo>
                  <a:lnTo>
                    <a:pt x="334794" y="1477710"/>
                  </a:lnTo>
                  <a:lnTo>
                    <a:pt x="285564" y="1438641"/>
                  </a:lnTo>
                  <a:lnTo>
                    <a:pt x="239511" y="1395975"/>
                  </a:lnTo>
                  <a:lnTo>
                    <a:pt x="196845" y="1349922"/>
                  </a:lnTo>
                  <a:lnTo>
                    <a:pt x="157777" y="1300692"/>
                  </a:lnTo>
                  <a:lnTo>
                    <a:pt x="122516" y="1248495"/>
                  </a:lnTo>
                  <a:lnTo>
                    <a:pt x="91275" y="1193543"/>
                  </a:lnTo>
                  <a:lnTo>
                    <a:pt x="64262" y="1136046"/>
                  </a:lnTo>
                  <a:lnTo>
                    <a:pt x="41689" y="1076213"/>
                  </a:lnTo>
                  <a:lnTo>
                    <a:pt x="23765" y="1014256"/>
                  </a:lnTo>
                  <a:lnTo>
                    <a:pt x="10702" y="950385"/>
                  </a:lnTo>
                  <a:lnTo>
                    <a:pt x="2710" y="884811"/>
                  </a:lnTo>
                  <a:lnTo>
                    <a:pt x="0" y="817743"/>
                  </a:lnTo>
                  <a:close/>
                </a:path>
              </a:pathLst>
            </a:custGeom>
            <a:ln w="12700">
              <a:solidFill>
                <a:srgbClr val="FFFFFF"/>
              </a:solidFill>
            </a:ln>
          </p:spPr>
          <p:txBody>
            <a:bodyPr wrap="square" lIns="0" tIns="0" rIns="0" bIns="0" rtlCol="0"/>
            <a:lstStyle/>
            <a:p>
              <a:endParaRPr/>
            </a:p>
          </p:txBody>
        </p:sp>
        <p:sp>
          <p:nvSpPr>
            <p:cNvPr id="40" name="object 38"/>
            <p:cNvSpPr txBox="1"/>
            <p:nvPr/>
          </p:nvSpPr>
          <p:spPr>
            <a:xfrm>
              <a:off x="1273923" y="2528435"/>
              <a:ext cx="1531620" cy="430887"/>
            </a:xfrm>
            <a:prstGeom prst="rect">
              <a:avLst/>
            </a:prstGeom>
          </p:spPr>
          <p:txBody>
            <a:bodyPr vert="horz" wrap="square" lIns="0" tIns="0" rIns="0" bIns="0" rtlCol="0">
              <a:spAutoFit/>
            </a:bodyPr>
            <a:lstStyle/>
            <a:p>
              <a:pPr marL="74295">
                <a:lnSpc>
                  <a:spcPct val="100000"/>
                </a:lnSpc>
              </a:pPr>
              <a:r>
                <a:rPr lang="en-US" altLang="zh-CN" sz="2800" dirty="0">
                  <a:solidFill>
                    <a:srgbClr val="040000"/>
                  </a:solidFill>
                  <a:latin typeface="Arial"/>
                  <a:cs typeface="Arial"/>
                </a:rPr>
                <a:t>AMH</a:t>
              </a:r>
              <a:endParaRPr sz="2800" dirty="0">
                <a:solidFill>
                  <a:srgbClr val="040000"/>
                </a:solidFill>
                <a:latin typeface="Arial"/>
                <a:cs typeface="Arial"/>
              </a:endParaRPr>
            </a:p>
          </p:txBody>
        </p:sp>
      </p:grpSp>
      <p:sp>
        <p:nvSpPr>
          <p:cNvPr id="42" name="object 40"/>
          <p:cNvSpPr/>
          <p:nvPr/>
        </p:nvSpPr>
        <p:spPr>
          <a:xfrm>
            <a:off x="4620751" y="2735404"/>
            <a:ext cx="1119292" cy="839469"/>
          </a:xfrm>
          <a:custGeom>
            <a:avLst/>
            <a:gdLst/>
            <a:ahLst/>
            <a:cxnLst/>
            <a:rect l="l" t="t" r="r" b="b"/>
            <a:pathLst>
              <a:path w="839470" h="839470">
                <a:moveTo>
                  <a:pt x="419682" y="0"/>
                </a:moveTo>
                <a:lnTo>
                  <a:pt x="351608" y="5492"/>
                </a:lnTo>
                <a:lnTo>
                  <a:pt x="287030" y="21395"/>
                </a:lnTo>
                <a:lnTo>
                  <a:pt x="226814" y="46844"/>
                </a:lnTo>
                <a:lnTo>
                  <a:pt x="171823" y="80974"/>
                </a:lnTo>
                <a:lnTo>
                  <a:pt x="122922" y="122922"/>
                </a:lnTo>
                <a:lnTo>
                  <a:pt x="80974" y="171823"/>
                </a:lnTo>
                <a:lnTo>
                  <a:pt x="46844" y="226814"/>
                </a:lnTo>
                <a:lnTo>
                  <a:pt x="21395" y="287030"/>
                </a:lnTo>
                <a:lnTo>
                  <a:pt x="5492" y="351608"/>
                </a:lnTo>
                <a:lnTo>
                  <a:pt x="0" y="419682"/>
                </a:lnTo>
                <a:lnTo>
                  <a:pt x="1391" y="454103"/>
                </a:lnTo>
                <a:lnTo>
                  <a:pt x="12197" y="520537"/>
                </a:lnTo>
                <a:lnTo>
                  <a:pt x="32980" y="583042"/>
                </a:lnTo>
                <a:lnTo>
                  <a:pt x="62877" y="640754"/>
                </a:lnTo>
                <a:lnTo>
                  <a:pt x="101024" y="692808"/>
                </a:lnTo>
                <a:lnTo>
                  <a:pt x="146557" y="738341"/>
                </a:lnTo>
                <a:lnTo>
                  <a:pt x="198611" y="776488"/>
                </a:lnTo>
                <a:lnTo>
                  <a:pt x="256323" y="806386"/>
                </a:lnTo>
                <a:lnTo>
                  <a:pt x="318828" y="827169"/>
                </a:lnTo>
                <a:lnTo>
                  <a:pt x="385262" y="837975"/>
                </a:lnTo>
                <a:lnTo>
                  <a:pt x="419682" y="839367"/>
                </a:lnTo>
                <a:lnTo>
                  <a:pt x="454103" y="837975"/>
                </a:lnTo>
                <a:lnTo>
                  <a:pt x="520537" y="827169"/>
                </a:lnTo>
                <a:lnTo>
                  <a:pt x="583042" y="806386"/>
                </a:lnTo>
                <a:lnTo>
                  <a:pt x="640754" y="776488"/>
                </a:lnTo>
                <a:lnTo>
                  <a:pt x="692808" y="738341"/>
                </a:lnTo>
                <a:lnTo>
                  <a:pt x="738341" y="692808"/>
                </a:lnTo>
                <a:lnTo>
                  <a:pt x="776488" y="640754"/>
                </a:lnTo>
                <a:lnTo>
                  <a:pt x="806386" y="583042"/>
                </a:lnTo>
                <a:lnTo>
                  <a:pt x="827169" y="520537"/>
                </a:lnTo>
                <a:lnTo>
                  <a:pt x="837975" y="454103"/>
                </a:lnTo>
                <a:lnTo>
                  <a:pt x="839367" y="419682"/>
                </a:lnTo>
                <a:lnTo>
                  <a:pt x="837975" y="385262"/>
                </a:lnTo>
                <a:lnTo>
                  <a:pt x="827169" y="318828"/>
                </a:lnTo>
                <a:lnTo>
                  <a:pt x="806386" y="256323"/>
                </a:lnTo>
                <a:lnTo>
                  <a:pt x="776488" y="198611"/>
                </a:lnTo>
                <a:lnTo>
                  <a:pt x="738341" y="146557"/>
                </a:lnTo>
                <a:lnTo>
                  <a:pt x="692808" y="101024"/>
                </a:lnTo>
                <a:lnTo>
                  <a:pt x="640754" y="62877"/>
                </a:lnTo>
                <a:lnTo>
                  <a:pt x="583042" y="32980"/>
                </a:lnTo>
                <a:lnTo>
                  <a:pt x="520537" y="12197"/>
                </a:lnTo>
                <a:lnTo>
                  <a:pt x="454103" y="1391"/>
                </a:lnTo>
                <a:lnTo>
                  <a:pt x="419682" y="0"/>
                </a:lnTo>
                <a:close/>
              </a:path>
            </a:pathLst>
          </a:custGeom>
          <a:solidFill>
            <a:srgbClr val="F68E38"/>
          </a:solidFill>
        </p:spPr>
        <p:txBody>
          <a:bodyPr wrap="square" lIns="0" tIns="0" rIns="0" bIns="0" rtlCol="0"/>
          <a:lstStyle/>
          <a:p>
            <a:endParaRPr/>
          </a:p>
        </p:txBody>
      </p:sp>
      <p:sp>
        <p:nvSpPr>
          <p:cNvPr id="43" name="object 41"/>
          <p:cNvSpPr/>
          <p:nvPr/>
        </p:nvSpPr>
        <p:spPr>
          <a:xfrm>
            <a:off x="4616704" y="2734564"/>
            <a:ext cx="1125728" cy="841248"/>
          </a:xfrm>
          <a:prstGeom prst="rect">
            <a:avLst/>
          </a:prstGeom>
          <a:blipFill>
            <a:blip r:embed="rId11" cstate="print"/>
            <a:stretch>
              <a:fillRect/>
            </a:stretch>
          </a:blipFill>
        </p:spPr>
        <p:txBody>
          <a:bodyPr wrap="square" lIns="0" tIns="0" rIns="0" bIns="0" rtlCol="0"/>
          <a:lstStyle/>
          <a:p>
            <a:pPr marL="12700">
              <a:lnSpc>
                <a:spcPct val="100000"/>
              </a:lnSpc>
              <a:spcBef>
                <a:spcPts val="865"/>
              </a:spcBef>
            </a:pPr>
            <a:endParaRPr lang="zh-CN" altLang="en-US" dirty="0">
              <a:latin typeface="Impact"/>
              <a:cs typeface="Impact"/>
            </a:endParaRPr>
          </a:p>
        </p:txBody>
      </p:sp>
      <p:sp>
        <p:nvSpPr>
          <p:cNvPr id="44" name="object 42"/>
          <p:cNvSpPr/>
          <p:nvPr/>
        </p:nvSpPr>
        <p:spPr>
          <a:xfrm>
            <a:off x="4925569" y="1954277"/>
            <a:ext cx="1849119" cy="1383791"/>
          </a:xfrm>
          <a:prstGeom prst="rect">
            <a:avLst/>
          </a:prstGeom>
          <a:blipFill>
            <a:blip r:embed="rId12" cstate="print"/>
            <a:stretch>
              <a:fillRect/>
            </a:stretch>
          </a:blipFill>
        </p:spPr>
        <p:txBody>
          <a:bodyPr wrap="square" lIns="0" tIns="0" rIns="0" bIns="0" rtlCol="0"/>
          <a:lstStyle/>
          <a:p>
            <a:endParaRPr/>
          </a:p>
        </p:txBody>
      </p:sp>
      <p:sp>
        <p:nvSpPr>
          <p:cNvPr id="45" name="object 43"/>
          <p:cNvSpPr/>
          <p:nvPr/>
        </p:nvSpPr>
        <p:spPr>
          <a:xfrm>
            <a:off x="5200254" y="2068198"/>
            <a:ext cx="1419111" cy="1064333"/>
          </a:xfrm>
          <a:prstGeom prst="rect">
            <a:avLst/>
          </a:prstGeom>
          <a:blipFill>
            <a:blip r:embed="rId7" cstate="print"/>
            <a:stretch>
              <a:fillRect/>
            </a:stretch>
          </a:blipFill>
        </p:spPr>
        <p:txBody>
          <a:bodyPr wrap="square" lIns="0" tIns="0" rIns="0" bIns="0" rtlCol="0"/>
          <a:lstStyle/>
          <a:p>
            <a:endParaRPr/>
          </a:p>
        </p:txBody>
      </p:sp>
      <p:sp>
        <p:nvSpPr>
          <p:cNvPr id="46" name="object 44"/>
          <p:cNvSpPr/>
          <p:nvPr/>
        </p:nvSpPr>
        <p:spPr>
          <a:xfrm>
            <a:off x="5200254" y="2068198"/>
            <a:ext cx="1419860" cy="1064895"/>
          </a:xfrm>
          <a:custGeom>
            <a:avLst/>
            <a:gdLst/>
            <a:ahLst/>
            <a:cxnLst/>
            <a:rect l="l" t="t" r="r" b="b"/>
            <a:pathLst>
              <a:path w="1064895" h="1064895">
                <a:moveTo>
                  <a:pt x="532166" y="0"/>
                </a:moveTo>
                <a:lnTo>
                  <a:pt x="488520" y="1764"/>
                </a:lnTo>
                <a:lnTo>
                  <a:pt x="445846" y="6965"/>
                </a:lnTo>
                <a:lnTo>
                  <a:pt x="404280" y="15466"/>
                </a:lnTo>
                <a:lnTo>
                  <a:pt x="363960" y="27130"/>
                </a:lnTo>
                <a:lnTo>
                  <a:pt x="325023" y="41820"/>
                </a:lnTo>
                <a:lnTo>
                  <a:pt x="287605" y="59399"/>
                </a:lnTo>
                <a:lnTo>
                  <a:pt x="251843" y="79730"/>
                </a:lnTo>
                <a:lnTo>
                  <a:pt x="217875" y="102677"/>
                </a:lnTo>
                <a:lnTo>
                  <a:pt x="185838" y="128102"/>
                </a:lnTo>
                <a:lnTo>
                  <a:pt x="155867" y="155868"/>
                </a:lnTo>
                <a:lnTo>
                  <a:pt x="128101" y="185838"/>
                </a:lnTo>
                <a:lnTo>
                  <a:pt x="102677" y="217876"/>
                </a:lnTo>
                <a:lnTo>
                  <a:pt x="79730" y="251844"/>
                </a:lnTo>
                <a:lnTo>
                  <a:pt x="59399" y="287605"/>
                </a:lnTo>
                <a:lnTo>
                  <a:pt x="41820" y="325023"/>
                </a:lnTo>
                <a:lnTo>
                  <a:pt x="27130" y="363961"/>
                </a:lnTo>
                <a:lnTo>
                  <a:pt x="15466" y="404281"/>
                </a:lnTo>
                <a:lnTo>
                  <a:pt x="6965" y="445846"/>
                </a:lnTo>
                <a:lnTo>
                  <a:pt x="1764" y="488520"/>
                </a:lnTo>
                <a:lnTo>
                  <a:pt x="0" y="532166"/>
                </a:lnTo>
                <a:lnTo>
                  <a:pt x="1764" y="575812"/>
                </a:lnTo>
                <a:lnTo>
                  <a:pt x="6965" y="618486"/>
                </a:lnTo>
                <a:lnTo>
                  <a:pt x="15466" y="660052"/>
                </a:lnTo>
                <a:lnTo>
                  <a:pt x="27130" y="700372"/>
                </a:lnTo>
                <a:lnTo>
                  <a:pt x="41820" y="739310"/>
                </a:lnTo>
                <a:lnTo>
                  <a:pt x="59399" y="776727"/>
                </a:lnTo>
                <a:lnTo>
                  <a:pt x="79730" y="812489"/>
                </a:lnTo>
                <a:lnTo>
                  <a:pt x="102677" y="846457"/>
                </a:lnTo>
                <a:lnTo>
                  <a:pt x="128101" y="878495"/>
                </a:lnTo>
                <a:lnTo>
                  <a:pt x="155867" y="908465"/>
                </a:lnTo>
                <a:lnTo>
                  <a:pt x="185838" y="936231"/>
                </a:lnTo>
                <a:lnTo>
                  <a:pt x="217875" y="961656"/>
                </a:lnTo>
                <a:lnTo>
                  <a:pt x="251843" y="984602"/>
                </a:lnTo>
                <a:lnTo>
                  <a:pt x="287605" y="1004934"/>
                </a:lnTo>
                <a:lnTo>
                  <a:pt x="325023" y="1022513"/>
                </a:lnTo>
                <a:lnTo>
                  <a:pt x="363960" y="1037203"/>
                </a:lnTo>
                <a:lnTo>
                  <a:pt x="404280" y="1048867"/>
                </a:lnTo>
                <a:lnTo>
                  <a:pt x="445846" y="1057368"/>
                </a:lnTo>
                <a:lnTo>
                  <a:pt x="488520" y="1062569"/>
                </a:lnTo>
                <a:lnTo>
                  <a:pt x="532166" y="1064333"/>
                </a:lnTo>
                <a:lnTo>
                  <a:pt x="575812" y="1062569"/>
                </a:lnTo>
                <a:lnTo>
                  <a:pt x="618486" y="1057368"/>
                </a:lnTo>
                <a:lnTo>
                  <a:pt x="660052" y="1048867"/>
                </a:lnTo>
                <a:lnTo>
                  <a:pt x="700372" y="1037203"/>
                </a:lnTo>
                <a:lnTo>
                  <a:pt x="739310" y="1022513"/>
                </a:lnTo>
                <a:lnTo>
                  <a:pt x="776727" y="1004934"/>
                </a:lnTo>
                <a:lnTo>
                  <a:pt x="812489" y="984602"/>
                </a:lnTo>
                <a:lnTo>
                  <a:pt x="846457" y="961656"/>
                </a:lnTo>
                <a:lnTo>
                  <a:pt x="878495" y="936231"/>
                </a:lnTo>
                <a:lnTo>
                  <a:pt x="908465" y="908465"/>
                </a:lnTo>
                <a:lnTo>
                  <a:pt x="936231" y="878495"/>
                </a:lnTo>
                <a:lnTo>
                  <a:pt x="961656" y="846457"/>
                </a:lnTo>
                <a:lnTo>
                  <a:pt x="984602" y="812489"/>
                </a:lnTo>
                <a:lnTo>
                  <a:pt x="1004934" y="776727"/>
                </a:lnTo>
                <a:lnTo>
                  <a:pt x="1022513" y="739310"/>
                </a:lnTo>
                <a:lnTo>
                  <a:pt x="1037203" y="700372"/>
                </a:lnTo>
                <a:lnTo>
                  <a:pt x="1048867" y="660052"/>
                </a:lnTo>
                <a:lnTo>
                  <a:pt x="1057368" y="618486"/>
                </a:lnTo>
                <a:lnTo>
                  <a:pt x="1062569" y="575812"/>
                </a:lnTo>
                <a:lnTo>
                  <a:pt x="1064333" y="532166"/>
                </a:lnTo>
                <a:lnTo>
                  <a:pt x="1062569" y="488520"/>
                </a:lnTo>
                <a:lnTo>
                  <a:pt x="1057368" y="445846"/>
                </a:lnTo>
                <a:lnTo>
                  <a:pt x="1048867" y="404281"/>
                </a:lnTo>
                <a:lnTo>
                  <a:pt x="1037203" y="363961"/>
                </a:lnTo>
                <a:lnTo>
                  <a:pt x="1022513" y="325023"/>
                </a:lnTo>
                <a:lnTo>
                  <a:pt x="1004934" y="287605"/>
                </a:lnTo>
                <a:lnTo>
                  <a:pt x="984602" y="251844"/>
                </a:lnTo>
                <a:lnTo>
                  <a:pt x="961656" y="217876"/>
                </a:lnTo>
                <a:lnTo>
                  <a:pt x="936231" y="185838"/>
                </a:lnTo>
                <a:lnTo>
                  <a:pt x="908465" y="155868"/>
                </a:lnTo>
                <a:lnTo>
                  <a:pt x="878495" y="128102"/>
                </a:lnTo>
                <a:lnTo>
                  <a:pt x="846457" y="102677"/>
                </a:lnTo>
                <a:lnTo>
                  <a:pt x="812489" y="79730"/>
                </a:lnTo>
                <a:lnTo>
                  <a:pt x="776727" y="59399"/>
                </a:lnTo>
                <a:lnTo>
                  <a:pt x="739310" y="41820"/>
                </a:lnTo>
                <a:lnTo>
                  <a:pt x="700372" y="27130"/>
                </a:lnTo>
                <a:lnTo>
                  <a:pt x="660052" y="15466"/>
                </a:lnTo>
                <a:lnTo>
                  <a:pt x="618486" y="6965"/>
                </a:lnTo>
                <a:lnTo>
                  <a:pt x="575812" y="1764"/>
                </a:lnTo>
                <a:lnTo>
                  <a:pt x="532166" y="0"/>
                </a:lnTo>
              </a:path>
            </a:pathLst>
          </a:custGeom>
        </p:spPr>
        <p:txBody>
          <a:bodyPr wrap="square" lIns="0" tIns="0" rIns="0" bIns="0" rtlCol="0"/>
          <a:lstStyle/>
          <a:p>
            <a:endParaRPr/>
          </a:p>
        </p:txBody>
      </p:sp>
      <p:sp>
        <p:nvSpPr>
          <p:cNvPr id="47" name="object 45"/>
          <p:cNvSpPr/>
          <p:nvPr/>
        </p:nvSpPr>
        <p:spPr>
          <a:xfrm>
            <a:off x="5200254" y="2068198"/>
            <a:ext cx="1419860" cy="1064895"/>
          </a:xfrm>
          <a:custGeom>
            <a:avLst/>
            <a:gdLst/>
            <a:ahLst/>
            <a:cxnLst/>
            <a:rect l="l" t="t" r="r" b="b"/>
            <a:pathLst>
              <a:path w="1064895" h="1064895">
                <a:moveTo>
                  <a:pt x="0" y="532166"/>
                </a:moveTo>
                <a:lnTo>
                  <a:pt x="1764" y="488520"/>
                </a:lnTo>
                <a:lnTo>
                  <a:pt x="6965" y="445846"/>
                </a:lnTo>
                <a:lnTo>
                  <a:pt x="15466" y="404280"/>
                </a:lnTo>
                <a:lnTo>
                  <a:pt x="27130" y="363960"/>
                </a:lnTo>
                <a:lnTo>
                  <a:pt x="41820" y="325023"/>
                </a:lnTo>
                <a:lnTo>
                  <a:pt x="59399" y="287605"/>
                </a:lnTo>
                <a:lnTo>
                  <a:pt x="79730" y="251843"/>
                </a:lnTo>
                <a:lnTo>
                  <a:pt x="102677" y="217875"/>
                </a:lnTo>
                <a:lnTo>
                  <a:pt x="128102" y="185838"/>
                </a:lnTo>
                <a:lnTo>
                  <a:pt x="155868" y="155867"/>
                </a:lnTo>
                <a:lnTo>
                  <a:pt x="185838" y="128101"/>
                </a:lnTo>
                <a:lnTo>
                  <a:pt x="217876" y="102677"/>
                </a:lnTo>
                <a:lnTo>
                  <a:pt x="251844" y="79730"/>
                </a:lnTo>
                <a:lnTo>
                  <a:pt x="287605" y="59399"/>
                </a:lnTo>
                <a:lnTo>
                  <a:pt x="325023" y="41820"/>
                </a:lnTo>
                <a:lnTo>
                  <a:pt x="363961" y="27130"/>
                </a:lnTo>
                <a:lnTo>
                  <a:pt x="404281" y="15466"/>
                </a:lnTo>
                <a:lnTo>
                  <a:pt x="445846" y="6965"/>
                </a:lnTo>
                <a:lnTo>
                  <a:pt x="488521" y="1764"/>
                </a:lnTo>
                <a:lnTo>
                  <a:pt x="532167" y="0"/>
                </a:lnTo>
                <a:lnTo>
                  <a:pt x="575812" y="1764"/>
                </a:lnTo>
                <a:lnTo>
                  <a:pt x="618487" y="6965"/>
                </a:lnTo>
                <a:lnTo>
                  <a:pt x="660052" y="15466"/>
                </a:lnTo>
                <a:lnTo>
                  <a:pt x="700372" y="27130"/>
                </a:lnTo>
                <a:lnTo>
                  <a:pt x="739310" y="41820"/>
                </a:lnTo>
                <a:lnTo>
                  <a:pt x="776728" y="59399"/>
                </a:lnTo>
                <a:lnTo>
                  <a:pt x="812489" y="79730"/>
                </a:lnTo>
                <a:lnTo>
                  <a:pt x="846457" y="102677"/>
                </a:lnTo>
                <a:lnTo>
                  <a:pt x="878495" y="128101"/>
                </a:lnTo>
                <a:lnTo>
                  <a:pt x="908465" y="155867"/>
                </a:lnTo>
                <a:lnTo>
                  <a:pt x="936231" y="185838"/>
                </a:lnTo>
                <a:lnTo>
                  <a:pt x="961656" y="217875"/>
                </a:lnTo>
                <a:lnTo>
                  <a:pt x="984603" y="251843"/>
                </a:lnTo>
                <a:lnTo>
                  <a:pt x="1004934" y="287605"/>
                </a:lnTo>
                <a:lnTo>
                  <a:pt x="1022513" y="325023"/>
                </a:lnTo>
                <a:lnTo>
                  <a:pt x="1037203" y="363960"/>
                </a:lnTo>
                <a:lnTo>
                  <a:pt x="1048867" y="404280"/>
                </a:lnTo>
                <a:lnTo>
                  <a:pt x="1057368" y="445846"/>
                </a:lnTo>
                <a:lnTo>
                  <a:pt x="1062569" y="488520"/>
                </a:lnTo>
                <a:lnTo>
                  <a:pt x="1064334" y="532166"/>
                </a:lnTo>
                <a:lnTo>
                  <a:pt x="1062569" y="575812"/>
                </a:lnTo>
                <a:lnTo>
                  <a:pt x="1057368" y="618486"/>
                </a:lnTo>
                <a:lnTo>
                  <a:pt x="1048867" y="660052"/>
                </a:lnTo>
                <a:lnTo>
                  <a:pt x="1037203" y="700372"/>
                </a:lnTo>
                <a:lnTo>
                  <a:pt x="1022513" y="739309"/>
                </a:lnTo>
                <a:lnTo>
                  <a:pt x="1004934" y="776727"/>
                </a:lnTo>
                <a:lnTo>
                  <a:pt x="984603" y="812489"/>
                </a:lnTo>
                <a:lnTo>
                  <a:pt x="961656" y="846457"/>
                </a:lnTo>
                <a:lnTo>
                  <a:pt x="936231" y="878494"/>
                </a:lnTo>
                <a:lnTo>
                  <a:pt x="908465" y="908465"/>
                </a:lnTo>
                <a:lnTo>
                  <a:pt x="878495" y="936231"/>
                </a:lnTo>
                <a:lnTo>
                  <a:pt x="846457" y="961655"/>
                </a:lnTo>
                <a:lnTo>
                  <a:pt x="812489" y="984602"/>
                </a:lnTo>
                <a:lnTo>
                  <a:pt x="776728" y="1004933"/>
                </a:lnTo>
                <a:lnTo>
                  <a:pt x="739310" y="1022512"/>
                </a:lnTo>
                <a:lnTo>
                  <a:pt x="700372" y="1037202"/>
                </a:lnTo>
                <a:lnTo>
                  <a:pt x="660052" y="1048866"/>
                </a:lnTo>
                <a:lnTo>
                  <a:pt x="618487" y="1057367"/>
                </a:lnTo>
                <a:lnTo>
                  <a:pt x="575812" y="1062568"/>
                </a:lnTo>
                <a:lnTo>
                  <a:pt x="532167" y="1064333"/>
                </a:lnTo>
                <a:lnTo>
                  <a:pt x="488521" y="1062568"/>
                </a:lnTo>
                <a:lnTo>
                  <a:pt x="445846" y="1057367"/>
                </a:lnTo>
                <a:lnTo>
                  <a:pt x="404281" y="1048866"/>
                </a:lnTo>
                <a:lnTo>
                  <a:pt x="363961" y="1037202"/>
                </a:lnTo>
                <a:lnTo>
                  <a:pt x="325023" y="1022512"/>
                </a:lnTo>
                <a:lnTo>
                  <a:pt x="287605" y="1004933"/>
                </a:lnTo>
                <a:lnTo>
                  <a:pt x="251844" y="984602"/>
                </a:lnTo>
                <a:lnTo>
                  <a:pt x="217876" y="961655"/>
                </a:lnTo>
                <a:lnTo>
                  <a:pt x="185838" y="936231"/>
                </a:lnTo>
                <a:lnTo>
                  <a:pt x="155868" y="908465"/>
                </a:lnTo>
                <a:lnTo>
                  <a:pt x="128102" y="878494"/>
                </a:lnTo>
                <a:lnTo>
                  <a:pt x="102677" y="846457"/>
                </a:lnTo>
                <a:lnTo>
                  <a:pt x="79730" y="812489"/>
                </a:lnTo>
                <a:lnTo>
                  <a:pt x="59399" y="776727"/>
                </a:lnTo>
                <a:lnTo>
                  <a:pt x="41820" y="739309"/>
                </a:lnTo>
                <a:lnTo>
                  <a:pt x="27130" y="700372"/>
                </a:lnTo>
                <a:lnTo>
                  <a:pt x="15466" y="660052"/>
                </a:lnTo>
                <a:lnTo>
                  <a:pt x="6965" y="618486"/>
                </a:lnTo>
                <a:lnTo>
                  <a:pt x="1764" y="575812"/>
                </a:lnTo>
                <a:lnTo>
                  <a:pt x="0" y="532166"/>
                </a:lnTo>
                <a:close/>
              </a:path>
            </a:pathLst>
          </a:custGeom>
          <a:ln w="12700">
            <a:solidFill>
              <a:srgbClr val="FFFFFF"/>
            </a:solidFill>
          </a:ln>
        </p:spPr>
        <p:txBody>
          <a:bodyPr wrap="square" lIns="0" tIns="0" rIns="0" bIns="0" rtlCol="0"/>
          <a:lstStyle/>
          <a:p>
            <a:endParaRPr/>
          </a:p>
        </p:txBody>
      </p:sp>
      <p:sp>
        <p:nvSpPr>
          <p:cNvPr id="48" name="object 46"/>
          <p:cNvSpPr txBox="1"/>
          <p:nvPr/>
        </p:nvSpPr>
        <p:spPr>
          <a:xfrm>
            <a:off x="5156781" y="2543718"/>
            <a:ext cx="1533313" cy="230405"/>
          </a:xfrm>
          <a:prstGeom prst="rect">
            <a:avLst/>
          </a:prstGeom>
        </p:spPr>
        <p:txBody>
          <a:bodyPr vert="horz" wrap="square" lIns="0" tIns="0" rIns="0" bIns="0" rtlCol="0">
            <a:spAutoFit/>
          </a:bodyPr>
          <a:lstStyle/>
          <a:p>
            <a:pPr marL="12700" marR="5080" algn="ctr">
              <a:lnSpc>
                <a:spcPts val="1580"/>
              </a:lnSpc>
            </a:pPr>
            <a:r>
              <a:rPr lang="zh-TW" altLang="en-US" sz="2400" dirty="0">
                <a:solidFill>
                  <a:srgbClr val="040000"/>
                </a:solidFill>
                <a:latin typeface="Arial"/>
                <a:cs typeface="Arial"/>
              </a:rPr>
              <a:t>基础</a:t>
            </a:r>
            <a:r>
              <a:rPr lang="en-US" altLang="zh-TW" sz="2400" dirty="0">
                <a:solidFill>
                  <a:srgbClr val="040000"/>
                </a:solidFill>
                <a:latin typeface="Arial"/>
                <a:cs typeface="Arial"/>
              </a:rPr>
              <a:t>FSH</a:t>
            </a:r>
            <a:endParaRPr lang="zh-TW" altLang="en-US" sz="2400" dirty="0">
              <a:solidFill>
                <a:srgbClr val="040000"/>
              </a:solidFill>
              <a:latin typeface="Arial"/>
              <a:cs typeface="Arial"/>
            </a:endParaRPr>
          </a:p>
        </p:txBody>
      </p:sp>
      <p:sp>
        <p:nvSpPr>
          <p:cNvPr id="51" name="文本框 50"/>
          <p:cNvSpPr txBox="1"/>
          <p:nvPr/>
        </p:nvSpPr>
        <p:spPr>
          <a:xfrm>
            <a:off x="4953000" y="2984500"/>
            <a:ext cx="431800" cy="646331"/>
          </a:xfrm>
          <a:prstGeom prst="rect">
            <a:avLst/>
          </a:prstGeom>
          <a:noFill/>
        </p:spPr>
        <p:txBody>
          <a:bodyPr wrap="square" rtlCol="0">
            <a:spAutoFit/>
          </a:bodyPr>
          <a:lstStyle/>
          <a:p>
            <a:r>
              <a:rPr lang="en-US" altLang="zh-CN" dirty="0">
                <a:solidFill>
                  <a:srgbClr val="FFFFFF"/>
                </a:solidFill>
                <a:latin typeface="Impact"/>
                <a:cs typeface="Impact"/>
              </a:rPr>
              <a:t>02</a:t>
            </a:r>
            <a:endParaRPr lang="zh-CN" altLang="en-US" dirty="0">
              <a:latin typeface="Impact"/>
              <a:cs typeface="Impact"/>
            </a:endParaRPr>
          </a:p>
          <a:p>
            <a:endParaRPr kumimoji="1" lang="zh-CN" altLang="en-US" dirty="0"/>
          </a:p>
        </p:txBody>
      </p:sp>
      <p:sp>
        <p:nvSpPr>
          <p:cNvPr id="53" name="文本框 52"/>
          <p:cNvSpPr txBox="1"/>
          <p:nvPr/>
        </p:nvSpPr>
        <p:spPr>
          <a:xfrm>
            <a:off x="8775700" y="2959100"/>
            <a:ext cx="1270000" cy="461665"/>
          </a:xfrm>
          <a:prstGeom prst="rect">
            <a:avLst/>
          </a:prstGeom>
          <a:noFill/>
        </p:spPr>
        <p:txBody>
          <a:bodyPr wrap="square" rtlCol="0">
            <a:spAutoFit/>
          </a:bodyPr>
          <a:lstStyle/>
          <a:p>
            <a:r>
              <a:rPr lang="en-US" altLang="zh-CN" sz="2400" dirty="0">
                <a:solidFill>
                  <a:srgbClr val="040000"/>
                </a:solidFill>
                <a:latin typeface="Arial"/>
                <a:cs typeface="Arial"/>
              </a:rPr>
              <a:t>FSH/LH</a:t>
            </a:r>
          </a:p>
        </p:txBody>
      </p:sp>
      <p:sp>
        <p:nvSpPr>
          <p:cNvPr id="56" name="矩形 55"/>
          <p:cNvSpPr/>
          <p:nvPr/>
        </p:nvSpPr>
        <p:spPr>
          <a:xfrm>
            <a:off x="4044164" y="4552434"/>
            <a:ext cx="1011340" cy="400110"/>
          </a:xfrm>
          <a:prstGeom prst="rect">
            <a:avLst/>
          </a:prstGeom>
        </p:spPr>
        <p:txBody>
          <a:bodyPr wrap="none">
            <a:spAutoFit/>
          </a:bodyPr>
          <a:lstStyle/>
          <a:p>
            <a:r>
              <a:rPr kumimoji="1" lang="zh-CN" altLang="en-US" sz="2000" dirty="0">
                <a:solidFill>
                  <a:srgbClr val="040000"/>
                </a:solidFill>
              </a:rPr>
              <a:t>基础</a:t>
            </a:r>
            <a:r>
              <a:rPr kumimoji="1" lang="en-US" altLang="zh-CN" sz="2000" dirty="0">
                <a:solidFill>
                  <a:srgbClr val="040000"/>
                </a:solidFill>
              </a:rPr>
              <a:t>E2</a:t>
            </a:r>
            <a:endParaRPr kumimoji="1" lang="zh-CN" altLang="en-US" sz="2000" dirty="0">
              <a:solidFill>
                <a:srgbClr val="040000"/>
              </a:solidFill>
            </a:endParaRPr>
          </a:p>
        </p:txBody>
      </p:sp>
    </p:spTree>
    <p:extLst>
      <p:ext uri="{BB962C8B-B14F-4D97-AF65-F5344CB8AC3E}">
        <p14:creationId xmlns:p14="http://schemas.microsoft.com/office/powerpoint/2010/main" val="173250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1"/>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
                                        </p:tgtEl>
                                        <p:attrNameLst>
                                          <p:attrName>style.visibility</p:attrName>
                                        </p:attrNameLst>
                                      </p:cBhvr>
                                      <p:to>
                                        <p:strVal val="visible"/>
                                      </p:to>
                                    </p:set>
                                  </p:childTnLst>
                                </p:cTn>
                              </p:par>
                              <p:par>
                                <p:cTn id="21" presetID="1" presetClass="entr" presetSubtype="0" fill="hold" grpId="0" nodeType="withEffect" nodePh="1">
                                  <p:stCondLst>
                                    <p:cond delay="0"/>
                                  </p:stCondLst>
                                  <p:endCondLst>
                                    <p:cond evt="begin" delay="0">
                                      <p:tn val="21"/>
                                    </p:cond>
                                  </p:endCondLst>
                                  <p:childTnLst>
                                    <p:set>
                                      <p:cBhvr>
                                        <p:cTn id="22" dur="1" fill="hold">
                                          <p:stCondLst>
                                            <p:cond delay="0"/>
                                          </p:stCondLst>
                                        </p:cTn>
                                        <p:tgtEl>
                                          <p:spTgt spid="2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5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16" grpId="0" animBg="1"/>
      <p:bldP spid="17" grpId="0" animBg="1"/>
      <p:bldP spid="18" grpId="0" animBg="1"/>
      <p:bldP spid="19" grpId="0"/>
      <p:bldP spid="20" grpId="0" animBg="1"/>
      <p:bldP spid="21" grpId="0" animBg="1"/>
      <p:bldP spid="22" grpId="0" animBg="1"/>
      <p:bldP spid="23" grpId="0"/>
      <p:bldP spid="56"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814304" y="121920"/>
            <a:ext cx="1081024" cy="1048512"/>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4724400" y="392496"/>
            <a:ext cx="2743200" cy="800219"/>
          </a:xfrm>
          <a:prstGeom prst="rect">
            <a:avLst/>
          </a:prstGeom>
        </p:spPr>
        <p:txBody>
          <a:bodyPr vert="horz" wrap="square" lIns="0" tIns="0" rIns="0" bIns="0" rtlCol="0">
            <a:spAutoFit/>
          </a:bodyPr>
          <a:lstStyle/>
          <a:p>
            <a:pPr marL="16933">
              <a:lnSpc>
                <a:spcPct val="100000"/>
              </a:lnSpc>
            </a:pPr>
            <a:r>
              <a:rPr sz="5200" spc="133" dirty="0">
                <a:latin typeface="微软雅黑"/>
                <a:cs typeface="微软雅黑"/>
              </a:rPr>
              <a:t>报告大纲</a:t>
            </a:r>
            <a:endParaRPr sz="5200">
              <a:latin typeface="微软雅黑"/>
              <a:cs typeface="微软雅黑"/>
            </a:endParaRPr>
          </a:p>
        </p:txBody>
      </p:sp>
      <p:sp>
        <p:nvSpPr>
          <p:cNvPr id="4" name="object 4"/>
          <p:cNvSpPr/>
          <p:nvPr/>
        </p:nvSpPr>
        <p:spPr>
          <a:xfrm>
            <a:off x="1906324" y="2011453"/>
            <a:ext cx="973667" cy="686435"/>
          </a:xfrm>
          <a:custGeom>
            <a:avLst/>
            <a:gdLst/>
            <a:ahLst/>
            <a:cxnLst/>
            <a:rect l="l" t="t" r="r" b="b"/>
            <a:pathLst>
              <a:path w="730250" h="686435">
                <a:moveTo>
                  <a:pt x="729922" y="0"/>
                </a:moveTo>
                <a:lnTo>
                  <a:pt x="0" y="686394"/>
                </a:lnTo>
              </a:path>
            </a:pathLst>
          </a:custGeom>
          <a:ln w="12700">
            <a:solidFill>
              <a:srgbClr val="5B9BD5"/>
            </a:solidFill>
          </a:ln>
        </p:spPr>
        <p:txBody>
          <a:bodyPr wrap="square" lIns="0" tIns="0" rIns="0" bIns="0" rtlCol="0"/>
          <a:lstStyle/>
          <a:p>
            <a:endParaRPr sz="2800">
              <a:solidFill>
                <a:schemeClr val="tx1">
                  <a:lumMod val="95000"/>
                  <a:lumOff val="5000"/>
                </a:schemeClr>
              </a:solidFill>
              <a:latin typeface="+mj-ea"/>
              <a:ea typeface="+mj-ea"/>
            </a:endParaRPr>
          </a:p>
        </p:txBody>
      </p:sp>
      <p:sp>
        <p:nvSpPr>
          <p:cNvPr id="5" name="object 5"/>
          <p:cNvSpPr/>
          <p:nvPr/>
        </p:nvSpPr>
        <p:spPr>
          <a:xfrm>
            <a:off x="1399629" y="2413246"/>
            <a:ext cx="710353" cy="243204"/>
          </a:xfrm>
          <a:custGeom>
            <a:avLst/>
            <a:gdLst/>
            <a:ahLst/>
            <a:cxnLst/>
            <a:rect l="l" t="t" r="r" b="b"/>
            <a:pathLst>
              <a:path w="532765" h="243205">
                <a:moveTo>
                  <a:pt x="532374" y="0"/>
                </a:moveTo>
                <a:lnTo>
                  <a:pt x="0" y="0"/>
                </a:lnTo>
                <a:lnTo>
                  <a:pt x="266187" y="242750"/>
                </a:lnTo>
                <a:lnTo>
                  <a:pt x="532374" y="0"/>
                </a:lnTo>
                <a:close/>
              </a:path>
            </a:pathLst>
          </a:custGeom>
          <a:solidFill>
            <a:srgbClr val="5B9BD5"/>
          </a:solidFill>
        </p:spPr>
        <p:txBody>
          <a:bodyPr wrap="square" lIns="0" tIns="0" rIns="0" bIns="0" rtlCol="0"/>
          <a:lstStyle/>
          <a:p>
            <a:endParaRPr sz="2800">
              <a:solidFill>
                <a:schemeClr val="tx1">
                  <a:lumMod val="95000"/>
                  <a:lumOff val="5000"/>
                </a:schemeClr>
              </a:solidFill>
              <a:latin typeface="+mj-ea"/>
              <a:ea typeface="+mj-ea"/>
            </a:endParaRPr>
          </a:p>
        </p:txBody>
      </p:sp>
      <p:sp>
        <p:nvSpPr>
          <p:cNvPr id="6" name="object 6"/>
          <p:cNvSpPr txBox="1"/>
          <p:nvPr/>
        </p:nvSpPr>
        <p:spPr>
          <a:xfrm>
            <a:off x="1496194" y="2073937"/>
            <a:ext cx="512233" cy="430887"/>
          </a:xfrm>
          <a:prstGeom prst="rect">
            <a:avLst/>
          </a:prstGeom>
        </p:spPr>
        <p:txBody>
          <a:bodyPr vert="horz" wrap="square" lIns="0" tIns="0" rIns="0" bIns="0" rtlCol="0">
            <a:spAutoFit/>
          </a:bodyPr>
          <a:lstStyle/>
          <a:p>
            <a:pPr marL="16933"/>
            <a:r>
              <a:rPr sz="2800" spc="27" dirty="0">
                <a:solidFill>
                  <a:schemeClr val="tx1">
                    <a:lumMod val="95000"/>
                    <a:lumOff val="5000"/>
                  </a:schemeClr>
                </a:solidFill>
                <a:latin typeface="+mj-ea"/>
                <a:ea typeface="+mj-ea"/>
                <a:cs typeface="Arial"/>
              </a:rPr>
              <a:t>01</a:t>
            </a:r>
            <a:endParaRPr sz="2800">
              <a:solidFill>
                <a:schemeClr val="tx1">
                  <a:lumMod val="95000"/>
                  <a:lumOff val="5000"/>
                </a:schemeClr>
              </a:solidFill>
              <a:latin typeface="+mj-ea"/>
              <a:ea typeface="+mj-ea"/>
              <a:cs typeface="Arial"/>
            </a:endParaRPr>
          </a:p>
        </p:txBody>
      </p:sp>
      <p:sp>
        <p:nvSpPr>
          <p:cNvPr id="7" name="object 7"/>
          <p:cNvSpPr txBox="1"/>
          <p:nvPr/>
        </p:nvSpPr>
        <p:spPr>
          <a:xfrm>
            <a:off x="3297684" y="3213102"/>
            <a:ext cx="5723467" cy="430887"/>
          </a:xfrm>
          <a:prstGeom prst="rect">
            <a:avLst/>
          </a:prstGeom>
        </p:spPr>
        <p:txBody>
          <a:bodyPr vert="horz" wrap="square" lIns="0" tIns="0" rIns="0" bIns="0" rtlCol="0">
            <a:spAutoFit/>
          </a:bodyPr>
          <a:lstStyle/>
          <a:p>
            <a:pPr marL="16933"/>
            <a:r>
              <a:rPr lang="zh-CN" altLang="en-US" sz="2800" dirty="0">
                <a:solidFill>
                  <a:schemeClr val="bg1">
                    <a:lumMod val="65000"/>
                  </a:schemeClr>
                </a:solidFill>
                <a:latin typeface="+mj-ea"/>
                <a:ea typeface="+mj-ea"/>
                <a:cs typeface="宋体"/>
              </a:rPr>
              <a:t>卵巢储备功能概述</a:t>
            </a:r>
            <a:endParaRPr sz="2800" dirty="0">
              <a:solidFill>
                <a:schemeClr val="bg1">
                  <a:lumMod val="65000"/>
                </a:schemeClr>
              </a:solidFill>
              <a:latin typeface="+mj-ea"/>
              <a:ea typeface="+mj-ea"/>
              <a:cs typeface="宋体"/>
            </a:endParaRPr>
          </a:p>
        </p:txBody>
      </p:sp>
      <p:sp>
        <p:nvSpPr>
          <p:cNvPr id="8" name="object 8"/>
          <p:cNvSpPr/>
          <p:nvPr/>
        </p:nvSpPr>
        <p:spPr>
          <a:xfrm>
            <a:off x="1906324" y="3057229"/>
            <a:ext cx="973667" cy="686435"/>
          </a:xfrm>
          <a:custGeom>
            <a:avLst/>
            <a:gdLst/>
            <a:ahLst/>
            <a:cxnLst/>
            <a:rect l="l" t="t" r="r" b="b"/>
            <a:pathLst>
              <a:path w="730250" h="686435">
                <a:moveTo>
                  <a:pt x="729922" y="0"/>
                </a:moveTo>
                <a:lnTo>
                  <a:pt x="0" y="686394"/>
                </a:lnTo>
              </a:path>
            </a:pathLst>
          </a:custGeom>
          <a:ln w="12700">
            <a:solidFill>
              <a:srgbClr val="ED7D31"/>
            </a:solidFill>
          </a:ln>
        </p:spPr>
        <p:txBody>
          <a:bodyPr wrap="square" lIns="0" tIns="0" rIns="0" bIns="0" rtlCol="0"/>
          <a:lstStyle/>
          <a:p>
            <a:endParaRPr sz="2800">
              <a:solidFill>
                <a:schemeClr val="bg1">
                  <a:lumMod val="65000"/>
                </a:schemeClr>
              </a:solidFill>
              <a:latin typeface="+mj-ea"/>
              <a:ea typeface="+mj-ea"/>
            </a:endParaRPr>
          </a:p>
        </p:txBody>
      </p:sp>
      <p:sp>
        <p:nvSpPr>
          <p:cNvPr id="9" name="object 9"/>
          <p:cNvSpPr/>
          <p:nvPr/>
        </p:nvSpPr>
        <p:spPr>
          <a:xfrm>
            <a:off x="1399629" y="3459021"/>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ED7D31"/>
          </a:solidFill>
        </p:spPr>
        <p:txBody>
          <a:bodyPr wrap="square" lIns="0" tIns="0" rIns="0" bIns="0" rtlCol="0"/>
          <a:lstStyle/>
          <a:p>
            <a:endParaRPr sz="2800">
              <a:solidFill>
                <a:schemeClr val="bg1">
                  <a:lumMod val="65000"/>
                </a:schemeClr>
              </a:solidFill>
              <a:latin typeface="+mj-ea"/>
              <a:ea typeface="+mj-ea"/>
            </a:endParaRPr>
          </a:p>
        </p:txBody>
      </p:sp>
      <p:sp>
        <p:nvSpPr>
          <p:cNvPr id="10" name="object 10"/>
          <p:cNvSpPr txBox="1"/>
          <p:nvPr/>
        </p:nvSpPr>
        <p:spPr>
          <a:xfrm>
            <a:off x="1496194" y="3119404"/>
            <a:ext cx="512233" cy="430887"/>
          </a:xfrm>
          <a:prstGeom prst="rect">
            <a:avLst/>
          </a:prstGeom>
        </p:spPr>
        <p:txBody>
          <a:bodyPr vert="horz" wrap="square" lIns="0" tIns="0" rIns="0" bIns="0" rtlCol="0">
            <a:spAutoFit/>
          </a:bodyPr>
          <a:lstStyle/>
          <a:p>
            <a:pPr marL="16933"/>
            <a:r>
              <a:rPr sz="2800" spc="27" dirty="0">
                <a:solidFill>
                  <a:schemeClr val="bg1">
                    <a:lumMod val="65000"/>
                  </a:schemeClr>
                </a:solidFill>
                <a:latin typeface="+mj-ea"/>
                <a:ea typeface="+mj-ea"/>
                <a:cs typeface="Arial"/>
              </a:rPr>
              <a:t>02</a:t>
            </a:r>
            <a:endParaRPr sz="2800">
              <a:solidFill>
                <a:schemeClr val="bg1">
                  <a:lumMod val="65000"/>
                </a:schemeClr>
              </a:solidFill>
              <a:latin typeface="+mj-ea"/>
              <a:ea typeface="+mj-ea"/>
              <a:cs typeface="Arial"/>
            </a:endParaRPr>
          </a:p>
        </p:txBody>
      </p:sp>
      <p:sp>
        <p:nvSpPr>
          <p:cNvPr id="11" name="object 11"/>
          <p:cNvSpPr txBox="1"/>
          <p:nvPr/>
        </p:nvSpPr>
        <p:spPr>
          <a:xfrm>
            <a:off x="3297684" y="4298190"/>
            <a:ext cx="5723467" cy="430887"/>
          </a:xfrm>
          <a:prstGeom prst="rect">
            <a:avLst/>
          </a:prstGeom>
        </p:spPr>
        <p:txBody>
          <a:bodyPr vert="horz" wrap="square" lIns="0" tIns="0" rIns="0" bIns="0" rtlCol="0">
            <a:spAutoFit/>
          </a:bodyPr>
          <a:lstStyle/>
          <a:p>
            <a:pPr marL="16933"/>
            <a:r>
              <a:rPr lang="zh-CN" altLang="en-US" sz="2800" dirty="0">
                <a:solidFill>
                  <a:schemeClr val="bg1">
                    <a:lumMod val="65000"/>
                  </a:schemeClr>
                </a:solidFill>
                <a:latin typeface="+mj-ea"/>
                <a:ea typeface="+mj-ea"/>
                <a:cs typeface="宋体"/>
              </a:rPr>
              <a:t>评估卵巢功能的实验室指标</a:t>
            </a:r>
            <a:endParaRPr sz="2800" dirty="0">
              <a:solidFill>
                <a:schemeClr val="bg1">
                  <a:lumMod val="65000"/>
                </a:schemeClr>
              </a:solidFill>
              <a:latin typeface="+mj-ea"/>
              <a:ea typeface="+mj-ea"/>
              <a:cs typeface="宋体"/>
            </a:endParaRPr>
          </a:p>
        </p:txBody>
      </p:sp>
      <p:sp>
        <p:nvSpPr>
          <p:cNvPr id="12" name="object 12"/>
          <p:cNvSpPr/>
          <p:nvPr/>
        </p:nvSpPr>
        <p:spPr>
          <a:xfrm>
            <a:off x="1906324" y="4103003"/>
            <a:ext cx="973667" cy="686435"/>
          </a:xfrm>
          <a:custGeom>
            <a:avLst/>
            <a:gdLst/>
            <a:ahLst/>
            <a:cxnLst/>
            <a:rect l="l" t="t" r="r" b="b"/>
            <a:pathLst>
              <a:path w="730250" h="686435">
                <a:moveTo>
                  <a:pt x="729922" y="0"/>
                </a:moveTo>
                <a:lnTo>
                  <a:pt x="0" y="686394"/>
                </a:lnTo>
              </a:path>
            </a:pathLst>
          </a:custGeom>
          <a:ln w="12700">
            <a:solidFill>
              <a:srgbClr val="A5A5A5"/>
            </a:solidFill>
          </a:ln>
        </p:spPr>
        <p:txBody>
          <a:bodyPr wrap="square" lIns="0" tIns="0" rIns="0" bIns="0" rtlCol="0"/>
          <a:lstStyle/>
          <a:p>
            <a:endParaRPr sz="2800">
              <a:solidFill>
                <a:schemeClr val="bg1">
                  <a:lumMod val="65000"/>
                </a:schemeClr>
              </a:solidFill>
              <a:latin typeface="+mj-ea"/>
              <a:ea typeface="+mj-ea"/>
            </a:endParaRPr>
          </a:p>
        </p:txBody>
      </p:sp>
      <p:sp>
        <p:nvSpPr>
          <p:cNvPr id="13" name="object 13"/>
          <p:cNvSpPr/>
          <p:nvPr/>
        </p:nvSpPr>
        <p:spPr>
          <a:xfrm>
            <a:off x="1399629" y="4504794"/>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A5A5A5"/>
          </a:solidFill>
        </p:spPr>
        <p:txBody>
          <a:bodyPr wrap="square" lIns="0" tIns="0" rIns="0" bIns="0" rtlCol="0"/>
          <a:lstStyle/>
          <a:p>
            <a:endParaRPr sz="2800">
              <a:solidFill>
                <a:schemeClr val="bg1">
                  <a:lumMod val="65000"/>
                </a:schemeClr>
              </a:solidFill>
              <a:latin typeface="+mj-ea"/>
              <a:ea typeface="+mj-ea"/>
            </a:endParaRPr>
          </a:p>
        </p:txBody>
      </p:sp>
      <p:sp>
        <p:nvSpPr>
          <p:cNvPr id="14" name="object 14"/>
          <p:cNvSpPr txBox="1"/>
          <p:nvPr/>
        </p:nvSpPr>
        <p:spPr>
          <a:xfrm>
            <a:off x="1496194" y="4167916"/>
            <a:ext cx="512233" cy="430887"/>
          </a:xfrm>
          <a:prstGeom prst="rect">
            <a:avLst/>
          </a:prstGeom>
        </p:spPr>
        <p:txBody>
          <a:bodyPr vert="horz" wrap="square" lIns="0" tIns="0" rIns="0" bIns="0" rtlCol="0">
            <a:spAutoFit/>
          </a:bodyPr>
          <a:lstStyle/>
          <a:p>
            <a:pPr marL="16933"/>
            <a:r>
              <a:rPr sz="2800" spc="27" dirty="0">
                <a:solidFill>
                  <a:schemeClr val="bg1">
                    <a:lumMod val="65000"/>
                  </a:schemeClr>
                </a:solidFill>
                <a:latin typeface="+mj-ea"/>
                <a:ea typeface="+mj-ea"/>
                <a:cs typeface="Arial"/>
              </a:rPr>
              <a:t>03</a:t>
            </a:r>
            <a:endParaRPr sz="2800">
              <a:solidFill>
                <a:schemeClr val="bg1">
                  <a:lumMod val="65000"/>
                </a:schemeClr>
              </a:solidFill>
              <a:latin typeface="+mj-ea"/>
              <a:ea typeface="+mj-ea"/>
              <a:cs typeface="Arial"/>
            </a:endParaRPr>
          </a:p>
        </p:txBody>
      </p:sp>
      <p:sp>
        <p:nvSpPr>
          <p:cNvPr id="15" name="object 15"/>
          <p:cNvSpPr txBox="1"/>
          <p:nvPr/>
        </p:nvSpPr>
        <p:spPr>
          <a:xfrm>
            <a:off x="3297684" y="5383278"/>
            <a:ext cx="4309616" cy="430887"/>
          </a:xfrm>
          <a:prstGeom prst="rect">
            <a:avLst/>
          </a:prstGeom>
        </p:spPr>
        <p:txBody>
          <a:bodyPr vert="horz" wrap="square" lIns="0" tIns="0" rIns="0" bIns="0" rtlCol="0">
            <a:spAutoFit/>
          </a:bodyPr>
          <a:lstStyle/>
          <a:p>
            <a:pPr marL="16933"/>
            <a:r>
              <a:rPr lang="zh-CN" altLang="en-US" sz="2800" dirty="0">
                <a:solidFill>
                  <a:schemeClr val="bg1">
                    <a:lumMod val="65000"/>
                  </a:schemeClr>
                </a:solidFill>
                <a:latin typeface="+mj-ea"/>
                <a:ea typeface="+mj-ea"/>
                <a:cs typeface="宋体"/>
              </a:rPr>
              <a:t>临床应用</a:t>
            </a:r>
          </a:p>
        </p:txBody>
      </p:sp>
      <p:sp>
        <p:nvSpPr>
          <p:cNvPr id="16" name="object 16"/>
          <p:cNvSpPr/>
          <p:nvPr/>
        </p:nvSpPr>
        <p:spPr>
          <a:xfrm>
            <a:off x="1906324" y="5148776"/>
            <a:ext cx="973667" cy="685165"/>
          </a:xfrm>
          <a:custGeom>
            <a:avLst/>
            <a:gdLst/>
            <a:ahLst/>
            <a:cxnLst/>
            <a:rect l="l" t="t" r="r" b="b"/>
            <a:pathLst>
              <a:path w="730250" h="685164">
                <a:moveTo>
                  <a:pt x="729922" y="0"/>
                </a:moveTo>
                <a:lnTo>
                  <a:pt x="0" y="684720"/>
                </a:lnTo>
              </a:path>
            </a:pathLst>
          </a:custGeom>
          <a:ln w="12700">
            <a:solidFill>
              <a:srgbClr val="FFC000"/>
            </a:solidFill>
          </a:ln>
        </p:spPr>
        <p:txBody>
          <a:bodyPr wrap="square" lIns="0" tIns="0" rIns="0" bIns="0" rtlCol="0"/>
          <a:lstStyle/>
          <a:p>
            <a:endParaRPr sz="2800">
              <a:solidFill>
                <a:schemeClr val="bg1">
                  <a:lumMod val="65000"/>
                </a:schemeClr>
              </a:solidFill>
              <a:latin typeface="+mj-ea"/>
              <a:ea typeface="+mj-ea"/>
            </a:endParaRPr>
          </a:p>
        </p:txBody>
      </p:sp>
      <p:sp>
        <p:nvSpPr>
          <p:cNvPr id="17" name="object 17"/>
          <p:cNvSpPr/>
          <p:nvPr/>
        </p:nvSpPr>
        <p:spPr>
          <a:xfrm>
            <a:off x="1399629" y="5550570"/>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FFC000"/>
          </a:solidFill>
        </p:spPr>
        <p:txBody>
          <a:bodyPr wrap="square" lIns="0" tIns="0" rIns="0" bIns="0" rtlCol="0"/>
          <a:lstStyle/>
          <a:p>
            <a:endParaRPr sz="2800">
              <a:solidFill>
                <a:schemeClr val="bg1">
                  <a:lumMod val="65000"/>
                </a:schemeClr>
              </a:solidFill>
              <a:latin typeface="+mj-ea"/>
              <a:ea typeface="+mj-ea"/>
            </a:endParaRPr>
          </a:p>
        </p:txBody>
      </p:sp>
      <p:sp>
        <p:nvSpPr>
          <p:cNvPr id="18" name="object 18"/>
          <p:cNvSpPr txBox="1"/>
          <p:nvPr/>
        </p:nvSpPr>
        <p:spPr>
          <a:xfrm>
            <a:off x="1496194" y="5213380"/>
            <a:ext cx="512233" cy="430887"/>
          </a:xfrm>
          <a:prstGeom prst="rect">
            <a:avLst/>
          </a:prstGeom>
        </p:spPr>
        <p:txBody>
          <a:bodyPr vert="horz" wrap="square" lIns="0" tIns="0" rIns="0" bIns="0" rtlCol="0">
            <a:spAutoFit/>
          </a:bodyPr>
          <a:lstStyle/>
          <a:p>
            <a:pPr marL="16933"/>
            <a:r>
              <a:rPr sz="2800" spc="27" dirty="0">
                <a:solidFill>
                  <a:schemeClr val="bg1">
                    <a:lumMod val="65000"/>
                  </a:schemeClr>
                </a:solidFill>
                <a:latin typeface="+mj-ea"/>
                <a:ea typeface="+mj-ea"/>
                <a:cs typeface="Arial"/>
              </a:rPr>
              <a:t>04</a:t>
            </a:r>
            <a:endParaRPr sz="2800">
              <a:solidFill>
                <a:schemeClr val="bg1">
                  <a:lumMod val="65000"/>
                </a:schemeClr>
              </a:solidFill>
              <a:latin typeface="+mj-ea"/>
              <a:ea typeface="+mj-ea"/>
              <a:cs typeface="Arial"/>
            </a:endParaRPr>
          </a:p>
        </p:txBody>
      </p:sp>
      <p:sp>
        <p:nvSpPr>
          <p:cNvPr id="19" name="object 19"/>
          <p:cNvSpPr/>
          <p:nvPr/>
        </p:nvSpPr>
        <p:spPr>
          <a:xfrm>
            <a:off x="2349602" y="275014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chemeClr val="tx1">
                  <a:lumMod val="95000"/>
                  <a:lumOff val="5000"/>
                </a:schemeClr>
              </a:solidFill>
              <a:latin typeface="+mj-ea"/>
              <a:ea typeface="+mj-ea"/>
            </a:endParaRPr>
          </a:p>
        </p:txBody>
      </p:sp>
      <p:sp>
        <p:nvSpPr>
          <p:cNvPr id="20" name="object 20"/>
          <p:cNvSpPr/>
          <p:nvPr/>
        </p:nvSpPr>
        <p:spPr>
          <a:xfrm>
            <a:off x="2349602" y="3826277"/>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chemeClr val="bg1">
                  <a:lumMod val="65000"/>
                </a:schemeClr>
              </a:solidFill>
              <a:latin typeface="+mj-ea"/>
              <a:ea typeface="+mj-ea"/>
            </a:endParaRPr>
          </a:p>
        </p:txBody>
      </p:sp>
      <p:sp>
        <p:nvSpPr>
          <p:cNvPr id="21" name="object 21"/>
          <p:cNvSpPr/>
          <p:nvPr/>
        </p:nvSpPr>
        <p:spPr>
          <a:xfrm>
            <a:off x="2349602" y="490240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chemeClr val="bg1">
                  <a:lumMod val="65000"/>
                </a:schemeClr>
              </a:solidFill>
              <a:latin typeface="+mj-ea"/>
              <a:ea typeface="+mj-ea"/>
            </a:endParaRPr>
          </a:p>
        </p:txBody>
      </p:sp>
      <p:sp>
        <p:nvSpPr>
          <p:cNvPr id="22" name="object 22"/>
          <p:cNvSpPr/>
          <p:nvPr/>
        </p:nvSpPr>
        <p:spPr>
          <a:xfrm>
            <a:off x="2349602" y="5978539"/>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chemeClr val="bg1">
                  <a:lumMod val="65000"/>
                </a:schemeClr>
              </a:solidFill>
              <a:latin typeface="+mj-ea"/>
              <a:ea typeface="+mj-ea"/>
            </a:endParaRPr>
          </a:p>
        </p:txBody>
      </p:sp>
      <p:sp>
        <p:nvSpPr>
          <p:cNvPr id="23" name="object 23"/>
          <p:cNvSpPr txBox="1"/>
          <p:nvPr/>
        </p:nvSpPr>
        <p:spPr>
          <a:xfrm>
            <a:off x="3297682" y="2124965"/>
            <a:ext cx="5723467" cy="430887"/>
          </a:xfrm>
          <a:prstGeom prst="rect">
            <a:avLst/>
          </a:prstGeom>
        </p:spPr>
        <p:txBody>
          <a:bodyPr vert="horz" wrap="square" lIns="0" tIns="0" rIns="0" bIns="0" rtlCol="0">
            <a:spAutoFit/>
          </a:bodyPr>
          <a:lstStyle/>
          <a:p>
            <a:pPr marL="16933"/>
            <a:r>
              <a:rPr lang="en-US" sz="2800" dirty="0">
                <a:solidFill>
                  <a:srgbClr val="FF0000"/>
                </a:solidFill>
                <a:latin typeface="+mj-ea"/>
                <a:ea typeface="+mj-ea"/>
                <a:cs typeface="宋体"/>
              </a:rPr>
              <a:t>生殖内分泌概述</a:t>
            </a:r>
            <a:endParaRPr sz="2800" dirty="0">
              <a:solidFill>
                <a:srgbClr val="FF0000"/>
              </a:solidFill>
              <a:latin typeface="+mj-ea"/>
              <a:ea typeface="+mj-ea"/>
              <a:cs typeface="宋体"/>
            </a:endParaRPr>
          </a:p>
        </p:txBody>
      </p:sp>
    </p:spTree>
    <p:extLst>
      <p:ext uri="{BB962C8B-B14F-4D97-AF65-F5344CB8AC3E}">
        <p14:creationId xmlns:p14="http://schemas.microsoft.com/office/powerpoint/2010/main" val="265253479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lang="zh-CN" altLang="it-IT" dirty="0"/>
              <a:t>雌二醇</a:t>
            </a:r>
            <a:r>
              <a:rPr lang="it-IT" altLang="zh-CN" dirty="0"/>
              <a:t>(</a:t>
            </a:r>
            <a:r>
              <a:rPr lang="it-IT" altLang="zh-CN" dirty="0" err="1"/>
              <a:t>estradiol</a:t>
            </a:r>
            <a:r>
              <a:rPr lang="it-IT" altLang="zh-CN" dirty="0"/>
              <a:t>, E2) </a:t>
            </a:r>
            <a:endParaRPr kumimoji="1" lang="zh-CN" altLang="en-US" dirty="0"/>
          </a:p>
        </p:txBody>
      </p:sp>
      <p:sp>
        <p:nvSpPr>
          <p:cNvPr id="3" name="内容占位符 2"/>
          <p:cNvSpPr>
            <a:spLocks noGrp="1"/>
          </p:cNvSpPr>
          <p:nvPr>
            <p:ph idx="1"/>
          </p:nvPr>
        </p:nvSpPr>
        <p:spPr/>
        <p:txBody>
          <a:bodyPr/>
          <a:lstStyle/>
          <a:p>
            <a:r>
              <a:rPr lang="zh-CN" altLang="en-US" dirty="0">
                <a:solidFill>
                  <a:srgbClr val="040000"/>
                </a:solidFill>
              </a:rPr>
              <a:t>基础</a:t>
            </a:r>
            <a:r>
              <a:rPr lang="en-US" altLang="zh-CN" dirty="0">
                <a:solidFill>
                  <a:srgbClr val="040000"/>
                </a:solidFill>
              </a:rPr>
              <a:t>E2</a:t>
            </a:r>
            <a:r>
              <a:rPr lang="zh-CN" altLang="en-US" dirty="0">
                <a:solidFill>
                  <a:srgbClr val="040000"/>
                </a:solidFill>
              </a:rPr>
              <a:t>是指月经周期第</a:t>
            </a:r>
            <a:r>
              <a:rPr lang="en-US" altLang="zh-CN" dirty="0">
                <a:solidFill>
                  <a:srgbClr val="040000"/>
                </a:solidFill>
              </a:rPr>
              <a:t>2~3</a:t>
            </a:r>
            <a:r>
              <a:rPr lang="zh-CN" altLang="en-US" dirty="0">
                <a:solidFill>
                  <a:srgbClr val="040000"/>
                </a:solidFill>
              </a:rPr>
              <a:t>天的血清</a:t>
            </a:r>
            <a:r>
              <a:rPr lang="en-US" altLang="zh-CN" dirty="0">
                <a:solidFill>
                  <a:srgbClr val="040000"/>
                </a:solidFill>
              </a:rPr>
              <a:t>E2</a:t>
            </a:r>
            <a:r>
              <a:rPr lang="zh-CN" altLang="en-US" dirty="0">
                <a:solidFill>
                  <a:srgbClr val="040000"/>
                </a:solidFill>
              </a:rPr>
              <a:t>水平。</a:t>
            </a:r>
            <a:endParaRPr lang="en-US" altLang="zh-CN" dirty="0">
              <a:solidFill>
                <a:srgbClr val="040000"/>
              </a:solidFill>
            </a:endParaRPr>
          </a:p>
          <a:p>
            <a:r>
              <a:rPr lang="zh-CN" altLang="en-US" dirty="0">
                <a:solidFill>
                  <a:srgbClr val="040000"/>
                </a:solidFill>
              </a:rPr>
              <a:t>基础 </a:t>
            </a:r>
            <a:r>
              <a:rPr lang="en-US" altLang="zh-CN" dirty="0">
                <a:solidFill>
                  <a:srgbClr val="040000"/>
                </a:solidFill>
              </a:rPr>
              <a:t>E2 </a:t>
            </a:r>
            <a:r>
              <a:rPr lang="zh-CN" altLang="en-US" dirty="0">
                <a:solidFill>
                  <a:srgbClr val="040000"/>
                </a:solidFill>
              </a:rPr>
              <a:t>水平升高常示卵巢储备功能降低</a:t>
            </a:r>
            <a:r>
              <a:rPr lang="en-US" altLang="zh-CN" dirty="0">
                <a:solidFill>
                  <a:srgbClr val="040000"/>
                </a:solidFill>
              </a:rPr>
              <a:t>,</a:t>
            </a:r>
            <a:r>
              <a:rPr lang="zh-CN" altLang="en-US" dirty="0">
                <a:solidFill>
                  <a:srgbClr val="040000"/>
                </a:solidFill>
              </a:rPr>
              <a:t>其升高早于基础 </a:t>
            </a:r>
            <a:r>
              <a:rPr lang="en-US" altLang="zh-CN" dirty="0">
                <a:solidFill>
                  <a:srgbClr val="040000"/>
                </a:solidFill>
              </a:rPr>
              <a:t>FSH </a:t>
            </a:r>
            <a:r>
              <a:rPr lang="zh-CN" altLang="en-US" dirty="0">
                <a:solidFill>
                  <a:srgbClr val="040000"/>
                </a:solidFill>
              </a:rPr>
              <a:t>水平的升高。</a:t>
            </a:r>
            <a:endParaRPr lang="en-US" altLang="zh-CN" dirty="0">
              <a:solidFill>
                <a:srgbClr val="040000"/>
              </a:solidFill>
            </a:endParaRPr>
          </a:p>
          <a:p>
            <a:r>
              <a:rPr lang="zh-CN" altLang="en-US" dirty="0">
                <a:solidFill>
                  <a:srgbClr val="040000"/>
                </a:solidFill>
              </a:rPr>
              <a:t>一篇非随机临床对照研究</a:t>
            </a:r>
            <a:r>
              <a:rPr lang="en-US" altLang="zh-CN" dirty="0">
                <a:solidFill>
                  <a:srgbClr val="040000"/>
                </a:solidFill>
              </a:rPr>
              <a:t>(n=225)</a:t>
            </a:r>
            <a:r>
              <a:rPr lang="zh-CN" altLang="en-US" dirty="0">
                <a:solidFill>
                  <a:srgbClr val="040000"/>
                </a:solidFill>
              </a:rPr>
              <a:t>显示</a:t>
            </a:r>
            <a:r>
              <a:rPr lang="en-US" altLang="zh-CN" dirty="0">
                <a:solidFill>
                  <a:srgbClr val="040000"/>
                </a:solidFill>
              </a:rPr>
              <a:t>:</a:t>
            </a:r>
            <a:r>
              <a:rPr lang="zh-CN" altLang="en-US" dirty="0">
                <a:solidFill>
                  <a:srgbClr val="040000"/>
                </a:solidFill>
              </a:rPr>
              <a:t>基础 </a:t>
            </a:r>
            <a:r>
              <a:rPr lang="en-US" altLang="zh-CN" dirty="0">
                <a:solidFill>
                  <a:srgbClr val="FF0000"/>
                </a:solidFill>
              </a:rPr>
              <a:t>E2 </a:t>
            </a:r>
            <a:r>
              <a:rPr lang="zh-CN" altLang="en-US" dirty="0">
                <a:solidFill>
                  <a:srgbClr val="FF0000"/>
                </a:solidFill>
              </a:rPr>
              <a:t>水平</a:t>
            </a:r>
            <a:r>
              <a:rPr lang="en-US" altLang="zh-CN" dirty="0">
                <a:solidFill>
                  <a:srgbClr val="FF0000"/>
                </a:solidFill>
              </a:rPr>
              <a:t>&lt;80pg/mL </a:t>
            </a:r>
            <a:r>
              <a:rPr lang="zh-CN" altLang="en-US" dirty="0">
                <a:solidFill>
                  <a:srgbClr val="040000"/>
                </a:solidFill>
              </a:rPr>
              <a:t>表明卵巢储备功能正常</a:t>
            </a:r>
            <a:r>
              <a:rPr lang="en-US" altLang="zh-CN" dirty="0">
                <a:solidFill>
                  <a:srgbClr val="040000"/>
                </a:solidFill>
              </a:rPr>
              <a:t>,</a:t>
            </a:r>
            <a:r>
              <a:rPr lang="zh-CN" altLang="en-US" dirty="0">
                <a:solidFill>
                  <a:srgbClr val="040000"/>
                </a:solidFill>
              </a:rPr>
              <a:t>月经第</a:t>
            </a:r>
            <a:r>
              <a:rPr lang="en-US" altLang="zh-CN" dirty="0">
                <a:solidFill>
                  <a:srgbClr val="040000"/>
                </a:solidFill>
              </a:rPr>
              <a:t>3 </a:t>
            </a:r>
            <a:r>
              <a:rPr lang="zh-CN" altLang="en-US" dirty="0">
                <a:solidFill>
                  <a:srgbClr val="040000"/>
                </a:solidFill>
              </a:rPr>
              <a:t>天</a:t>
            </a:r>
            <a:r>
              <a:rPr lang="en-US" altLang="zh-CN" dirty="0">
                <a:solidFill>
                  <a:srgbClr val="FF0000"/>
                </a:solidFill>
              </a:rPr>
              <a:t>E2 </a:t>
            </a:r>
            <a:r>
              <a:rPr lang="zh-CN" altLang="en-US" dirty="0">
                <a:solidFill>
                  <a:srgbClr val="FF0000"/>
                </a:solidFill>
              </a:rPr>
              <a:t>水平</a:t>
            </a:r>
            <a:r>
              <a:rPr lang="en-US" altLang="zh-CN" dirty="0">
                <a:solidFill>
                  <a:srgbClr val="FF0000"/>
                </a:solidFill>
              </a:rPr>
              <a:t>&gt; 80 </a:t>
            </a:r>
            <a:r>
              <a:rPr lang="en-US" altLang="zh-CN" dirty="0" err="1">
                <a:solidFill>
                  <a:srgbClr val="FF0000"/>
                </a:solidFill>
              </a:rPr>
              <a:t>pg</a:t>
            </a:r>
            <a:r>
              <a:rPr lang="en-US" altLang="zh-CN" dirty="0">
                <a:solidFill>
                  <a:srgbClr val="FF0000"/>
                </a:solidFill>
              </a:rPr>
              <a:t>/mL </a:t>
            </a:r>
            <a:r>
              <a:rPr lang="zh-CN" altLang="en-US" dirty="0">
                <a:solidFill>
                  <a:srgbClr val="040000"/>
                </a:solidFill>
              </a:rPr>
              <a:t>者</a:t>
            </a:r>
            <a:r>
              <a:rPr lang="en-US" altLang="zh-CN" dirty="0">
                <a:solidFill>
                  <a:srgbClr val="040000"/>
                </a:solidFill>
              </a:rPr>
              <a:t>,</a:t>
            </a:r>
            <a:r>
              <a:rPr lang="zh-CN" altLang="en-US" dirty="0">
                <a:solidFill>
                  <a:srgbClr val="040000"/>
                </a:solidFill>
              </a:rPr>
              <a:t>其超促排卵周 期取消率可能较高</a:t>
            </a:r>
            <a:r>
              <a:rPr lang="en-US" altLang="zh-CN" dirty="0">
                <a:solidFill>
                  <a:srgbClr val="040000"/>
                </a:solidFill>
              </a:rPr>
              <a:t>,</a:t>
            </a:r>
            <a:r>
              <a:rPr lang="zh-CN" altLang="en-US" dirty="0">
                <a:solidFill>
                  <a:srgbClr val="040000"/>
                </a:solidFill>
              </a:rPr>
              <a:t>而妊娠率较低。</a:t>
            </a:r>
            <a:endParaRPr lang="en-US" altLang="zh-CN" dirty="0">
              <a:solidFill>
                <a:srgbClr val="040000"/>
              </a:solidFill>
            </a:endParaRPr>
          </a:p>
          <a:p>
            <a:r>
              <a:rPr lang="zh-CN" altLang="en-US" dirty="0">
                <a:solidFill>
                  <a:srgbClr val="040000"/>
                </a:solidFill>
              </a:rPr>
              <a:t>由于高 </a:t>
            </a:r>
            <a:r>
              <a:rPr lang="en-US" altLang="zh-CN" dirty="0">
                <a:solidFill>
                  <a:srgbClr val="040000"/>
                </a:solidFill>
              </a:rPr>
              <a:t>E2 </a:t>
            </a:r>
            <a:r>
              <a:rPr lang="zh-CN" altLang="en-US" dirty="0">
                <a:solidFill>
                  <a:srgbClr val="040000"/>
                </a:solidFill>
              </a:rPr>
              <a:t>水平可以抑制垂体</a:t>
            </a:r>
            <a:r>
              <a:rPr lang="en-US" altLang="zh-CN" dirty="0">
                <a:solidFill>
                  <a:srgbClr val="040000"/>
                </a:solidFill>
              </a:rPr>
              <a:t>FSH</a:t>
            </a:r>
            <a:r>
              <a:rPr lang="zh-CN" altLang="en-US" dirty="0">
                <a:solidFill>
                  <a:srgbClr val="040000"/>
                </a:solidFill>
              </a:rPr>
              <a:t>的产生</a:t>
            </a:r>
            <a:r>
              <a:rPr lang="en-US" altLang="zh-CN" dirty="0">
                <a:solidFill>
                  <a:srgbClr val="040000"/>
                </a:solidFill>
              </a:rPr>
              <a:t>,</a:t>
            </a:r>
            <a:r>
              <a:rPr lang="zh-CN" altLang="en-US" dirty="0">
                <a:solidFill>
                  <a:srgbClr val="040000"/>
                </a:solidFill>
              </a:rPr>
              <a:t>它有时可掩盖围绝经期妇女卵巢储备降低时 </a:t>
            </a:r>
            <a:r>
              <a:rPr lang="en-US" altLang="zh-CN" dirty="0">
                <a:solidFill>
                  <a:srgbClr val="040000"/>
                </a:solidFill>
              </a:rPr>
              <a:t>FSH </a:t>
            </a:r>
            <a:r>
              <a:rPr lang="zh-CN" altLang="en-US" dirty="0">
                <a:solidFill>
                  <a:srgbClr val="040000"/>
                </a:solidFill>
              </a:rPr>
              <a:t>升高的现象</a:t>
            </a:r>
            <a:r>
              <a:rPr lang="en-US" altLang="zh-CN" dirty="0">
                <a:solidFill>
                  <a:srgbClr val="040000"/>
                </a:solidFill>
              </a:rPr>
              <a:t>,</a:t>
            </a:r>
            <a:r>
              <a:rPr lang="zh-CN" altLang="en-US" dirty="0">
                <a:solidFill>
                  <a:srgbClr val="040000"/>
                </a:solidFill>
              </a:rPr>
              <a:t>需要 </a:t>
            </a:r>
            <a:r>
              <a:rPr lang="en-US" altLang="zh-CN" dirty="0">
                <a:solidFill>
                  <a:srgbClr val="040000"/>
                </a:solidFill>
              </a:rPr>
              <a:t>FSH </a:t>
            </a:r>
            <a:r>
              <a:rPr lang="zh-CN" altLang="en-US" dirty="0">
                <a:solidFill>
                  <a:srgbClr val="040000"/>
                </a:solidFill>
              </a:rPr>
              <a:t>和 </a:t>
            </a:r>
            <a:r>
              <a:rPr lang="en-US" altLang="zh-CN" dirty="0">
                <a:solidFill>
                  <a:srgbClr val="040000"/>
                </a:solidFill>
              </a:rPr>
              <a:t>E2 </a:t>
            </a:r>
            <a:r>
              <a:rPr lang="zh-CN" altLang="en-US" dirty="0">
                <a:solidFill>
                  <a:srgbClr val="040000"/>
                </a:solidFill>
              </a:rPr>
              <a:t>结合判断。 </a:t>
            </a:r>
            <a:endParaRPr lang="en-US" altLang="zh-CN" dirty="0">
              <a:solidFill>
                <a:srgbClr val="040000"/>
              </a:solidFill>
            </a:endParaRPr>
          </a:p>
          <a:p>
            <a:r>
              <a:rPr kumimoji="1" lang="zh-CN" altLang="en-US" dirty="0">
                <a:solidFill>
                  <a:srgbClr val="040000"/>
                </a:solidFill>
              </a:rPr>
              <a:t>促排卵周期中需根据雌激素的水平来</a:t>
            </a:r>
            <a:r>
              <a:rPr kumimoji="1" lang="zh-CN" altLang="en-US" dirty="0">
                <a:solidFill>
                  <a:srgbClr val="FF0000"/>
                </a:solidFill>
              </a:rPr>
              <a:t>评估卵泡的生长情况</a:t>
            </a:r>
            <a:r>
              <a:rPr kumimoji="1" lang="zh-CN" altLang="en-US" dirty="0">
                <a:solidFill>
                  <a:srgbClr val="040000"/>
                </a:solidFill>
              </a:rPr>
              <a:t>以及</a:t>
            </a:r>
            <a:r>
              <a:rPr kumimoji="1" lang="zh-CN" altLang="en-US" dirty="0">
                <a:solidFill>
                  <a:srgbClr val="FF0000"/>
                </a:solidFill>
              </a:rPr>
              <a:t>预测卵巢过度刺激</a:t>
            </a:r>
            <a:r>
              <a:rPr kumimoji="1" lang="zh-CN" altLang="en-US" dirty="0">
                <a:solidFill>
                  <a:srgbClr val="040000"/>
                </a:solidFill>
              </a:rPr>
              <a:t>的发生风险。</a:t>
            </a:r>
            <a:endParaRPr kumimoji="1" lang="en-US" altLang="zh-CN" dirty="0">
              <a:solidFill>
                <a:srgbClr val="040000"/>
              </a:solidFill>
            </a:endParaRPr>
          </a:p>
          <a:p>
            <a:endParaRPr lang="zh-CN" altLang="en-US" dirty="0">
              <a:solidFill>
                <a:srgbClr val="040000"/>
              </a:solidFill>
            </a:endParaRPr>
          </a:p>
          <a:p>
            <a:endParaRPr kumimoji="1" lang="zh-CN" altLang="en-US" dirty="0"/>
          </a:p>
        </p:txBody>
      </p:sp>
      <p:sp>
        <p:nvSpPr>
          <p:cNvPr id="4" name="矩形 3"/>
          <p:cNvSpPr/>
          <p:nvPr/>
        </p:nvSpPr>
        <p:spPr>
          <a:xfrm>
            <a:off x="5816600" y="6434435"/>
            <a:ext cx="6096000" cy="461665"/>
          </a:xfrm>
          <a:prstGeom prst="rect">
            <a:avLst/>
          </a:prstGeom>
        </p:spPr>
        <p:txBody>
          <a:bodyPr>
            <a:spAutoFit/>
          </a:bodyPr>
          <a:lstStyle/>
          <a:p>
            <a:r>
              <a:rPr lang="en-US" altLang="zh-CN" baseline="30000" dirty="0" err="1"/>
              <a:t>Smotrich</a:t>
            </a:r>
            <a:r>
              <a:rPr lang="en-US" altLang="zh-CN" baseline="30000" dirty="0"/>
              <a:t> DB, </a:t>
            </a:r>
            <a:r>
              <a:rPr lang="en-US" altLang="zh-CN" baseline="30000" dirty="0" err="1"/>
              <a:t>Widra</a:t>
            </a:r>
            <a:r>
              <a:rPr lang="en-US" altLang="zh-CN" baseline="30000" dirty="0"/>
              <a:t> EA, </a:t>
            </a:r>
            <a:r>
              <a:rPr lang="en-US" altLang="zh-CN" baseline="30000" dirty="0" err="1"/>
              <a:t>Gindoff</a:t>
            </a:r>
            <a:r>
              <a:rPr lang="en-US" altLang="zh-CN" baseline="30000" dirty="0"/>
              <a:t> PR, et al. Prognostic value of day 3 estradiol on in vitro fertilization outcome. </a:t>
            </a:r>
            <a:r>
              <a:rPr lang="en-US" altLang="zh-CN" baseline="30000" dirty="0" err="1"/>
              <a:t>Fertil</a:t>
            </a:r>
            <a:r>
              <a:rPr lang="en-US" altLang="zh-CN" baseline="30000" dirty="0"/>
              <a:t> </a:t>
            </a:r>
            <a:r>
              <a:rPr lang="en-US" altLang="zh-CN" baseline="30000" dirty="0" err="1"/>
              <a:t>Steril</a:t>
            </a:r>
            <a:r>
              <a:rPr lang="en-US" altLang="zh-CN" baseline="30000" dirty="0"/>
              <a:t> 1995; 64:1136.</a:t>
            </a:r>
            <a:endParaRPr lang="zh-CN" altLang="en-US" dirty="0"/>
          </a:p>
        </p:txBody>
      </p:sp>
    </p:spTree>
    <p:extLst>
      <p:ext uri="{BB962C8B-B14F-4D97-AF65-F5344CB8AC3E}">
        <p14:creationId xmlns:p14="http://schemas.microsoft.com/office/powerpoint/2010/main" val="238422461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object 39"/>
          <p:cNvSpPr/>
          <p:nvPr/>
        </p:nvSpPr>
        <p:spPr>
          <a:xfrm>
            <a:off x="3446901" y="2432761"/>
            <a:ext cx="1363980" cy="715010"/>
          </a:xfrm>
          <a:custGeom>
            <a:avLst/>
            <a:gdLst/>
            <a:ahLst/>
            <a:cxnLst/>
            <a:rect l="l" t="t" r="r" b="b"/>
            <a:pathLst>
              <a:path w="1022985" h="715010">
                <a:moveTo>
                  <a:pt x="0" y="0"/>
                </a:moveTo>
                <a:lnTo>
                  <a:pt x="1022696" y="714879"/>
                </a:lnTo>
              </a:path>
            </a:pathLst>
          </a:custGeom>
          <a:ln w="12700">
            <a:solidFill>
              <a:srgbClr val="BFBFBF"/>
            </a:solidFill>
          </a:ln>
        </p:spPr>
        <p:txBody>
          <a:bodyPr wrap="square" lIns="0" tIns="0" rIns="0" bIns="0" rtlCol="0"/>
          <a:lstStyle/>
          <a:p>
            <a:endParaRPr/>
          </a:p>
        </p:txBody>
      </p:sp>
      <p:sp>
        <p:nvSpPr>
          <p:cNvPr id="2" name="标题 1"/>
          <p:cNvSpPr>
            <a:spLocks noGrp="1"/>
          </p:cNvSpPr>
          <p:nvPr>
            <p:ph type="title"/>
          </p:nvPr>
        </p:nvSpPr>
        <p:spPr/>
        <p:txBody>
          <a:bodyPr>
            <a:normAutofit/>
          </a:bodyPr>
          <a:lstStyle/>
          <a:p>
            <a:r>
              <a:rPr kumimoji="1" lang="zh-CN" altLang="en-US" sz="3600" dirty="0">
                <a:solidFill>
                  <a:srgbClr val="FF0000"/>
                </a:solidFill>
              </a:rPr>
              <a:t>生化指标评估卵巢储备功能</a:t>
            </a:r>
          </a:p>
        </p:txBody>
      </p:sp>
      <p:sp>
        <p:nvSpPr>
          <p:cNvPr id="5" name="object 2"/>
          <p:cNvSpPr/>
          <p:nvPr/>
        </p:nvSpPr>
        <p:spPr>
          <a:xfrm>
            <a:off x="5500673" y="4654702"/>
            <a:ext cx="2466340" cy="873125"/>
          </a:xfrm>
          <a:custGeom>
            <a:avLst/>
            <a:gdLst/>
            <a:ahLst/>
            <a:cxnLst/>
            <a:rect l="l" t="t" r="r" b="b"/>
            <a:pathLst>
              <a:path w="1849754" h="873125">
                <a:moveTo>
                  <a:pt x="1849565" y="873104"/>
                </a:moveTo>
                <a:lnTo>
                  <a:pt x="0" y="0"/>
                </a:lnTo>
              </a:path>
            </a:pathLst>
          </a:custGeom>
          <a:ln w="12700">
            <a:solidFill>
              <a:srgbClr val="BFBFBF"/>
            </a:solidFill>
          </a:ln>
        </p:spPr>
        <p:txBody>
          <a:bodyPr wrap="square" lIns="0" tIns="0" rIns="0" bIns="0" rtlCol="0"/>
          <a:lstStyle/>
          <a:p>
            <a:endParaRPr/>
          </a:p>
        </p:txBody>
      </p:sp>
      <p:sp>
        <p:nvSpPr>
          <p:cNvPr id="6" name="object 3"/>
          <p:cNvSpPr/>
          <p:nvPr/>
        </p:nvSpPr>
        <p:spPr>
          <a:xfrm>
            <a:off x="7414219" y="5044030"/>
            <a:ext cx="1425787" cy="1069340"/>
          </a:xfrm>
          <a:custGeom>
            <a:avLst/>
            <a:gdLst/>
            <a:ahLst/>
            <a:cxnLst/>
            <a:rect l="l" t="t" r="r" b="b"/>
            <a:pathLst>
              <a:path w="1069340" h="1069339">
                <a:moveTo>
                  <a:pt x="534452" y="0"/>
                </a:moveTo>
                <a:lnTo>
                  <a:pt x="490619" y="1771"/>
                </a:lnTo>
                <a:lnTo>
                  <a:pt x="447761" y="6995"/>
                </a:lnTo>
                <a:lnTo>
                  <a:pt x="406017" y="15532"/>
                </a:lnTo>
                <a:lnTo>
                  <a:pt x="365524" y="27246"/>
                </a:lnTo>
                <a:lnTo>
                  <a:pt x="326419" y="41999"/>
                </a:lnTo>
                <a:lnTo>
                  <a:pt x="288841" y="59654"/>
                </a:lnTo>
                <a:lnTo>
                  <a:pt x="252926" y="80073"/>
                </a:lnTo>
                <a:lnTo>
                  <a:pt x="218812" y="103118"/>
                </a:lnTo>
                <a:lnTo>
                  <a:pt x="186636" y="128651"/>
                </a:lnTo>
                <a:lnTo>
                  <a:pt x="156537" y="156537"/>
                </a:lnTo>
                <a:lnTo>
                  <a:pt x="128652" y="186636"/>
                </a:lnTo>
                <a:lnTo>
                  <a:pt x="103118" y="218811"/>
                </a:lnTo>
                <a:lnTo>
                  <a:pt x="80073" y="252925"/>
                </a:lnTo>
                <a:lnTo>
                  <a:pt x="59654" y="288840"/>
                </a:lnTo>
                <a:lnTo>
                  <a:pt x="42000" y="326418"/>
                </a:lnTo>
                <a:lnTo>
                  <a:pt x="27246" y="365523"/>
                </a:lnTo>
                <a:lnTo>
                  <a:pt x="15532" y="406016"/>
                </a:lnTo>
                <a:lnTo>
                  <a:pt x="6995" y="447760"/>
                </a:lnTo>
                <a:lnTo>
                  <a:pt x="1771" y="490618"/>
                </a:lnTo>
                <a:lnTo>
                  <a:pt x="0" y="534451"/>
                </a:lnTo>
                <a:lnTo>
                  <a:pt x="1771" y="578285"/>
                </a:lnTo>
                <a:lnTo>
                  <a:pt x="6995" y="621142"/>
                </a:lnTo>
                <a:lnTo>
                  <a:pt x="15532" y="662886"/>
                </a:lnTo>
                <a:lnTo>
                  <a:pt x="27246" y="703380"/>
                </a:lnTo>
                <a:lnTo>
                  <a:pt x="42000" y="742485"/>
                </a:lnTo>
                <a:lnTo>
                  <a:pt x="59654" y="780063"/>
                </a:lnTo>
                <a:lnTo>
                  <a:pt x="80073" y="815978"/>
                </a:lnTo>
                <a:lnTo>
                  <a:pt x="103118" y="850092"/>
                </a:lnTo>
                <a:lnTo>
                  <a:pt x="128652" y="882268"/>
                </a:lnTo>
                <a:lnTo>
                  <a:pt x="156537" y="912367"/>
                </a:lnTo>
                <a:lnTo>
                  <a:pt x="186636" y="940252"/>
                </a:lnTo>
                <a:lnTo>
                  <a:pt x="218812" y="965786"/>
                </a:lnTo>
                <a:lnTo>
                  <a:pt x="252926" y="988831"/>
                </a:lnTo>
                <a:lnTo>
                  <a:pt x="288841" y="1009249"/>
                </a:lnTo>
                <a:lnTo>
                  <a:pt x="326419" y="1026904"/>
                </a:lnTo>
                <a:lnTo>
                  <a:pt x="365524" y="1041657"/>
                </a:lnTo>
                <a:lnTo>
                  <a:pt x="406017" y="1053371"/>
                </a:lnTo>
                <a:lnTo>
                  <a:pt x="447761" y="1061909"/>
                </a:lnTo>
                <a:lnTo>
                  <a:pt x="490619" y="1067132"/>
                </a:lnTo>
                <a:lnTo>
                  <a:pt x="534452" y="1068904"/>
                </a:lnTo>
                <a:lnTo>
                  <a:pt x="578286" y="1067132"/>
                </a:lnTo>
                <a:lnTo>
                  <a:pt x="621143" y="1061909"/>
                </a:lnTo>
                <a:lnTo>
                  <a:pt x="662887" y="1053371"/>
                </a:lnTo>
                <a:lnTo>
                  <a:pt x="703381" y="1041657"/>
                </a:lnTo>
                <a:lnTo>
                  <a:pt x="742485" y="1026904"/>
                </a:lnTo>
                <a:lnTo>
                  <a:pt x="780064" y="1009249"/>
                </a:lnTo>
                <a:lnTo>
                  <a:pt x="815979" y="988831"/>
                </a:lnTo>
                <a:lnTo>
                  <a:pt x="850093" y="965786"/>
                </a:lnTo>
                <a:lnTo>
                  <a:pt x="882268" y="940252"/>
                </a:lnTo>
                <a:lnTo>
                  <a:pt x="912367" y="912367"/>
                </a:lnTo>
                <a:lnTo>
                  <a:pt x="940253" y="882268"/>
                </a:lnTo>
                <a:lnTo>
                  <a:pt x="965787" y="850092"/>
                </a:lnTo>
                <a:lnTo>
                  <a:pt x="988832" y="815978"/>
                </a:lnTo>
                <a:lnTo>
                  <a:pt x="1009250" y="780063"/>
                </a:lnTo>
                <a:lnTo>
                  <a:pt x="1026905" y="742485"/>
                </a:lnTo>
                <a:lnTo>
                  <a:pt x="1041658" y="703380"/>
                </a:lnTo>
                <a:lnTo>
                  <a:pt x="1053373" y="662886"/>
                </a:lnTo>
                <a:lnTo>
                  <a:pt x="1061910" y="621142"/>
                </a:lnTo>
                <a:lnTo>
                  <a:pt x="1067133" y="578285"/>
                </a:lnTo>
                <a:lnTo>
                  <a:pt x="1068905" y="534451"/>
                </a:lnTo>
                <a:lnTo>
                  <a:pt x="1067133" y="490618"/>
                </a:lnTo>
                <a:lnTo>
                  <a:pt x="1061910" y="447760"/>
                </a:lnTo>
                <a:lnTo>
                  <a:pt x="1053373" y="406016"/>
                </a:lnTo>
                <a:lnTo>
                  <a:pt x="1041658" y="365523"/>
                </a:lnTo>
                <a:lnTo>
                  <a:pt x="1026905" y="326418"/>
                </a:lnTo>
                <a:lnTo>
                  <a:pt x="1009250" y="288840"/>
                </a:lnTo>
                <a:lnTo>
                  <a:pt x="988832" y="252925"/>
                </a:lnTo>
                <a:lnTo>
                  <a:pt x="965787" y="218811"/>
                </a:lnTo>
                <a:lnTo>
                  <a:pt x="940253" y="186636"/>
                </a:lnTo>
                <a:lnTo>
                  <a:pt x="912367" y="156537"/>
                </a:lnTo>
                <a:lnTo>
                  <a:pt x="882268" y="128651"/>
                </a:lnTo>
                <a:lnTo>
                  <a:pt x="850093" y="103118"/>
                </a:lnTo>
                <a:lnTo>
                  <a:pt x="815979" y="80073"/>
                </a:lnTo>
                <a:lnTo>
                  <a:pt x="780064" y="59654"/>
                </a:lnTo>
                <a:lnTo>
                  <a:pt x="742485" y="41999"/>
                </a:lnTo>
                <a:lnTo>
                  <a:pt x="703381" y="27246"/>
                </a:lnTo>
                <a:lnTo>
                  <a:pt x="662887" y="15532"/>
                </a:lnTo>
                <a:lnTo>
                  <a:pt x="621143" y="6995"/>
                </a:lnTo>
                <a:lnTo>
                  <a:pt x="578286" y="1771"/>
                </a:lnTo>
                <a:lnTo>
                  <a:pt x="534452" y="0"/>
                </a:lnTo>
                <a:close/>
              </a:path>
            </a:pathLst>
          </a:custGeom>
          <a:solidFill>
            <a:srgbClr val="A6C36B"/>
          </a:solidFill>
        </p:spPr>
        <p:txBody>
          <a:bodyPr wrap="square" lIns="0" tIns="0" rIns="0" bIns="0" rtlCol="0"/>
          <a:lstStyle/>
          <a:p>
            <a:endParaRPr/>
          </a:p>
        </p:txBody>
      </p:sp>
      <p:sp>
        <p:nvSpPr>
          <p:cNvPr id="7" name="object 4"/>
          <p:cNvSpPr/>
          <p:nvPr/>
        </p:nvSpPr>
        <p:spPr>
          <a:xfrm>
            <a:off x="7412736" y="5041901"/>
            <a:ext cx="1430528" cy="1072895"/>
          </a:xfrm>
          <a:prstGeom prst="rect">
            <a:avLst/>
          </a:prstGeom>
          <a:blipFill>
            <a:blip r:embed="rId2" cstate="print"/>
            <a:stretch>
              <a:fillRect/>
            </a:stretch>
          </a:blipFill>
        </p:spPr>
        <p:txBody>
          <a:bodyPr wrap="square" lIns="0" tIns="0" rIns="0" bIns="0" rtlCol="0"/>
          <a:lstStyle/>
          <a:p>
            <a:endParaRPr/>
          </a:p>
        </p:txBody>
      </p:sp>
      <p:sp>
        <p:nvSpPr>
          <p:cNvPr id="8" name="object 5"/>
          <p:cNvSpPr txBox="1"/>
          <p:nvPr/>
        </p:nvSpPr>
        <p:spPr>
          <a:xfrm>
            <a:off x="7803832" y="5356888"/>
            <a:ext cx="542712" cy="430887"/>
          </a:xfrm>
          <a:prstGeom prst="rect">
            <a:avLst/>
          </a:prstGeom>
        </p:spPr>
        <p:txBody>
          <a:bodyPr vert="horz" wrap="square" lIns="0" tIns="0" rIns="0" bIns="0" rtlCol="0">
            <a:spAutoFit/>
          </a:bodyPr>
          <a:lstStyle/>
          <a:p>
            <a:pPr marL="12700">
              <a:lnSpc>
                <a:spcPct val="100000"/>
              </a:lnSpc>
            </a:pPr>
            <a:r>
              <a:rPr sz="2800" spc="-10" dirty="0">
                <a:solidFill>
                  <a:srgbClr val="FFFFFF"/>
                </a:solidFill>
                <a:latin typeface="Impact"/>
                <a:cs typeface="Impact"/>
              </a:rPr>
              <a:t>05</a:t>
            </a:r>
            <a:endParaRPr sz="2800">
              <a:latin typeface="Impact"/>
              <a:cs typeface="Impact"/>
            </a:endParaRPr>
          </a:p>
        </p:txBody>
      </p:sp>
      <p:sp>
        <p:nvSpPr>
          <p:cNvPr id="9" name="object 6"/>
          <p:cNvSpPr/>
          <p:nvPr/>
        </p:nvSpPr>
        <p:spPr>
          <a:xfrm>
            <a:off x="8314944" y="4755388"/>
            <a:ext cx="2117344" cy="1588008"/>
          </a:xfrm>
          <a:prstGeom prst="rect">
            <a:avLst/>
          </a:prstGeom>
          <a:blipFill>
            <a:blip r:embed="rId3" cstate="print"/>
            <a:stretch>
              <a:fillRect/>
            </a:stretch>
          </a:blipFill>
        </p:spPr>
        <p:txBody>
          <a:bodyPr wrap="square" lIns="0" tIns="0" rIns="0" bIns="0" rtlCol="0"/>
          <a:lstStyle/>
          <a:p>
            <a:endParaRPr/>
          </a:p>
        </p:txBody>
      </p:sp>
      <p:sp>
        <p:nvSpPr>
          <p:cNvPr id="10" name="object 7"/>
          <p:cNvSpPr/>
          <p:nvPr/>
        </p:nvSpPr>
        <p:spPr>
          <a:xfrm>
            <a:off x="8586835" y="4870205"/>
            <a:ext cx="1693333" cy="1270000"/>
          </a:xfrm>
          <a:custGeom>
            <a:avLst/>
            <a:gdLst/>
            <a:ahLst/>
            <a:cxnLst/>
            <a:rect l="l" t="t" r="r" b="b"/>
            <a:pathLst>
              <a:path w="1270000" h="1270000">
                <a:moveTo>
                  <a:pt x="634753" y="0"/>
                </a:moveTo>
                <a:lnTo>
                  <a:pt x="582693" y="2104"/>
                </a:lnTo>
                <a:lnTo>
                  <a:pt x="531793" y="8307"/>
                </a:lnTo>
                <a:lnTo>
                  <a:pt x="482215" y="18447"/>
                </a:lnTo>
                <a:lnTo>
                  <a:pt x="434122" y="32360"/>
                </a:lnTo>
                <a:lnTo>
                  <a:pt x="387678" y="49882"/>
                </a:lnTo>
                <a:lnTo>
                  <a:pt x="343047" y="70850"/>
                </a:lnTo>
                <a:lnTo>
                  <a:pt x="300392" y="95100"/>
                </a:lnTo>
                <a:lnTo>
                  <a:pt x="259876" y="122470"/>
                </a:lnTo>
                <a:lnTo>
                  <a:pt x="221662" y="152796"/>
                </a:lnTo>
                <a:lnTo>
                  <a:pt x="185915" y="185915"/>
                </a:lnTo>
                <a:lnTo>
                  <a:pt x="152796" y="221662"/>
                </a:lnTo>
                <a:lnTo>
                  <a:pt x="122470" y="259876"/>
                </a:lnTo>
                <a:lnTo>
                  <a:pt x="95100" y="300392"/>
                </a:lnTo>
                <a:lnTo>
                  <a:pt x="70850" y="343047"/>
                </a:lnTo>
                <a:lnTo>
                  <a:pt x="49882" y="387678"/>
                </a:lnTo>
                <a:lnTo>
                  <a:pt x="32360" y="434122"/>
                </a:lnTo>
                <a:lnTo>
                  <a:pt x="18447" y="482215"/>
                </a:lnTo>
                <a:lnTo>
                  <a:pt x="8307" y="531793"/>
                </a:lnTo>
                <a:lnTo>
                  <a:pt x="2104" y="582693"/>
                </a:lnTo>
                <a:lnTo>
                  <a:pt x="0" y="634753"/>
                </a:lnTo>
                <a:lnTo>
                  <a:pt x="2104" y="686813"/>
                </a:lnTo>
                <a:lnTo>
                  <a:pt x="8307" y="737713"/>
                </a:lnTo>
                <a:lnTo>
                  <a:pt x="18447" y="787292"/>
                </a:lnTo>
                <a:lnTo>
                  <a:pt x="32360" y="835384"/>
                </a:lnTo>
                <a:lnTo>
                  <a:pt x="49882" y="881828"/>
                </a:lnTo>
                <a:lnTo>
                  <a:pt x="70850" y="926459"/>
                </a:lnTo>
                <a:lnTo>
                  <a:pt x="95100" y="969114"/>
                </a:lnTo>
                <a:lnTo>
                  <a:pt x="122470" y="1009630"/>
                </a:lnTo>
                <a:lnTo>
                  <a:pt x="152796" y="1047843"/>
                </a:lnTo>
                <a:lnTo>
                  <a:pt x="185915" y="1083591"/>
                </a:lnTo>
                <a:lnTo>
                  <a:pt x="221662" y="1116709"/>
                </a:lnTo>
                <a:lnTo>
                  <a:pt x="259876" y="1147035"/>
                </a:lnTo>
                <a:lnTo>
                  <a:pt x="300392" y="1174405"/>
                </a:lnTo>
                <a:lnTo>
                  <a:pt x="343047" y="1198656"/>
                </a:lnTo>
                <a:lnTo>
                  <a:pt x="387678" y="1219624"/>
                </a:lnTo>
                <a:lnTo>
                  <a:pt x="434122" y="1237145"/>
                </a:lnTo>
                <a:lnTo>
                  <a:pt x="482215" y="1251058"/>
                </a:lnTo>
                <a:lnTo>
                  <a:pt x="531793" y="1261198"/>
                </a:lnTo>
                <a:lnTo>
                  <a:pt x="582693" y="1267401"/>
                </a:lnTo>
                <a:lnTo>
                  <a:pt x="634753" y="1269505"/>
                </a:lnTo>
                <a:lnTo>
                  <a:pt x="686813" y="1267401"/>
                </a:lnTo>
                <a:lnTo>
                  <a:pt x="737713" y="1261198"/>
                </a:lnTo>
                <a:lnTo>
                  <a:pt x="787292" y="1251058"/>
                </a:lnTo>
                <a:lnTo>
                  <a:pt x="835384" y="1237145"/>
                </a:lnTo>
                <a:lnTo>
                  <a:pt x="881828" y="1219624"/>
                </a:lnTo>
                <a:lnTo>
                  <a:pt x="926459" y="1198656"/>
                </a:lnTo>
                <a:lnTo>
                  <a:pt x="969114" y="1174405"/>
                </a:lnTo>
                <a:lnTo>
                  <a:pt x="1009630" y="1147035"/>
                </a:lnTo>
                <a:lnTo>
                  <a:pt x="1047843" y="1116709"/>
                </a:lnTo>
                <a:lnTo>
                  <a:pt x="1083591" y="1083591"/>
                </a:lnTo>
                <a:lnTo>
                  <a:pt x="1116709" y="1047843"/>
                </a:lnTo>
                <a:lnTo>
                  <a:pt x="1147035" y="1009630"/>
                </a:lnTo>
                <a:lnTo>
                  <a:pt x="1174405" y="969114"/>
                </a:lnTo>
                <a:lnTo>
                  <a:pt x="1198656" y="926459"/>
                </a:lnTo>
                <a:lnTo>
                  <a:pt x="1219624" y="881828"/>
                </a:lnTo>
                <a:lnTo>
                  <a:pt x="1237145" y="835384"/>
                </a:lnTo>
                <a:lnTo>
                  <a:pt x="1251058" y="787292"/>
                </a:lnTo>
                <a:lnTo>
                  <a:pt x="1261198" y="737713"/>
                </a:lnTo>
                <a:lnTo>
                  <a:pt x="1267401" y="686813"/>
                </a:lnTo>
                <a:lnTo>
                  <a:pt x="1269505" y="634753"/>
                </a:lnTo>
                <a:lnTo>
                  <a:pt x="1267401" y="582693"/>
                </a:lnTo>
                <a:lnTo>
                  <a:pt x="1261198" y="531793"/>
                </a:lnTo>
                <a:lnTo>
                  <a:pt x="1251058" y="482215"/>
                </a:lnTo>
                <a:lnTo>
                  <a:pt x="1237145" y="434122"/>
                </a:lnTo>
                <a:lnTo>
                  <a:pt x="1219624" y="387678"/>
                </a:lnTo>
                <a:lnTo>
                  <a:pt x="1198656" y="343047"/>
                </a:lnTo>
                <a:lnTo>
                  <a:pt x="1174405" y="300392"/>
                </a:lnTo>
                <a:lnTo>
                  <a:pt x="1147035" y="259876"/>
                </a:lnTo>
                <a:lnTo>
                  <a:pt x="1116709" y="221662"/>
                </a:lnTo>
                <a:lnTo>
                  <a:pt x="1083591" y="185915"/>
                </a:lnTo>
                <a:lnTo>
                  <a:pt x="1047843" y="152796"/>
                </a:lnTo>
                <a:lnTo>
                  <a:pt x="1009630" y="122470"/>
                </a:lnTo>
                <a:lnTo>
                  <a:pt x="969114" y="95100"/>
                </a:lnTo>
                <a:lnTo>
                  <a:pt x="926459" y="70850"/>
                </a:lnTo>
                <a:lnTo>
                  <a:pt x="881828" y="49882"/>
                </a:lnTo>
                <a:lnTo>
                  <a:pt x="835384" y="32360"/>
                </a:lnTo>
                <a:lnTo>
                  <a:pt x="787292" y="18447"/>
                </a:lnTo>
                <a:lnTo>
                  <a:pt x="737713" y="8307"/>
                </a:lnTo>
                <a:lnTo>
                  <a:pt x="686813" y="2104"/>
                </a:lnTo>
                <a:lnTo>
                  <a:pt x="634753" y="0"/>
                </a:lnTo>
              </a:path>
            </a:pathLst>
          </a:custGeom>
        </p:spPr>
        <p:txBody>
          <a:bodyPr wrap="square" lIns="0" tIns="0" rIns="0" bIns="0" rtlCol="0"/>
          <a:lstStyle/>
          <a:p>
            <a:endParaRPr/>
          </a:p>
        </p:txBody>
      </p:sp>
      <p:sp>
        <p:nvSpPr>
          <p:cNvPr id="11" name="object 8"/>
          <p:cNvSpPr/>
          <p:nvPr/>
        </p:nvSpPr>
        <p:spPr>
          <a:xfrm>
            <a:off x="8586836" y="4870206"/>
            <a:ext cx="1692673" cy="1269505"/>
          </a:xfrm>
          <a:prstGeom prst="rect">
            <a:avLst/>
          </a:prstGeom>
          <a:blipFill>
            <a:blip r:embed="rId4" cstate="print"/>
            <a:stretch>
              <a:fillRect/>
            </a:stretch>
          </a:blipFill>
        </p:spPr>
        <p:txBody>
          <a:bodyPr wrap="square" lIns="0" tIns="0" rIns="0" bIns="0" rtlCol="0"/>
          <a:lstStyle/>
          <a:p>
            <a:endParaRPr/>
          </a:p>
        </p:txBody>
      </p:sp>
      <p:sp>
        <p:nvSpPr>
          <p:cNvPr id="12" name="object 9"/>
          <p:cNvSpPr/>
          <p:nvPr/>
        </p:nvSpPr>
        <p:spPr>
          <a:xfrm>
            <a:off x="8586835" y="4870205"/>
            <a:ext cx="1693333" cy="1270000"/>
          </a:xfrm>
          <a:custGeom>
            <a:avLst/>
            <a:gdLst/>
            <a:ahLst/>
            <a:cxnLst/>
            <a:rect l="l" t="t" r="r" b="b"/>
            <a:pathLst>
              <a:path w="1270000" h="1270000">
                <a:moveTo>
                  <a:pt x="634753" y="0"/>
                </a:moveTo>
                <a:lnTo>
                  <a:pt x="582693" y="2104"/>
                </a:lnTo>
                <a:lnTo>
                  <a:pt x="531793" y="8307"/>
                </a:lnTo>
                <a:lnTo>
                  <a:pt x="482215" y="18447"/>
                </a:lnTo>
                <a:lnTo>
                  <a:pt x="434122" y="32360"/>
                </a:lnTo>
                <a:lnTo>
                  <a:pt x="387678" y="49882"/>
                </a:lnTo>
                <a:lnTo>
                  <a:pt x="343047" y="70850"/>
                </a:lnTo>
                <a:lnTo>
                  <a:pt x="300392" y="95100"/>
                </a:lnTo>
                <a:lnTo>
                  <a:pt x="259876" y="122470"/>
                </a:lnTo>
                <a:lnTo>
                  <a:pt x="221662" y="152796"/>
                </a:lnTo>
                <a:lnTo>
                  <a:pt x="185915" y="185915"/>
                </a:lnTo>
                <a:lnTo>
                  <a:pt x="152796" y="221662"/>
                </a:lnTo>
                <a:lnTo>
                  <a:pt x="122470" y="259876"/>
                </a:lnTo>
                <a:lnTo>
                  <a:pt x="95100" y="300392"/>
                </a:lnTo>
                <a:lnTo>
                  <a:pt x="70850" y="343047"/>
                </a:lnTo>
                <a:lnTo>
                  <a:pt x="49882" y="387678"/>
                </a:lnTo>
                <a:lnTo>
                  <a:pt x="32360" y="434122"/>
                </a:lnTo>
                <a:lnTo>
                  <a:pt x="18447" y="482215"/>
                </a:lnTo>
                <a:lnTo>
                  <a:pt x="8307" y="531793"/>
                </a:lnTo>
                <a:lnTo>
                  <a:pt x="2104" y="582693"/>
                </a:lnTo>
                <a:lnTo>
                  <a:pt x="0" y="634753"/>
                </a:lnTo>
                <a:lnTo>
                  <a:pt x="2104" y="686813"/>
                </a:lnTo>
                <a:lnTo>
                  <a:pt x="8307" y="737713"/>
                </a:lnTo>
                <a:lnTo>
                  <a:pt x="18447" y="787292"/>
                </a:lnTo>
                <a:lnTo>
                  <a:pt x="32360" y="835384"/>
                </a:lnTo>
                <a:lnTo>
                  <a:pt x="49882" y="881828"/>
                </a:lnTo>
                <a:lnTo>
                  <a:pt x="70850" y="926459"/>
                </a:lnTo>
                <a:lnTo>
                  <a:pt x="95100" y="969114"/>
                </a:lnTo>
                <a:lnTo>
                  <a:pt x="122470" y="1009630"/>
                </a:lnTo>
                <a:lnTo>
                  <a:pt x="152796" y="1047843"/>
                </a:lnTo>
                <a:lnTo>
                  <a:pt x="185915" y="1083591"/>
                </a:lnTo>
                <a:lnTo>
                  <a:pt x="221662" y="1116709"/>
                </a:lnTo>
                <a:lnTo>
                  <a:pt x="259876" y="1147035"/>
                </a:lnTo>
                <a:lnTo>
                  <a:pt x="300392" y="1174405"/>
                </a:lnTo>
                <a:lnTo>
                  <a:pt x="343047" y="1198656"/>
                </a:lnTo>
                <a:lnTo>
                  <a:pt x="387678" y="1219624"/>
                </a:lnTo>
                <a:lnTo>
                  <a:pt x="434122" y="1237145"/>
                </a:lnTo>
                <a:lnTo>
                  <a:pt x="482215" y="1251058"/>
                </a:lnTo>
                <a:lnTo>
                  <a:pt x="531793" y="1261198"/>
                </a:lnTo>
                <a:lnTo>
                  <a:pt x="582693" y="1267401"/>
                </a:lnTo>
                <a:lnTo>
                  <a:pt x="634753" y="1269505"/>
                </a:lnTo>
                <a:lnTo>
                  <a:pt x="686813" y="1267401"/>
                </a:lnTo>
                <a:lnTo>
                  <a:pt x="737713" y="1261198"/>
                </a:lnTo>
                <a:lnTo>
                  <a:pt x="787292" y="1251058"/>
                </a:lnTo>
                <a:lnTo>
                  <a:pt x="835384" y="1237145"/>
                </a:lnTo>
                <a:lnTo>
                  <a:pt x="881828" y="1219624"/>
                </a:lnTo>
                <a:lnTo>
                  <a:pt x="926459" y="1198656"/>
                </a:lnTo>
                <a:lnTo>
                  <a:pt x="969114" y="1174405"/>
                </a:lnTo>
                <a:lnTo>
                  <a:pt x="1009630" y="1147035"/>
                </a:lnTo>
                <a:lnTo>
                  <a:pt x="1047843" y="1116709"/>
                </a:lnTo>
                <a:lnTo>
                  <a:pt x="1083591" y="1083591"/>
                </a:lnTo>
                <a:lnTo>
                  <a:pt x="1116709" y="1047843"/>
                </a:lnTo>
                <a:lnTo>
                  <a:pt x="1147035" y="1009630"/>
                </a:lnTo>
                <a:lnTo>
                  <a:pt x="1174405" y="969114"/>
                </a:lnTo>
                <a:lnTo>
                  <a:pt x="1198656" y="926459"/>
                </a:lnTo>
                <a:lnTo>
                  <a:pt x="1219624" y="881828"/>
                </a:lnTo>
                <a:lnTo>
                  <a:pt x="1237145" y="835384"/>
                </a:lnTo>
                <a:lnTo>
                  <a:pt x="1251058" y="787292"/>
                </a:lnTo>
                <a:lnTo>
                  <a:pt x="1261198" y="737713"/>
                </a:lnTo>
                <a:lnTo>
                  <a:pt x="1267401" y="686813"/>
                </a:lnTo>
                <a:lnTo>
                  <a:pt x="1269505" y="634753"/>
                </a:lnTo>
                <a:lnTo>
                  <a:pt x="1267401" y="582693"/>
                </a:lnTo>
                <a:lnTo>
                  <a:pt x="1261198" y="531793"/>
                </a:lnTo>
                <a:lnTo>
                  <a:pt x="1251058" y="482215"/>
                </a:lnTo>
                <a:lnTo>
                  <a:pt x="1237145" y="434122"/>
                </a:lnTo>
                <a:lnTo>
                  <a:pt x="1219624" y="387678"/>
                </a:lnTo>
                <a:lnTo>
                  <a:pt x="1198656" y="343047"/>
                </a:lnTo>
                <a:lnTo>
                  <a:pt x="1174405" y="300392"/>
                </a:lnTo>
                <a:lnTo>
                  <a:pt x="1147035" y="259876"/>
                </a:lnTo>
                <a:lnTo>
                  <a:pt x="1116709" y="221662"/>
                </a:lnTo>
                <a:lnTo>
                  <a:pt x="1083591" y="185915"/>
                </a:lnTo>
                <a:lnTo>
                  <a:pt x="1047843" y="152796"/>
                </a:lnTo>
                <a:lnTo>
                  <a:pt x="1009630" y="122470"/>
                </a:lnTo>
                <a:lnTo>
                  <a:pt x="969114" y="95100"/>
                </a:lnTo>
                <a:lnTo>
                  <a:pt x="926459" y="70850"/>
                </a:lnTo>
                <a:lnTo>
                  <a:pt x="881828" y="49882"/>
                </a:lnTo>
                <a:lnTo>
                  <a:pt x="835384" y="32360"/>
                </a:lnTo>
                <a:lnTo>
                  <a:pt x="787292" y="18447"/>
                </a:lnTo>
                <a:lnTo>
                  <a:pt x="737713" y="8307"/>
                </a:lnTo>
                <a:lnTo>
                  <a:pt x="686813" y="2104"/>
                </a:lnTo>
                <a:lnTo>
                  <a:pt x="634753" y="0"/>
                </a:lnTo>
              </a:path>
            </a:pathLst>
          </a:custGeom>
        </p:spPr>
        <p:txBody>
          <a:bodyPr wrap="square" lIns="0" tIns="0" rIns="0" bIns="0" rtlCol="0"/>
          <a:lstStyle/>
          <a:p>
            <a:endParaRPr/>
          </a:p>
        </p:txBody>
      </p:sp>
      <p:sp>
        <p:nvSpPr>
          <p:cNvPr id="13" name="object 10"/>
          <p:cNvSpPr/>
          <p:nvPr/>
        </p:nvSpPr>
        <p:spPr>
          <a:xfrm>
            <a:off x="8586835" y="4870205"/>
            <a:ext cx="1693333" cy="1270000"/>
          </a:xfrm>
          <a:custGeom>
            <a:avLst/>
            <a:gdLst/>
            <a:ahLst/>
            <a:cxnLst/>
            <a:rect l="l" t="t" r="r" b="b"/>
            <a:pathLst>
              <a:path w="1270000" h="1270000">
                <a:moveTo>
                  <a:pt x="0" y="634753"/>
                </a:moveTo>
                <a:lnTo>
                  <a:pt x="2104" y="582693"/>
                </a:lnTo>
                <a:lnTo>
                  <a:pt x="8307" y="531792"/>
                </a:lnTo>
                <a:lnTo>
                  <a:pt x="18447" y="482214"/>
                </a:lnTo>
                <a:lnTo>
                  <a:pt x="32360" y="434121"/>
                </a:lnTo>
                <a:lnTo>
                  <a:pt x="49882" y="387678"/>
                </a:lnTo>
                <a:lnTo>
                  <a:pt x="70849" y="343047"/>
                </a:lnTo>
                <a:lnTo>
                  <a:pt x="95100" y="300392"/>
                </a:lnTo>
                <a:lnTo>
                  <a:pt x="122470" y="259876"/>
                </a:lnTo>
                <a:lnTo>
                  <a:pt x="152796" y="221662"/>
                </a:lnTo>
                <a:lnTo>
                  <a:pt x="185914" y="185914"/>
                </a:lnTo>
                <a:lnTo>
                  <a:pt x="221662" y="152796"/>
                </a:lnTo>
                <a:lnTo>
                  <a:pt x="259876" y="122470"/>
                </a:lnTo>
                <a:lnTo>
                  <a:pt x="300392" y="95100"/>
                </a:lnTo>
                <a:lnTo>
                  <a:pt x="343047" y="70849"/>
                </a:lnTo>
                <a:lnTo>
                  <a:pt x="387678" y="49882"/>
                </a:lnTo>
                <a:lnTo>
                  <a:pt x="434121" y="32360"/>
                </a:lnTo>
                <a:lnTo>
                  <a:pt x="482214" y="18447"/>
                </a:lnTo>
                <a:lnTo>
                  <a:pt x="531792" y="8307"/>
                </a:lnTo>
                <a:lnTo>
                  <a:pt x="582693" y="2104"/>
                </a:lnTo>
                <a:lnTo>
                  <a:pt x="634753" y="0"/>
                </a:lnTo>
                <a:lnTo>
                  <a:pt x="686812" y="2104"/>
                </a:lnTo>
                <a:lnTo>
                  <a:pt x="737713" y="8307"/>
                </a:lnTo>
                <a:lnTo>
                  <a:pt x="787291" y="18447"/>
                </a:lnTo>
                <a:lnTo>
                  <a:pt x="835384" y="32360"/>
                </a:lnTo>
                <a:lnTo>
                  <a:pt x="881827" y="49882"/>
                </a:lnTo>
                <a:lnTo>
                  <a:pt x="926458" y="70849"/>
                </a:lnTo>
                <a:lnTo>
                  <a:pt x="969113" y="95100"/>
                </a:lnTo>
                <a:lnTo>
                  <a:pt x="1009629" y="122470"/>
                </a:lnTo>
                <a:lnTo>
                  <a:pt x="1047843" y="152796"/>
                </a:lnTo>
                <a:lnTo>
                  <a:pt x="1083591" y="185914"/>
                </a:lnTo>
                <a:lnTo>
                  <a:pt x="1116709" y="221662"/>
                </a:lnTo>
                <a:lnTo>
                  <a:pt x="1147035" y="259876"/>
                </a:lnTo>
                <a:lnTo>
                  <a:pt x="1174405" y="300392"/>
                </a:lnTo>
                <a:lnTo>
                  <a:pt x="1198656" y="343047"/>
                </a:lnTo>
                <a:lnTo>
                  <a:pt x="1219623" y="387678"/>
                </a:lnTo>
                <a:lnTo>
                  <a:pt x="1237145" y="434121"/>
                </a:lnTo>
                <a:lnTo>
                  <a:pt x="1251058" y="482214"/>
                </a:lnTo>
                <a:lnTo>
                  <a:pt x="1261198" y="531792"/>
                </a:lnTo>
                <a:lnTo>
                  <a:pt x="1267401" y="582693"/>
                </a:lnTo>
                <a:lnTo>
                  <a:pt x="1269506" y="634753"/>
                </a:lnTo>
                <a:lnTo>
                  <a:pt x="1267401" y="686812"/>
                </a:lnTo>
                <a:lnTo>
                  <a:pt x="1261198" y="737713"/>
                </a:lnTo>
                <a:lnTo>
                  <a:pt x="1251058" y="787291"/>
                </a:lnTo>
                <a:lnTo>
                  <a:pt x="1237145" y="835384"/>
                </a:lnTo>
                <a:lnTo>
                  <a:pt x="1219623" y="881827"/>
                </a:lnTo>
                <a:lnTo>
                  <a:pt x="1198656" y="926458"/>
                </a:lnTo>
                <a:lnTo>
                  <a:pt x="1174405" y="969113"/>
                </a:lnTo>
                <a:lnTo>
                  <a:pt x="1147035" y="1009629"/>
                </a:lnTo>
                <a:lnTo>
                  <a:pt x="1116709" y="1047843"/>
                </a:lnTo>
                <a:lnTo>
                  <a:pt x="1083591" y="1083591"/>
                </a:lnTo>
                <a:lnTo>
                  <a:pt x="1047843" y="1116709"/>
                </a:lnTo>
                <a:lnTo>
                  <a:pt x="1009629" y="1147035"/>
                </a:lnTo>
                <a:lnTo>
                  <a:pt x="969113" y="1174405"/>
                </a:lnTo>
                <a:lnTo>
                  <a:pt x="926458" y="1198656"/>
                </a:lnTo>
                <a:lnTo>
                  <a:pt x="881827" y="1219623"/>
                </a:lnTo>
                <a:lnTo>
                  <a:pt x="835384" y="1237145"/>
                </a:lnTo>
                <a:lnTo>
                  <a:pt x="787291" y="1251058"/>
                </a:lnTo>
                <a:lnTo>
                  <a:pt x="737713" y="1261198"/>
                </a:lnTo>
                <a:lnTo>
                  <a:pt x="686812" y="1267401"/>
                </a:lnTo>
                <a:lnTo>
                  <a:pt x="634753" y="1269506"/>
                </a:lnTo>
                <a:lnTo>
                  <a:pt x="582693" y="1267401"/>
                </a:lnTo>
                <a:lnTo>
                  <a:pt x="531792" y="1261198"/>
                </a:lnTo>
                <a:lnTo>
                  <a:pt x="482214" y="1251058"/>
                </a:lnTo>
                <a:lnTo>
                  <a:pt x="434121" y="1237145"/>
                </a:lnTo>
                <a:lnTo>
                  <a:pt x="387678" y="1219623"/>
                </a:lnTo>
                <a:lnTo>
                  <a:pt x="343047" y="1198656"/>
                </a:lnTo>
                <a:lnTo>
                  <a:pt x="300392" y="1174405"/>
                </a:lnTo>
                <a:lnTo>
                  <a:pt x="259876" y="1147035"/>
                </a:lnTo>
                <a:lnTo>
                  <a:pt x="221662" y="1116709"/>
                </a:lnTo>
                <a:lnTo>
                  <a:pt x="185914" y="1083591"/>
                </a:lnTo>
                <a:lnTo>
                  <a:pt x="152796" y="1047843"/>
                </a:lnTo>
                <a:lnTo>
                  <a:pt x="122470" y="1009629"/>
                </a:lnTo>
                <a:lnTo>
                  <a:pt x="95100" y="969113"/>
                </a:lnTo>
                <a:lnTo>
                  <a:pt x="70849" y="926458"/>
                </a:lnTo>
                <a:lnTo>
                  <a:pt x="49882" y="881827"/>
                </a:lnTo>
                <a:lnTo>
                  <a:pt x="32360" y="835384"/>
                </a:lnTo>
                <a:lnTo>
                  <a:pt x="18447" y="787291"/>
                </a:lnTo>
                <a:lnTo>
                  <a:pt x="8307" y="737713"/>
                </a:lnTo>
                <a:lnTo>
                  <a:pt x="2104" y="686812"/>
                </a:lnTo>
                <a:lnTo>
                  <a:pt x="0" y="634753"/>
                </a:lnTo>
                <a:close/>
              </a:path>
            </a:pathLst>
          </a:custGeom>
          <a:ln w="12700">
            <a:solidFill>
              <a:srgbClr val="FFFFFF"/>
            </a:solidFill>
          </a:ln>
        </p:spPr>
        <p:txBody>
          <a:bodyPr wrap="square" lIns="0" tIns="0" rIns="0" bIns="0" rtlCol="0"/>
          <a:lstStyle/>
          <a:p>
            <a:endParaRPr/>
          </a:p>
        </p:txBody>
      </p:sp>
      <p:sp>
        <p:nvSpPr>
          <p:cNvPr id="14" name="object 11"/>
          <p:cNvSpPr txBox="1"/>
          <p:nvPr/>
        </p:nvSpPr>
        <p:spPr>
          <a:xfrm>
            <a:off x="8850944" y="5308254"/>
            <a:ext cx="1388533" cy="384721"/>
          </a:xfrm>
          <a:prstGeom prst="rect">
            <a:avLst/>
          </a:prstGeom>
        </p:spPr>
        <p:txBody>
          <a:bodyPr vert="horz" wrap="square" lIns="0" tIns="0" rIns="0" bIns="0" rtlCol="0">
            <a:spAutoFit/>
          </a:bodyPr>
          <a:lstStyle/>
          <a:p>
            <a:pPr marL="48895" marR="5080" indent="-36830">
              <a:lnSpc>
                <a:spcPct val="105000"/>
              </a:lnSpc>
            </a:pPr>
            <a:r>
              <a:rPr lang="zh-CN" altLang="en-US" sz="2400" dirty="0">
                <a:solidFill>
                  <a:srgbClr val="040000"/>
                </a:solidFill>
                <a:latin typeface="微软雅黑"/>
                <a:cs typeface="微软雅黑"/>
              </a:rPr>
              <a:t>抑制素</a:t>
            </a:r>
            <a:r>
              <a:rPr lang="en-US" altLang="zh-CN" sz="2400" dirty="0">
                <a:solidFill>
                  <a:srgbClr val="040000"/>
                </a:solidFill>
                <a:latin typeface="微软雅黑"/>
                <a:cs typeface="微软雅黑"/>
              </a:rPr>
              <a:t>B</a:t>
            </a:r>
            <a:endParaRPr sz="2400" dirty="0">
              <a:solidFill>
                <a:srgbClr val="040000"/>
              </a:solidFill>
              <a:latin typeface="微软雅黑"/>
              <a:cs typeface="微软雅黑"/>
            </a:endParaRPr>
          </a:p>
        </p:txBody>
      </p:sp>
      <p:sp>
        <p:nvSpPr>
          <p:cNvPr id="15" name="object 12"/>
          <p:cNvSpPr/>
          <p:nvPr/>
        </p:nvSpPr>
        <p:spPr>
          <a:xfrm>
            <a:off x="5695627" y="3856998"/>
            <a:ext cx="2789767" cy="705485"/>
          </a:xfrm>
          <a:custGeom>
            <a:avLst/>
            <a:gdLst/>
            <a:ahLst/>
            <a:cxnLst/>
            <a:rect l="l" t="t" r="r" b="b"/>
            <a:pathLst>
              <a:path w="2092325" h="705485">
                <a:moveTo>
                  <a:pt x="2092046" y="0"/>
                </a:moveTo>
                <a:lnTo>
                  <a:pt x="0" y="704925"/>
                </a:lnTo>
              </a:path>
            </a:pathLst>
          </a:custGeom>
          <a:ln w="12700">
            <a:solidFill>
              <a:srgbClr val="BFBFBF"/>
            </a:solidFill>
          </a:ln>
        </p:spPr>
        <p:txBody>
          <a:bodyPr wrap="square" lIns="0" tIns="0" rIns="0" bIns="0" rtlCol="0"/>
          <a:lstStyle/>
          <a:p>
            <a:endParaRPr/>
          </a:p>
        </p:txBody>
      </p:sp>
      <p:sp>
        <p:nvSpPr>
          <p:cNvPr id="16" name="object 13"/>
          <p:cNvSpPr/>
          <p:nvPr/>
        </p:nvSpPr>
        <p:spPr>
          <a:xfrm>
            <a:off x="4992010" y="4275454"/>
            <a:ext cx="793327" cy="594995"/>
          </a:xfrm>
          <a:custGeom>
            <a:avLst/>
            <a:gdLst/>
            <a:ahLst/>
            <a:cxnLst/>
            <a:rect l="l" t="t" r="r" b="b"/>
            <a:pathLst>
              <a:path w="594995" h="594995">
                <a:moveTo>
                  <a:pt x="297375" y="0"/>
                </a:moveTo>
                <a:lnTo>
                  <a:pt x="249139" y="3892"/>
                </a:lnTo>
                <a:lnTo>
                  <a:pt x="203381" y="15160"/>
                </a:lnTo>
                <a:lnTo>
                  <a:pt x="160714" y="33192"/>
                </a:lnTo>
                <a:lnTo>
                  <a:pt x="121749" y="57376"/>
                </a:lnTo>
                <a:lnTo>
                  <a:pt x="87099" y="87099"/>
                </a:lnTo>
                <a:lnTo>
                  <a:pt x="57376" y="121750"/>
                </a:lnTo>
                <a:lnTo>
                  <a:pt x="33192" y="160715"/>
                </a:lnTo>
                <a:lnTo>
                  <a:pt x="15160" y="203382"/>
                </a:lnTo>
                <a:lnTo>
                  <a:pt x="3892" y="249140"/>
                </a:lnTo>
                <a:lnTo>
                  <a:pt x="0" y="297376"/>
                </a:lnTo>
                <a:lnTo>
                  <a:pt x="985" y="321766"/>
                </a:lnTo>
                <a:lnTo>
                  <a:pt x="8642" y="368839"/>
                </a:lnTo>
                <a:lnTo>
                  <a:pt x="23369" y="413128"/>
                </a:lnTo>
                <a:lnTo>
                  <a:pt x="44553" y="454021"/>
                </a:lnTo>
                <a:lnTo>
                  <a:pt x="71583" y="490905"/>
                </a:lnTo>
                <a:lnTo>
                  <a:pt x="103846" y="523168"/>
                </a:lnTo>
                <a:lnTo>
                  <a:pt x="140730" y="550198"/>
                </a:lnTo>
                <a:lnTo>
                  <a:pt x="181623" y="571383"/>
                </a:lnTo>
                <a:lnTo>
                  <a:pt x="225912" y="586109"/>
                </a:lnTo>
                <a:lnTo>
                  <a:pt x="272986" y="593766"/>
                </a:lnTo>
                <a:lnTo>
                  <a:pt x="297375" y="594752"/>
                </a:lnTo>
                <a:lnTo>
                  <a:pt x="321765" y="593766"/>
                </a:lnTo>
                <a:lnTo>
                  <a:pt x="368838" y="586109"/>
                </a:lnTo>
                <a:lnTo>
                  <a:pt x="413127" y="571383"/>
                </a:lnTo>
                <a:lnTo>
                  <a:pt x="454020" y="550198"/>
                </a:lnTo>
                <a:lnTo>
                  <a:pt x="490905" y="523168"/>
                </a:lnTo>
                <a:lnTo>
                  <a:pt x="523168" y="490905"/>
                </a:lnTo>
                <a:lnTo>
                  <a:pt x="550198" y="454021"/>
                </a:lnTo>
                <a:lnTo>
                  <a:pt x="571383" y="413128"/>
                </a:lnTo>
                <a:lnTo>
                  <a:pt x="586109" y="368839"/>
                </a:lnTo>
                <a:lnTo>
                  <a:pt x="593766" y="321766"/>
                </a:lnTo>
                <a:lnTo>
                  <a:pt x="594752" y="297376"/>
                </a:lnTo>
                <a:lnTo>
                  <a:pt x="593766" y="272987"/>
                </a:lnTo>
                <a:lnTo>
                  <a:pt x="586109" y="225913"/>
                </a:lnTo>
                <a:lnTo>
                  <a:pt x="571383" y="181624"/>
                </a:lnTo>
                <a:lnTo>
                  <a:pt x="550198" y="140731"/>
                </a:lnTo>
                <a:lnTo>
                  <a:pt x="523168" y="103847"/>
                </a:lnTo>
                <a:lnTo>
                  <a:pt x="490905" y="71584"/>
                </a:lnTo>
                <a:lnTo>
                  <a:pt x="454020" y="44553"/>
                </a:lnTo>
                <a:lnTo>
                  <a:pt x="413127" y="23369"/>
                </a:lnTo>
                <a:lnTo>
                  <a:pt x="368838" y="8642"/>
                </a:lnTo>
                <a:lnTo>
                  <a:pt x="321765" y="985"/>
                </a:lnTo>
                <a:lnTo>
                  <a:pt x="297375" y="0"/>
                </a:lnTo>
                <a:close/>
              </a:path>
            </a:pathLst>
          </a:custGeom>
          <a:solidFill>
            <a:srgbClr val="FFF2CC"/>
          </a:solidFill>
        </p:spPr>
        <p:txBody>
          <a:bodyPr wrap="square" lIns="0" tIns="0" rIns="0" bIns="0" rtlCol="0"/>
          <a:lstStyle/>
          <a:p>
            <a:endParaRPr/>
          </a:p>
        </p:txBody>
      </p:sp>
      <p:sp>
        <p:nvSpPr>
          <p:cNvPr id="17" name="object 14"/>
          <p:cNvSpPr/>
          <p:nvPr/>
        </p:nvSpPr>
        <p:spPr>
          <a:xfrm>
            <a:off x="4990592" y="4273804"/>
            <a:ext cx="796544" cy="597407"/>
          </a:xfrm>
          <a:prstGeom prst="rect">
            <a:avLst/>
          </a:prstGeom>
          <a:blipFill>
            <a:blip r:embed="rId5" cstate="print"/>
            <a:stretch>
              <a:fillRect/>
            </a:stretch>
          </a:blipFill>
        </p:spPr>
        <p:txBody>
          <a:bodyPr wrap="square" lIns="0" tIns="0" rIns="0" bIns="0" rtlCol="0"/>
          <a:lstStyle/>
          <a:p>
            <a:endParaRPr/>
          </a:p>
        </p:txBody>
      </p:sp>
      <p:sp>
        <p:nvSpPr>
          <p:cNvPr id="18" name="object 15"/>
          <p:cNvSpPr/>
          <p:nvPr/>
        </p:nvSpPr>
        <p:spPr>
          <a:xfrm>
            <a:off x="4992010" y="4275454"/>
            <a:ext cx="793327" cy="594995"/>
          </a:xfrm>
          <a:custGeom>
            <a:avLst/>
            <a:gdLst/>
            <a:ahLst/>
            <a:cxnLst/>
            <a:rect l="l" t="t" r="r" b="b"/>
            <a:pathLst>
              <a:path w="594995" h="594995">
                <a:moveTo>
                  <a:pt x="0" y="297376"/>
                </a:moveTo>
                <a:lnTo>
                  <a:pt x="3892" y="249140"/>
                </a:lnTo>
                <a:lnTo>
                  <a:pt x="15160" y="203382"/>
                </a:lnTo>
                <a:lnTo>
                  <a:pt x="33192" y="160714"/>
                </a:lnTo>
                <a:lnTo>
                  <a:pt x="57376" y="121749"/>
                </a:lnTo>
                <a:lnTo>
                  <a:pt x="87099" y="87099"/>
                </a:lnTo>
                <a:lnTo>
                  <a:pt x="121749" y="57376"/>
                </a:lnTo>
                <a:lnTo>
                  <a:pt x="160714" y="33192"/>
                </a:lnTo>
                <a:lnTo>
                  <a:pt x="203382" y="15160"/>
                </a:lnTo>
                <a:lnTo>
                  <a:pt x="249140" y="3892"/>
                </a:lnTo>
                <a:lnTo>
                  <a:pt x="297376" y="0"/>
                </a:lnTo>
                <a:lnTo>
                  <a:pt x="321765" y="985"/>
                </a:lnTo>
                <a:lnTo>
                  <a:pt x="368838" y="8642"/>
                </a:lnTo>
                <a:lnTo>
                  <a:pt x="413128" y="23369"/>
                </a:lnTo>
                <a:lnTo>
                  <a:pt x="454020" y="44553"/>
                </a:lnTo>
                <a:lnTo>
                  <a:pt x="490905" y="71583"/>
                </a:lnTo>
                <a:lnTo>
                  <a:pt x="523168" y="103846"/>
                </a:lnTo>
                <a:lnTo>
                  <a:pt x="550198" y="140731"/>
                </a:lnTo>
                <a:lnTo>
                  <a:pt x="571382" y="181623"/>
                </a:lnTo>
                <a:lnTo>
                  <a:pt x="586109" y="225913"/>
                </a:lnTo>
                <a:lnTo>
                  <a:pt x="593766" y="272986"/>
                </a:lnTo>
                <a:lnTo>
                  <a:pt x="594752" y="297376"/>
                </a:lnTo>
                <a:lnTo>
                  <a:pt x="593766" y="321765"/>
                </a:lnTo>
                <a:lnTo>
                  <a:pt x="586109" y="368838"/>
                </a:lnTo>
                <a:lnTo>
                  <a:pt x="571382" y="413128"/>
                </a:lnTo>
                <a:lnTo>
                  <a:pt x="550198" y="454020"/>
                </a:lnTo>
                <a:lnTo>
                  <a:pt x="523168" y="490905"/>
                </a:lnTo>
                <a:lnTo>
                  <a:pt x="490905" y="523168"/>
                </a:lnTo>
                <a:lnTo>
                  <a:pt x="454020" y="550198"/>
                </a:lnTo>
                <a:lnTo>
                  <a:pt x="413128" y="571382"/>
                </a:lnTo>
                <a:lnTo>
                  <a:pt x="368838" y="586109"/>
                </a:lnTo>
                <a:lnTo>
                  <a:pt x="321765" y="593766"/>
                </a:lnTo>
                <a:lnTo>
                  <a:pt x="297376" y="594752"/>
                </a:lnTo>
                <a:lnTo>
                  <a:pt x="272986" y="593766"/>
                </a:lnTo>
                <a:lnTo>
                  <a:pt x="225913" y="586109"/>
                </a:lnTo>
                <a:lnTo>
                  <a:pt x="181623" y="571382"/>
                </a:lnTo>
                <a:lnTo>
                  <a:pt x="140731" y="550198"/>
                </a:lnTo>
                <a:lnTo>
                  <a:pt x="103846" y="523168"/>
                </a:lnTo>
                <a:lnTo>
                  <a:pt x="71583" y="490905"/>
                </a:lnTo>
                <a:lnTo>
                  <a:pt x="44553" y="454020"/>
                </a:lnTo>
                <a:lnTo>
                  <a:pt x="23369" y="413128"/>
                </a:lnTo>
                <a:lnTo>
                  <a:pt x="8642" y="368838"/>
                </a:lnTo>
                <a:lnTo>
                  <a:pt x="985" y="321765"/>
                </a:lnTo>
                <a:lnTo>
                  <a:pt x="0" y="297376"/>
                </a:lnTo>
                <a:close/>
              </a:path>
            </a:pathLst>
          </a:custGeom>
          <a:ln w="12700">
            <a:solidFill>
              <a:srgbClr val="FFE699"/>
            </a:solidFill>
          </a:ln>
        </p:spPr>
        <p:txBody>
          <a:bodyPr wrap="square" lIns="0" tIns="0" rIns="0" bIns="0" rtlCol="0"/>
          <a:lstStyle/>
          <a:p>
            <a:endParaRPr/>
          </a:p>
        </p:txBody>
      </p:sp>
      <p:sp>
        <p:nvSpPr>
          <p:cNvPr id="19" name="object 16"/>
          <p:cNvSpPr txBox="1"/>
          <p:nvPr/>
        </p:nvSpPr>
        <p:spPr>
          <a:xfrm>
            <a:off x="5199592" y="4438126"/>
            <a:ext cx="386080" cy="307777"/>
          </a:xfrm>
          <a:prstGeom prst="rect">
            <a:avLst/>
          </a:prstGeom>
        </p:spPr>
        <p:txBody>
          <a:bodyPr vert="horz" wrap="square" lIns="0" tIns="0" rIns="0" bIns="0" rtlCol="0">
            <a:spAutoFit/>
          </a:bodyPr>
          <a:lstStyle/>
          <a:p>
            <a:pPr marL="12700">
              <a:lnSpc>
                <a:spcPct val="100000"/>
              </a:lnSpc>
            </a:pPr>
            <a:r>
              <a:rPr sz="2000" spc="-5" dirty="0">
                <a:solidFill>
                  <a:srgbClr val="7F7F7F"/>
                </a:solidFill>
                <a:latin typeface="Impact"/>
                <a:cs typeface="Impact"/>
              </a:rPr>
              <a:t>04</a:t>
            </a:r>
            <a:endParaRPr sz="2000">
              <a:latin typeface="Impact"/>
              <a:cs typeface="Impact"/>
            </a:endParaRPr>
          </a:p>
        </p:txBody>
      </p:sp>
      <p:sp>
        <p:nvSpPr>
          <p:cNvPr id="20" name="object 17"/>
          <p:cNvSpPr/>
          <p:nvPr/>
        </p:nvSpPr>
        <p:spPr>
          <a:xfrm>
            <a:off x="3644900" y="4285997"/>
            <a:ext cx="1638300" cy="1027175"/>
          </a:xfrm>
          <a:prstGeom prst="rect">
            <a:avLst/>
          </a:prstGeom>
          <a:blipFill>
            <a:blip r:embed="rId6" cstate="print"/>
            <a:stretch>
              <a:fillRect/>
            </a:stretch>
          </a:blipFill>
        </p:spPr>
        <p:txBody>
          <a:bodyPr wrap="square" lIns="0" tIns="0" rIns="0" bIns="0" rtlCol="0"/>
          <a:lstStyle/>
          <a:p>
            <a:endParaRPr/>
          </a:p>
        </p:txBody>
      </p:sp>
      <p:sp>
        <p:nvSpPr>
          <p:cNvPr id="21" name="object 18"/>
          <p:cNvSpPr/>
          <p:nvPr/>
        </p:nvSpPr>
        <p:spPr>
          <a:xfrm>
            <a:off x="4002081" y="4400118"/>
            <a:ext cx="1127117" cy="708774"/>
          </a:xfrm>
          <a:prstGeom prst="rect">
            <a:avLst/>
          </a:prstGeom>
          <a:blipFill>
            <a:blip r:embed="rId7" cstate="print"/>
            <a:stretch>
              <a:fillRect/>
            </a:stretch>
          </a:blipFill>
        </p:spPr>
        <p:txBody>
          <a:bodyPr wrap="square" lIns="0" tIns="0" rIns="0" bIns="0" rtlCol="0"/>
          <a:lstStyle/>
          <a:p>
            <a:endParaRPr/>
          </a:p>
        </p:txBody>
      </p:sp>
      <p:sp>
        <p:nvSpPr>
          <p:cNvPr id="22" name="object 19"/>
          <p:cNvSpPr/>
          <p:nvPr/>
        </p:nvSpPr>
        <p:spPr>
          <a:xfrm>
            <a:off x="4001947" y="4400119"/>
            <a:ext cx="1127947" cy="709295"/>
          </a:xfrm>
          <a:custGeom>
            <a:avLst/>
            <a:gdLst/>
            <a:ahLst/>
            <a:cxnLst/>
            <a:rect l="l" t="t" r="r" b="b"/>
            <a:pathLst>
              <a:path w="709295" h="709295">
                <a:moveTo>
                  <a:pt x="0" y="354387"/>
                </a:moveTo>
                <a:lnTo>
                  <a:pt x="4638" y="296903"/>
                </a:lnTo>
                <a:lnTo>
                  <a:pt x="18066" y="242373"/>
                </a:lnTo>
                <a:lnTo>
                  <a:pt x="39556" y="191525"/>
                </a:lnTo>
                <a:lnTo>
                  <a:pt x="68376" y="145090"/>
                </a:lnTo>
                <a:lnTo>
                  <a:pt x="103797" y="103797"/>
                </a:lnTo>
                <a:lnTo>
                  <a:pt x="145090" y="68376"/>
                </a:lnTo>
                <a:lnTo>
                  <a:pt x="191525" y="39556"/>
                </a:lnTo>
                <a:lnTo>
                  <a:pt x="242373" y="18066"/>
                </a:lnTo>
                <a:lnTo>
                  <a:pt x="296903" y="4638"/>
                </a:lnTo>
                <a:lnTo>
                  <a:pt x="354387" y="0"/>
                </a:lnTo>
                <a:lnTo>
                  <a:pt x="383452" y="1174"/>
                </a:lnTo>
                <a:lnTo>
                  <a:pt x="439550" y="10299"/>
                </a:lnTo>
                <a:lnTo>
                  <a:pt x="492330" y="27849"/>
                </a:lnTo>
                <a:lnTo>
                  <a:pt x="541062" y="53095"/>
                </a:lnTo>
                <a:lnTo>
                  <a:pt x="585018" y="85307"/>
                </a:lnTo>
                <a:lnTo>
                  <a:pt x="623466" y="123755"/>
                </a:lnTo>
                <a:lnTo>
                  <a:pt x="655678" y="167711"/>
                </a:lnTo>
                <a:lnTo>
                  <a:pt x="680924" y="216443"/>
                </a:lnTo>
                <a:lnTo>
                  <a:pt x="698474" y="269223"/>
                </a:lnTo>
                <a:lnTo>
                  <a:pt x="707599" y="325321"/>
                </a:lnTo>
                <a:lnTo>
                  <a:pt x="708774" y="354387"/>
                </a:lnTo>
                <a:lnTo>
                  <a:pt x="707599" y="383452"/>
                </a:lnTo>
                <a:lnTo>
                  <a:pt x="698474" y="439550"/>
                </a:lnTo>
                <a:lnTo>
                  <a:pt x="680924" y="492330"/>
                </a:lnTo>
                <a:lnTo>
                  <a:pt x="655678" y="541062"/>
                </a:lnTo>
                <a:lnTo>
                  <a:pt x="623466" y="585018"/>
                </a:lnTo>
                <a:lnTo>
                  <a:pt x="585018" y="623466"/>
                </a:lnTo>
                <a:lnTo>
                  <a:pt x="541062" y="655678"/>
                </a:lnTo>
                <a:lnTo>
                  <a:pt x="492330" y="680924"/>
                </a:lnTo>
                <a:lnTo>
                  <a:pt x="439550" y="698474"/>
                </a:lnTo>
                <a:lnTo>
                  <a:pt x="383452" y="707599"/>
                </a:lnTo>
                <a:lnTo>
                  <a:pt x="354387" y="708774"/>
                </a:lnTo>
                <a:lnTo>
                  <a:pt x="325321" y="707599"/>
                </a:lnTo>
                <a:lnTo>
                  <a:pt x="269223" y="698474"/>
                </a:lnTo>
                <a:lnTo>
                  <a:pt x="216443" y="680924"/>
                </a:lnTo>
                <a:lnTo>
                  <a:pt x="167711" y="655678"/>
                </a:lnTo>
                <a:lnTo>
                  <a:pt x="123755" y="623466"/>
                </a:lnTo>
                <a:lnTo>
                  <a:pt x="85307" y="585018"/>
                </a:lnTo>
                <a:lnTo>
                  <a:pt x="53095" y="541062"/>
                </a:lnTo>
                <a:lnTo>
                  <a:pt x="27849" y="492330"/>
                </a:lnTo>
                <a:lnTo>
                  <a:pt x="10299" y="439550"/>
                </a:lnTo>
                <a:lnTo>
                  <a:pt x="1174" y="383452"/>
                </a:lnTo>
                <a:lnTo>
                  <a:pt x="0" y="354387"/>
                </a:lnTo>
                <a:close/>
              </a:path>
            </a:pathLst>
          </a:custGeom>
          <a:ln w="12700">
            <a:solidFill>
              <a:srgbClr val="FFFFFF"/>
            </a:solidFill>
          </a:ln>
        </p:spPr>
        <p:txBody>
          <a:bodyPr wrap="square" lIns="0" tIns="0" rIns="0" bIns="0" rtlCol="0"/>
          <a:lstStyle/>
          <a:p>
            <a:endParaRPr/>
          </a:p>
        </p:txBody>
      </p:sp>
      <p:sp>
        <p:nvSpPr>
          <p:cNvPr id="23" name="object 20"/>
          <p:cNvSpPr txBox="1"/>
          <p:nvPr/>
        </p:nvSpPr>
        <p:spPr>
          <a:xfrm>
            <a:off x="4021395" y="4601161"/>
            <a:ext cx="1207092" cy="307777"/>
          </a:xfrm>
          <a:prstGeom prst="rect">
            <a:avLst/>
          </a:prstGeom>
        </p:spPr>
        <p:txBody>
          <a:bodyPr vert="horz" wrap="square" lIns="0" tIns="0" rIns="0" bIns="0" rtlCol="0">
            <a:spAutoFit/>
          </a:bodyPr>
          <a:lstStyle/>
          <a:p>
            <a:pPr marL="37465">
              <a:lnSpc>
                <a:spcPct val="100000"/>
              </a:lnSpc>
            </a:pPr>
            <a:endParaRPr sz="2000" dirty="0">
              <a:solidFill>
                <a:srgbClr val="040000"/>
              </a:solidFill>
              <a:latin typeface="Arial"/>
              <a:cs typeface="Arial"/>
            </a:endParaRPr>
          </a:p>
        </p:txBody>
      </p:sp>
      <p:sp>
        <p:nvSpPr>
          <p:cNvPr id="25" name="object 22"/>
          <p:cNvSpPr/>
          <p:nvPr/>
        </p:nvSpPr>
        <p:spPr>
          <a:xfrm>
            <a:off x="5461026" y="3296024"/>
            <a:ext cx="2777913" cy="391160"/>
          </a:xfrm>
          <a:custGeom>
            <a:avLst/>
            <a:gdLst/>
            <a:ahLst/>
            <a:cxnLst/>
            <a:rect l="l" t="t" r="r" b="b"/>
            <a:pathLst>
              <a:path w="2083435" h="391160">
                <a:moveTo>
                  <a:pt x="2082925" y="391118"/>
                </a:moveTo>
                <a:lnTo>
                  <a:pt x="0" y="0"/>
                </a:lnTo>
              </a:path>
            </a:pathLst>
          </a:custGeom>
          <a:ln w="12700">
            <a:solidFill>
              <a:srgbClr val="BFBFBF"/>
            </a:solidFill>
          </a:ln>
        </p:spPr>
        <p:txBody>
          <a:bodyPr wrap="square" lIns="0" tIns="0" rIns="0" bIns="0" rtlCol="0"/>
          <a:lstStyle/>
          <a:p>
            <a:endParaRPr/>
          </a:p>
        </p:txBody>
      </p:sp>
      <p:sp>
        <p:nvSpPr>
          <p:cNvPr id="26" name="object 23"/>
          <p:cNvSpPr/>
          <p:nvPr/>
        </p:nvSpPr>
        <p:spPr>
          <a:xfrm>
            <a:off x="8173888" y="3374167"/>
            <a:ext cx="916093" cy="687070"/>
          </a:xfrm>
          <a:custGeom>
            <a:avLst/>
            <a:gdLst/>
            <a:ahLst/>
            <a:cxnLst/>
            <a:rect l="l" t="t" r="r" b="b"/>
            <a:pathLst>
              <a:path w="687070" h="687070">
                <a:moveTo>
                  <a:pt x="343261" y="0"/>
                </a:moveTo>
                <a:lnTo>
                  <a:pt x="287583" y="4492"/>
                </a:lnTo>
                <a:lnTo>
                  <a:pt x="234764" y="17499"/>
                </a:lnTo>
                <a:lnTo>
                  <a:pt x="185513" y="38314"/>
                </a:lnTo>
                <a:lnTo>
                  <a:pt x="140536" y="66229"/>
                </a:lnTo>
                <a:lnTo>
                  <a:pt x="100539" y="100539"/>
                </a:lnTo>
                <a:lnTo>
                  <a:pt x="66229" y="140536"/>
                </a:lnTo>
                <a:lnTo>
                  <a:pt x="38314" y="185513"/>
                </a:lnTo>
                <a:lnTo>
                  <a:pt x="17499" y="234765"/>
                </a:lnTo>
                <a:lnTo>
                  <a:pt x="4492" y="287584"/>
                </a:lnTo>
                <a:lnTo>
                  <a:pt x="0" y="343263"/>
                </a:lnTo>
                <a:lnTo>
                  <a:pt x="1137" y="371415"/>
                </a:lnTo>
                <a:lnTo>
                  <a:pt x="9976" y="425752"/>
                </a:lnTo>
                <a:lnTo>
                  <a:pt x="26975" y="476876"/>
                </a:lnTo>
                <a:lnTo>
                  <a:pt x="51428" y="524078"/>
                </a:lnTo>
                <a:lnTo>
                  <a:pt x="82629" y="566654"/>
                </a:lnTo>
                <a:lnTo>
                  <a:pt x="119870" y="603895"/>
                </a:lnTo>
                <a:lnTo>
                  <a:pt x="162446" y="635096"/>
                </a:lnTo>
                <a:lnTo>
                  <a:pt x="209649" y="659549"/>
                </a:lnTo>
                <a:lnTo>
                  <a:pt x="260772" y="676549"/>
                </a:lnTo>
                <a:lnTo>
                  <a:pt x="315109" y="685387"/>
                </a:lnTo>
                <a:lnTo>
                  <a:pt x="343261" y="686525"/>
                </a:lnTo>
                <a:lnTo>
                  <a:pt x="371414" y="685387"/>
                </a:lnTo>
                <a:lnTo>
                  <a:pt x="425752" y="676549"/>
                </a:lnTo>
                <a:lnTo>
                  <a:pt x="476875" y="659549"/>
                </a:lnTo>
                <a:lnTo>
                  <a:pt x="524078" y="635096"/>
                </a:lnTo>
                <a:lnTo>
                  <a:pt x="566654" y="603895"/>
                </a:lnTo>
                <a:lnTo>
                  <a:pt x="603895" y="566654"/>
                </a:lnTo>
                <a:lnTo>
                  <a:pt x="635096" y="524078"/>
                </a:lnTo>
                <a:lnTo>
                  <a:pt x="659549" y="476876"/>
                </a:lnTo>
                <a:lnTo>
                  <a:pt x="676549" y="425752"/>
                </a:lnTo>
                <a:lnTo>
                  <a:pt x="685387" y="371415"/>
                </a:lnTo>
                <a:lnTo>
                  <a:pt x="686525" y="343263"/>
                </a:lnTo>
                <a:lnTo>
                  <a:pt x="685387" y="315110"/>
                </a:lnTo>
                <a:lnTo>
                  <a:pt x="676549" y="260773"/>
                </a:lnTo>
                <a:lnTo>
                  <a:pt x="659549" y="209649"/>
                </a:lnTo>
                <a:lnTo>
                  <a:pt x="635096" y="162446"/>
                </a:lnTo>
                <a:lnTo>
                  <a:pt x="603895" y="119871"/>
                </a:lnTo>
                <a:lnTo>
                  <a:pt x="566654" y="82629"/>
                </a:lnTo>
                <a:lnTo>
                  <a:pt x="524078" y="51428"/>
                </a:lnTo>
                <a:lnTo>
                  <a:pt x="476875" y="26975"/>
                </a:lnTo>
                <a:lnTo>
                  <a:pt x="425752" y="9976"/>
                </a:lnTo>
                <a:lnTo>
                  <a:pt x="371414" y="1137"/>
                </a:lnTo>
                <a:lnTo>
                  <a:pt x="343261" y="0"/>
                </a:lnTo>
                <a:close/>
              </a:path>
            </a:pathLst>
          </a:custGeom>
          <a:solidFill>
            <a:srgbClr val="FF6666"/>
          </a:solidFill>
        </p:spPr>
        <p:txBody>
          <a:bodyPr wrap="square" lIns="0" tIns="0" rIns="0" bIns="0" rtlCol="0"/>
          <a:lstStyle/>
          <a:p>
            <a:endParaRPr/>
          </a:p>
        </p:txBody>
      </p:sp>
      <p:sp>
        <p:nvSpPr>
          <p:cNvPr id="27" name="object 24"/>
          <p:cNvSpPr/>
          <p:nvPr/>
        </p:nvSpPr>
        <p:spPr>
          <a:xfrm>
            <a:off x="8172704" y="3371597"/>
            <a:ext cx="918464" cy="691895"/>
          </a:xfrm>
          <a:prstGeom prst="rect">
            <a:avLst/>
          </a:prstGeom>
          <a:blipFill>
            <a:blip r:embed="rId8" cstate="print"/>
            <a:stretch>
              <a:fillRect/>
            </a:stretch>
          </a:blipFill>
        </p:spPr>
        <p:txBody>
          <a:bodyPr wrap="square" lIns="0" tIns="0" rIns="0" bIns="0" rtlCol="0"/>
          <a:lstStyle/>
          <a:p>
            <a:endParaRPr/>
          </a:p>
        </p:txBody>
      </p:sp>
      <p:sp>
        <p:nvSpPr>
          <p:cNvPr id="28" name="object 25"/>
          <p:cNvSpPr txBox="1"/>
          <p:nvPr/>
        </p:nvSpPr>
        <p:spPr>
          <a:xfrm>
            <a:off x="8399067" y="3582295"/>
            <a:ext cx="468207" cy="369332"/>
          </a:xfrm>
          <a:prstGeom prst="rect">
            <a:avLst/>
          </a:prstGeom>
        </p:spPr>
        <p:txBody>
          <a:bodyPr vert="horz" wrap="square" lIns="0" tIns="0" rIns="0" bIns="0" rtlCol="0">
            <a:spAutoFit/>
          </a:bodyPr>
          <a:lstStyle/>
          <a:p>
            <a:pPr marL="12700">
              <a:lnSpc>
                <a:spcPct val="100000"/>
              </a:lnSpc>
            </a:pPr>
            <a:r>
              <a:rPr sz="2400" dirty="0">
                <a:solidFill>
                  <a:srgbClr val="FFFFFF"/>
                </a:solidFill>
                <a:latin typeface="Impact"/>
                <a:cs typeface="Impact"/>
              </a:rPr>
              <a:t>03</a:t>
            </a:r>
            <a:endParaRPr sz="2400">
              <a:latin typeface="Impact"/>
              <a:cs typeface="Impact"/>
            </a:endParaRPr>
          </a:p>
        </p:txBody>
      </p:sp>
      <p:sp>
        <p:nvSpPr>
          <p:cNvPr id="29" name="object 26"/>
          <p:cNvSpPr/>
          <p:nvPr/>
        </p:nvSpPr>
        <p:spPr>
          <a:xfrm>
            <a:off x="8412479" y="2569973"/>
            <a:ext cx="1845055" cy="1383791"/>
          </a:xfrm>
          <a:prstGeom prst="rect">
            <a:avLst/>
          </a:prstGeom>
          <a:blipFill>
            <a:blip r:embed="rId9" cstate="print"/>
            <a:stretch>
              <a:fillRect/>
            </a:stretch>
          </a:blipFill>
        </p:spPr>
        <p:txBody>
          <a:bodyPr wrap="square" lIns="0" tIns="0" rIns="0" bIns="0" rtlCol="0"/>
          <a:lstStyle/>
          <a:p>
            <a:endParaRPr/>
          </a:p>
        </p:txBody>
      </p:sp>
      <p:sp>
        <p:nvSpPr>
          <p:cNvPr id="30" name="object 27"/>
          <p:cNvSpPr/>
          <p:nvPr/>
        </p:nvSpPr>
        <p:spPr>
          <a:xfrm>
            <a:off x="8688009" y="2684078"/>
            <a:ext cx="1417436" cy="1063077"/>
          </a:xfrm>
          <a:prstGeom prst="rect">
            <a:avLst/>
          </a:prstGeom>
          <a:blipFill>
            <a:blip r:embed="rId10" cstate="print"/>
            <a:stretch>
              <a:fillRect/>
            </a:stretch>
          </a:blipFill>
        </p:spPr>
        <p:txBody>
          <a:bodyPr wrap="square" lIns="0" tIns="0" rIns="0" bIns="0" rtlCol="0"/>
          <a:lstStyle/>
          <a:p>
            <a:endParaRPr/>
          </a:p>
        </p:txBody>
      </p:sp>
      <p:sp>
        <p:nvSpPr>
          <p:cNvPr id="31" name="object 28"/>
          <p:cNvSpPr/>
          <p:nvPr/>
        </p:nvSpPr>
        <p:spPr>
          <a:xfrm>
            <a:off x="8688009" y="2684078"/>
            <a:ext cx="1418167" cy="1063625"/>
          </a:xfrm>
          <a:custGeom>
            <a:avLst/>
            <a:gdLst/>
            <a:ahLst/>
            <a:cxnLst/>
            <a:rect l="l" t="t" r="r" b="b"/>
            <a:pathLst>
              <a:path w="1063625" h="1063625">
                <a:moveTo>
                  <a:pt x="0" y="531539"/>
                </a:moveTo>
                <a:lnTo>
                  <a:pt x="1762" y="487944"/>
                </a:lnTo>
                <a:lnTo>
                  <a:pt x="6956" y="445320"/>
                </a:lnTo>
                <a:lnTo>
                  <a:pt x="15447" y="403804"/>
                </a:lnTo>
                <a:lnTo>
                  <a:pt x="27098" y="363531"/>
                </a:lnTo>
                <a:lnTo>
                  <a:pt x="41770" y="324640"/>
                </a:lnTo>
                <a:lnTo>
                  <a:pt x="59329" y="287266"/>
                </a:lnTo>
                <a:lnTo>
                  <a:pt x="79636" y="251546"/>
                </a:lnTo>
                <a:lnTo>
                  <a:pt x="102556" y="217618"/>
                </a:lnTo>
                <a:lnTo>
                  <a:pt x="127950" y="185619"/>
                </a:lnTo>
                <a:lnTo>
                  <a:pt x="155684" y="155684"/>
                </a:lnTo>
                <a:lnTo>
                  <a:pt x="185619" y="127950"/>
                </a:lnTo>
                <a:lnTo>
                  <a:pt x="217618" y="102556"/>
                </a:lnTo>
                <a:lnTo>
                  <a:pt x="251546" y="79636"/>
                </a:lnTo>
                <a:lnTo>
                  <a:pt x="287266" y="59329"/>
                </a:lnTo>
                <a:lnTo>
                  <a:pt x="324640" y="41770"/>
                </a:lnTo>
                <a:lnTo>
                  <a:pt x="363531" y="27098"/>
                </a:lnTo>
                <a:lnTo>
                  <a:pt x="403804" y="15447"/>
                </a:lnTo>
                <a:lnTo>
                  <a:pt x="445320" y="6956"/>
                </a:lnTo>
                <a:lnTo>
                  <a:pt x="487944" y="1762"/>
                </a:lnTo>
                <a:lnTo>
                  <a:pt x="531539" y="0"/>
                </a:lnTo>
                <a:lnTo>
                  <a:pt x="575133" y="1762"/>
                </a:lnTo>
                <a:lnTo>
                  <a:pt x="617757" y="6956"/>
                </a:lnTo>
                <a:lnTo>
                  <a:pt x="659273" y="15447"/>
                </a:lnTo>
                <a:lnTo>
                  <a:pt x="699546" y="27098"/>
                </a:lnTo>
                <a:lnTo>
                  <a:pt x="738437" y="41770"/>
                </a:lnTo>
                <a:lnTo>
                  <a:pt x="775811" y="59329"/>
                </a:lnTo>
                <a:lnTo>
                  <a:pt x="811531" y="79636"/>
                </a:lnTo>
                <a:lnTo>
                  <a:pt x="845459" y="102556"/>
                </a:lnTo>
                <a:lnTo>
                  <a:pt x="877458" y="127950"/>
                </a:lnTo>
                <a:lnTo>
                  <a:pt x="907393" y="155684"/>
                </a:lnTo>
                <a:lnTo>
                  <a:pt x="935127" y="185619"/>
                </a:lnTo>
                <a:lnTo>
                  <a:pt x="960521" y="217618"/>
                </a:lnTo>
                <a:lnTo>
                  <a:pt x="983441" y="251546"/>
                </a:lnTo>
                <a:lnTo>
                  <a:pt x="1003748" y="287266"/>
                </a:lnTo>
                <a:lnTo>
                  <a:pt x="1021307" y="324640"/>
                </a:lnTo>
                <a:lnTo>
                  <a:pt x="1035979" y="363531"/>
                </a:lnTo>
                <a:lnTo>
                  <a:pt x="1047630" y="403804"/>
                </a:lnTo>
                <a:lnTo>
                  <a:pt x="1056121" y="445320"/>
                </a:lnTo>
                <a:lnTo>
                  <a:pt x="1061315" y="487944"/>
                </a:lnTo>
                <a:lnTo>
                  <a:pt x="1063078" y="531539"/>
                </a:lnTo>
                <a:lnTo>
                  <a:pt x="1061315" y="575133"/>
                </a:lnTo>
                <a:lnTo>
                  <a:pt x="1056121" y="617757"/>
                </a:lnTo>
                <a:lnTo>
                  <a:pt x="1047630" y="659273"/>
                </a:lnTo>
                <a:lnTo>
                  <a:pt x="1035979" y="699546"/>
                </a:lnTo>
                <a:lnTo>
                  <a:pt x="1021307" y="738437"/>
                </a:lnTo>
                <a:lnTo>
                  <a:pt x="1003748" y="775811"/>
                </a:lnTo>
                <a:lnTo>
                  <a:pt x="983441" y="811531"/>
                </a:lnTo>
                <a:lnTo>
                  <a:pt x="960521" y="845459"/>
                </a:lnTo>
                <a:lnTo>
                  <a:pt x="935127" y="877458"/>
                </a:lnTo>
                <a:lnTo>
                  <a:pt x="907393" y="907393"/>
                </a:lnTo>
                <a:lnTo>
                  <a:pt x="877458" y="935127"/>
                </a:lnTo>
                <a:lnTo>
                  <a:pt x="845459" y="960521"/>
                </a:lnTo>
                <a:lnTo>
                  <a:pt x="811531" y="983441"/>
                </a:lnTo>
                <a:lnTo>
                  <a:pt x="775811" y="1003748"/>
                </a:lnTo>
                <a:lnTo>
                  <a:pt x="738437" y="1021307"/>
                </a:lnTo>
                <a:lnTo>
                  <a:pt x="699546" y="1035979"/>
                </a:lnTo>
                <a:lnTo>
                  <a:pt x="659273" y="1047630"/>
                </a:lnTo>
                <a:lnTo>
                  <a:pt x="617757" y="1056121"/>
                </a:lnTo>
                <a:lnTo>
                  <a:pt x="575133" y="1061315"/>
                </a:lnTo>
                <a:lnTo>
                  <a:pt x="531539" y="1063078"/>
                </a:lnTo>
                <a:lnTo>
                  <a:pt x="487944" y="1061315"/>
                </a:lnTo>
                <a:lnTo>
                  <a:pt x="445320" y="1056121"/>
                </a:lnTo>
                <a:lnTo>
                  <a:pt x="403804" y="1047630"/>
                </a:lnTo>
                <a:lnTo>
                  <a:pt x="363531" y="1035979"/>
                </a:lnTo>
                <a:lnTo>
                  <a:pt x="324640" y="1021307"/>
                </a:lnTo>
                <a:lnTo>
                  <a:pt x="287266" y="1003748"/>
                </a:lnTo>
                <a:lnTo>
                  <a:pt x="251546" y="983441"/>
                </a:lnTo>
                <a:lnTo>
                  <a:pt x="217618" y="960521"/>
                </a:lnTo>
                <a:lnTo>
                  <a:pt x="185619" y="935127"/>
                </a:lnTo>
                <a:lnTo>
                  <a:pt x="155684" y="907393"/>
                </a:lnTo>
                <a:lnTo>
                  <a:pt x="127950" y="877458"/>
                </a:lnTo>
                <a:lnTo>
                  <a:pt x="102556" y="845459"/>
                </a:lnTo>
                <a:lnTo>
                  <a:pt x="79636" y="811531"/>
                </a:lnTo>
                <a:lnTo>
                  <a:pt x="59329" y="775811"/>
                </a:lnTo>
                <a:lnTo>
                  <a:pt x="41770" y="738437"/>
                </a:lnTo>
                <a:lnTo>
                  <a:pt x="27098" y="699546"/>
                </a:lnTo>
                <a:lnTo>
                  <a:pt x="15447" y="659273"/>
                </a:lnTo>
                <a:lnTo>
                  <a:pt x="6956" y="617757"/>
                </a:lnTo>
                <a:lnTo>
                  <a:pt x="1762" y="575133"/>
                </a:lnTo>
                <a:lnTo>
                  <a:pt x="0" y="531539"/>
                </a:lnTo>
                <a:close/>
              </a:path>
            </a:pathLst>
          </a:custGeom>
          <a:ln w="12700">
            <a:solidFill>
              <a:srgbClr val="FFFFFF"/>
            </a:solidFill>
          </a:ln>
        </p:spPr>
        <p:txBody>
          <a:bodyPr wrap="square" lIns="0" tIns="0" rIns="0" bIns="0" rtlCol="0"/>
          <a:lstStyle/>
          <a:p>
            <a:endParaRPr/>
          </a:p>
        </p:txBody>
      </p:sp>
      <p:sp>
        <p:nvSpPr>
          <p:cNvPr id="34" name="object 32"/>
          <p:cNvSpPr/>
          <p:nvPr/>
        </p:nvSpPr>
        <p:spPr>
          <a:xfrm>
            <a:off x="2291942" y="1485414"/>
            <a:ext cx="1734820" cy="1301115"/>
          </a:xfrm>
          <a:custGeom>
            <a:avLst/>
            <a:gdLst/>
            <a:ahLst/>
            <a:cxnLst/>
            <a:rect l="l" t="t" r="r" b="b"/>
            <a:pathLst>
              <a:path w="1301114" h="1301114">
                <a:moveTo>
                  <a:pt x="650421" y="0"/>
                </a:moveTo>
                <a:lnTo>
                  <a:pt x="597077" y="2156"/>
                </a:lnTo>
                <a:lnTo>
                  <a:pt x="544920" y="8512"/>
                </a:lnTo>
                <a:lnTo>
                  <a:pt x="494118" y="18903"/>
                </a:lnTo>
                <a:lnTo>
                  <a:pt x="444838" y="33159"/>
                </a:lnTo>
                <a:lnTo>
                  <a:pt x="397248" y="51113"/>
                </a:lnTo>
                <a:lnTo>
                  <a:pt x="351515" y="72599"/>
                </a:lnTo>
                <a:lnTo>
                  <a:pt x="307807" y="97448"/>
                </a:lnTo>
                <a:lnTo>
                  <a:pt x="266291" y="125494"/>
                </a:lnTo>
                <a:lnTo>
                  <a:pt x="227134" y="156568"/>
                </a:lnTo>
                <a:lnTo>
                  <a:pt x="190504" y="190504"/>
                </a:lnTo>
                <a:lnTo>
                  <a:pt x="156568" y="227134"/>
                </a:lnTo>
                <a:lnTo>
                  <a:pt x="125493" y="266291"/>
                </a:lnTo>
                <a:lnTo>
                  <a:pt x="97448" y="307808"/>
                </a:lnTo>
                <a:lnTo>
                  <a:pt x="72599" y="351516"/>
                </a:lnTo>
                <a:lnTo>
                  <a:pt x="51113" y="397249"/>
                </a:lnTo>
                <a:lnTo>
                  <a:pt x="33159" y="444839"/>
                </a:lnTo>
                <a:lnTo>
                  <a:pt x="18903" y="494118"/>
                </a:lnTo>
                <a:lnTo>
                  <a:pt x="8512" y="544921"/>
                </a:lnTo>
                <a:lnTo>
                  <a:pt x="2156" y="597078"/>
                </a:lnTo>
                <a:lnTo>
                  <a:pt x="0" y="650422"/>
                </a:lnTo>
                <a:lnTo>
                  <a:pt x="2156" y="703767"/>
                </a:lnTo>
                <a:lnTo>
                  <a:pt x="8512" y="755924"/>
                </a:lnTo>
                <a:lnTo>
                  <a:pt x="18903" y="806726"/>
                </a:lnTo>
                <a:lnTo>
                  <a:pt x="33159" y="856006"/>
                </a:lnTo>
                <a:lnTo>
                  <a:pt x="51113" y="903596"/>
                </a:lnTo>
                <a:lnTo>
                  <a:pt x="72599" y="949329"/>
                </a:lnTo>
                <a:lnTo>
                  <a:pt x="97448" y="993037"/>
                </a:lnTo>
                <a:lnTo>
                  <a:pt x="125493" y="1034553"/>
                </a:lnTo>
                <a:lnTo>
                  <a:pt x="156568" y="1073710"/>
                </a:lnTo>
                <a:lnTo>
                  <a:pt x="190504" y="1110340"/>
                </a:lnTo>
                <a:lnTo>
                  <a:pt x="227134" y="1144276"/>
                </a:lnTo>
                <a:lnTo>
                  <a:pt x="266291" y="1175350"/>
                </a:lnTo>
                <a:lnTo>
                  <a:pt x="307807" y="1203396"/>
                </a:lnTo>
                <a:lnTo>
                  <a:pt x="351515" y="1228245"/>
                </a:lnTo>
                <a:lnTo>
                  <a:pt x="397248" y="1249731"/>
                </a:lnTo>
                <a:lnTo>
                  <a:pt x="444838" y="1267685"/>
                </a:lnTo>
                <a:lnTo>
                  <a:pt x="494118" y="1281941"/>
                </a:lnTo>
                <a:lnTo>
                  <a:pt x="544920" y="1292331"/>
                </a:lnTo>
                <a:lnTo>
                  <a:pt x="597077" y="1298688"/>
                </a:lnTo>
                <a:lnTo>
                  <a:pt x="650421" y="1300844"/>
                </a:lnTo>
                <a:lnTo>
                  <a:pt x="703766" y="1298688"/>
                </a:lnTo>
                <a:lnTo>
                  <a:pt x="755923" y="1292331"/>
                </a:lnTo>
                <a:lnTo>
                  <a:pt x="806725" y="1281941"/>
                </a:lnTo>
                <a:lnTo>
                  <a:pt x="856005" y="1267685"/>
                </a:lnTo>
                <a:lnTo>
                  <a:pt x="903595" y="1249731"/>
                </a:lnTo>
                <a:lnTo>
                  <a:pt x="949327" y="1228245"/>
                </a:lnTo>
                <a:lnTo>
                  <a:pt x="993036" y="1203396"/>
                </a:lnTo>
                <a:lnTo>
                  <a:pt x="1034552" y="1175350"/>
                </a:lnTo>
                <a:lnTo>
                  <a:pt x="1073709" y="1144276"/>
                </a:lnTo>
                <a:lnTo>
                  <a:pt x="1110339" y="1110340"/>
                </a:lnTo>
                <a:lnTo>
                  <a:pt x="1144275" y="1073710"/>
                </a:lnTo>
                <a:lnTo>
                  <a:pt x="1175349" y="1034553"/>
                </a:lnTo>
                <a:lnTo>
                  <a:pt x="1203395" y="993037"/>
                </a:lnTo>
                <a:lnTo>
                  <a:pt x="1228244" y="949329"/>
                </a:lnTo>
                <a:lnTo>
                  <a:pt x="1249729" y="903596"/>
                </a:lnTo>
                <a:lnTo>
                  <a:pt x="1267684" y="856006"/>
                </a:lnTo>
                <a:lnTo>
                  <a:pt x="1281940" y="806726"/>
                </a:lnTo>
                <a:lnTo>
                  <a:pt x="1292330" y="755924"/>
                </a:lnTo>
                <a:lnTo>
                  <a:pt x="1298687" y="703767"/>
                </a:lnTo>
                <a:lnTo>
                  <a:pt x="1300843" y="650422"/>
                </a:lnTo>
                <a:lnTo>
                  <a:pt x="1298687" y="597078"/>
                </a:lnTo>
                <a:lnTo>
                  <a:pt x="1292330" y="544921"/>
                </a:lnTo>
                <a:lnTo>
                  <a:pt x="1281940" y="494118"/>
                </a:lnTo>
                <a:lnTo>
                  <a:pt x="1267684" y="444839"/>
                </a:lnTo>
                <a:lnTo>
                  <a:pt x="1249729" y="397249"/>
                </a:lnTo>
                <a:lnTo>
                  <a:pt x="1228244" y="351516"/>
                </a:lnTo>
                <a:lnTo>
                  <a:pt x="1203395" y="307808"/>
                </a:lnTo>
                <a:lnTo>
                  <a:pt x="1175349" y="266291"/>
                </a:lnTo>
                <a:lnTo>
                  <a:pt x="1144275" y="227134"/>
                </a:lnTo>
                <a:lnTo>
                  <a:pt x="1110339" y="190504"/>
                </a:lnTo>
                <a:lnTo>
                  <a:pt x="1073709" y="156568"/>
                </a:lnTo>
                <a:lnTo>
                  <a:pt x="1034552" y="125494"/>
                </a:lnTo>
                <a:lnTo>
                  <a:pt x="993036" y="97448"/>
                </a:lnTo>
                <a:lnTo>
                  <a:pt x="949327" y="72599"/>
                </a:lnTo>
                <a:lnTo>
                  <a:pt x="903595" y="51113"/>
                </a:lnTo>
                <a:lnTo>
                  <a:pt x="856005" y="33159"/>
                </a:lnTo>
                <a:lnTo>
                  <a:pt x="806725" y="18903"/>
                </a:lnTo>
                <a:lnTo>
                  <a:pt x="755923" y="8512"/>
                </a:lnTo>
                <a:lnTo>
                  <a:pt x="703766" y="2156"/>
                </a:lnTo>
                <a:lnTo>
                  <a:pt x="650421" y="0"/>
                </a:lnTo>
                <a:close/>
              </a:path>
            </a:pathLst>
          </a:custGeom>
          <a:solidFill>
            <a:srgbClr val="A6C36B"/>
          </a:solidFill>
        </p:spPr>
        <p:txBody>
          <a:bodyPr wrap="square" lIns="0" tIns="0" rIns="0" bIns="0" rtlCol="0"/>
          <a:lstStyle/>
          <a:p>
            <a:endParaRPr/>
          </a:p>
        </p:txBody>
      </p:sp>
      <p:sp>
        <p:nvSpPr>
          <p:cNvPr id="35" name="object 33"/>
          <p:cNvSpPr/>
          <p:nvPr/>
        </p:nvSpPr>
        <p:spPr>
          <a:xfrm>
            <a:off x="2288031" y="1484883"/>
            <a:ext cx="1739392" cy="1301496"/>
          </a:xfrm>
          <a:prstGeom prst="rect">
            <a:avLst/>
          </a:prstGeom>
          <a:blipFill>
            <a:blip r:embed="rId11" cstate="print"/>
            <a:stretch>
              <a:fillRect/>
            </a:stretch>
          </a:blipFill>
        </p:spPr>
        <p:txBody>
          <a:bodyPr wrap="square" lIns="0" tIns="0" rIns="0" bIns="0" rtlCol="0"/>
          <a:lstStyle/>
          <a:p>
            <a:endParaRPr/>
          </a:p>
        </p:txBody>
      </p:sp>
      <p:sp>
        <p:nvSpPr>
          <p:cNvPr id="36" name="object 34"/>
          <p:cNvSpPr txBox="1"/>
          <p:nvPr/>
        </p:nvSpPr>
        <p:spPr>
          <a:xfrm>
            <a:off x="2810779" y="1838420"/>
            <a:ext cx="657012" cy="614484"/>
          </a:xfrm>
          <a:prstGeom prst="rect">
            <a:avLst/>
          </a:prstGeom>
        </p:spPr>
        <p:txBody>
          <a:bodyPr vert="horz" wrap="square" lIns="0" tIns="0" rIns="0" bIns="0" rtlCol="0">
            <a:spAutoFit/>
          </a:bodyPr>
          <a:lstStyle/>
          <a:p>
            <a:pPr marL="12700">
              <a:lnSpc>
                <a:spcPts val="4790"/>
              </a:lnSpc>
            </a:pPr>
            <a:r>
              <a:rPr sz="4000" spc="5" dirty="0">
                <a:solidFill>
                  <a:srgbClr val="FFFFFF"/>
                </a:solidFill>
                <a:latin typeface="Impact"/>
                <a:cs typeface="Impact"/>
              </a:rPr>
              <a:t>01</a:t>
            </a:r>
            <a:endParaRPr sz="4000">
              <a:latin typeface="Impact"/>
              <a:cs typeface="Impact"/>
            </a:endParaRPr>
          </a:p>
        </p:txBody>
      </p:sp>
      <p:sp>
        <p:nvSpPr>
          <p:cNvPr id="37" name="object 35"/>
          <p:cNvSpPr/>
          <p:nvPr/>
        </p:nvSpPr>
        <p:spPr>
          <a:xfrm>
            <a:off x="483615" y="1817116"/>
            <a:ext cx="2609088" cy="1956816"/>
          </a:xfrm>
          <a:prstGeom prst="rect">
            <a:avLst/>
          </a:prstGeom>
          <a:blipFill>
            <a:blip r:embed="rId12" cstate="print"/>
            <a:stretch>
              <a:fillRect/>
            </a:stretch>
          </a:blipFill>
        </p:spPr>
        <p:txBody>
          <a:bodyPr wrap="square" lIns="0" tIns="0" rIns="0" bIns="0" rtlCol="0"/>
          <a:lstStyle/>
          <a:p>
            <a:endParaRPr/>
          </a:p>
        </p:txBody>
      </p:sp>
      <p:grpSp>
        <p:nvGrpSpPr>
          <p:cNvPr id="57" name="组 56"/>
          <p:cNvGrpSpPr/>
          <p:nvPr/>
        </p:nvGrpSpPr>
        <p:grpSpPr>
          <a:xfrm>
            <a:off x="758554" y="1933726"/>
            <a:ext cx="2181013" cy="1635760"/>
            <a:chOff x="758554" y="1933726"/>
            <a:chExt cx="2181013" cy="1635760"/>
          </a:xfrm>
        </p:grpSpPr>
        <p:sp>
          <p:nvSpPr>
            <p:cNvPr id="38" name="object 36"/>
            <p:cNvSpPr/>
            <p:nvPr/>
          </p:nvSpPr>
          <p:spPr>
            <a:xfrm>
              <a:off x="758554" y="1933726"/>
              <a:ext cx="2180649" cy="1635486"/>
            </a:xfrm>
            <a:prstGeom prst="rect">
              <a:avLst/>
            </a:prstGeom>
            <a:blipFill>
              <a:blip r:embed="rId13" cstate="print"/>
              <a:stretch>
                <a:fillRect/>
              </a:stretch>
            </a:blipFill>
          </p:spPr>
          <p:txBody>
            <a:bodyPr wrap="square" lIns="0" tIns="0" rIns="0" bIns="0" rtlCol="0"/>
            <a:lstStyle/>
            <a:p>
              <a:endParaRPr/>
            </a:p>
          </p:txBody>
        </p:sp>
        <p:sp>
          <p:nvSpPr>
            <p:cNvPr id="39" name="object 37"/>
            <p:cNvSpPr/>
            <p:nvPr/>
          </p:nvSpPr>
          <p:spPr>
            <a:xfrm>
              <a:off x="758554" y="1933726"/>
              <a:ext cx="2181013" cy="1635760"/>
            </a:xfrm>
            <a:custGeom>
              <a:avLst/>
              <a:gdLst/>
              <a:ahLst/>
              <a:cxnLst/>
              <a:rect l="l" t="t" r="r" b="b"/>
              <a:pathLst>
                <a:path w="1635760" h="1635760">
                  <a:moveTo>
                    <a:pt x="0" y="817743"/>
                  </a:moveTo>
                  <a:lnTo>
                    <a:pt x="2710" y="750675"/>
                  </a:lnTo>
                  <a:lnTo>
                    <a:pt x="10702" y="685101"/>
                  </a:lnTo>
                  <a:lnTo>
                    <a:pt x="23765" y="621230"/>
                  </a:lnTo>
                  <a:lnTo>
                    <a:pt x="41689" y="559273"/>
                  </a:lnTo>
                  <a:lnTo>
                    <a:pt x="64262" y="499440"/>
                  </a:lnTo>
                  <a:lnTo>
                    <a:pt x="91275" y="441943"/>
                  </a:lnTo>
                  <a:lnTo>
                    <a:pt x="122516" y="386991"/>
                  </a:lnTo>
                  <a:lnTo>
                    <a:pt x="157777" y="334794"/>
                  </a:lnTo>
                  <a:lnTo>
                    <a:pt x="196845" y="285564"/>
                  </a:lnTo>
                  <a:lnTo>
                    <a:pt x="239511" y="239511"/>
                  </a:lnTo>
                  <a:lnTo>
                    <a:pt x="285564" y="196845"/>
                  </a:lnTo>
                  <a:lnTo>
                    <a:pt x="334794" y="157777"/>
                  </a:lnTo>
                  <a:lnTo>
                    <a:pt x="386991" y="122516"/>
                  </a:lnTo>
                  <a:lnTo>
                    <a:pt x="441943" y="91275"/>
                  </a:lnTo>
                  <a:lnTo>
                    <a:pt x="499440" y="64262"/>
                  </a:lnTo>
                  <a:lnTo>
                    <a:pt x="559273" y="41689"/>
                  </a:lnTo>
                  <a:lnTo>
                    <a:pt x="621230" y="23765"/>
                  </a:lnTo>
                  <a:lnTo>
                    <a:pt x="685101" y="10702"/>
                  </a:lnTo>
                  <a:lnTo>
                    <a:pt x="750675" y="2710"/>
                  </a:lnTo>
                  <a:lnTo>
                    <a:pt x="817743" y="0"/>
                  </a:lnTo>
                  <a:lnTo>
                    <a:pt x="884811" y="2710"/>
                  </a:lnTo>
                  <a:lnTo>
                    <a:pt x="950385" y="10702"/>
                  </a:lnTo>
                  <a:lnTo>
                    <a:pt x="1014256" y="23765"/>
                  </a:lnTo>
                  <a:lnTo>
                    <a:pt x="1076213" y="41689"/>
                  </a:lnTo>
                  <a:lnTo>
                    <a:pt x="1136046" y="64262"/>
                  </a:lnTo>
                  <a:lnTo>
                    <a:pt x="1193543" y="91275"/>
                  </a:lnTo>
                  <a:lnTo>
                    <a:pt x="1248495" y="122516"/>
                  </a:lnTo>
                  <a:lnTo>
                    <a:pt x="1300692" y="157777"/>
                  </a:lnTo>
                  <a:lnTo>
                    <a:pt x="1349922" y="196845"/>
                  </a:lnTo>
                  <a:lnTo>
                    <a:pt x="1395975" y="239511"/>
                  </a:lnTo>
                  <a:lnTo>
                    <a:pt x="1438641" y="285564"/>
                  </a:lnTo>
                  <a:lnTo>
                    <a:pt x="1477710" y="334794"/>
                  </a:lnTo>
                  <a:lnTo>
                    <a:pt x="1512970" y="386991"/>
                  </a:lnTo>
                  <a:lnTo>
                    <a:pt x="1544212" y="441943"/>
                  </a:lnTo>
                  <a:lnTo>
                    <a:pt x="1571224" y="499440"/>
                  </a:lnTo>
                  <a:lnTo>
                    <a:pt x="1593797" y="559273"/>
                  </a:lnTo>
                  <a:lnTo>
                    <a:pt x="1611721" y="621230"/>
                  </a:lnTo>
                  <a:lnTo>
                    <a:pt x="1624784" y="685101"/>
                  </a:lnTo>
                  <a:lnTo>
                    <a:pt x="1632776" y="750675"/>
                  </a:lnTo>
                  <a:lnTo>
                    <a:pt x="1635487" y="817743"/>
                  </a:lnTo>
                  <a:lnTo>
                    <a:pt x="1632776" y="884811"/>
                  </a:lnTo>
                  <a:lnTo>
                    <a:pt x="1624784" y="950385"/>
                  </a:lnTo>
                  <a:lnTo>
                    <a:pt x="1611721" y="1014256"/>
                  </a:lnTo>
                  <a:lnTo>
                    <a:pt x="1593797" y="1076213"/>
                  </a:lnTo>
                  <a:lnTo>
                    <a:pt x="1571224" y="1136046"/>
                  </a:lnTo>
                  <a:lnTo>
                    <a:pt x="1544212" y="1193543"/>
                  </a:lnTo>
                  <a:lnTo>
                    <a:pt x="1512970" y="1248495"/>
                  </a:lnTo>
                  <a:lnTo>
                    <a:pt x="1477710" y="1300692"/>
                  </a:lnTo>
                  <a:lnTo>
                    <a:pt x="1438641" y="1349922"/>
                  </a:lnTo>
                  <a:lnTo>
                    <a:pt x="1395975" y="1395975"/>
                  </a:lnTo>
                  <a:lnTo>
                    <a:pt x="1349922" y="1438641"/>
                  </a:lnTo>
                  <a:lnTo>
                    <a:pt x="1300692" y="1477710"/>
                  </a:lnTo>
                  <a:lnTo>
                    <a:pt x="1248495" y="1512970"/>
                  </a:lnTo>
                  <a:lnTo>
                    <a:pt x="1193543" y="1544212"/>
                  </a:lnTo>
                  <a:lnTo>
                    <a:pt x="1136046" y="1571224"/>
                  </a:lnTo>
                  <a:lnTo>
                    <a:pt x="1076213" y="1593797"/>
                  </a:lnTo>
                  <a:lnTo>
                    <a:pt x="1014256" y="1611721"/>
                  </a:lnTo>
                  <a:lnTo>
                    <a:pt x="950385" y="1624784"/>
                  </a:lnTo>
                  <a:lnTo>
                    <a:pt x="884811" y="1632776"/>
                  </a:lnTo>
                  <a:lnTo>
                    <a:pt x="817743" y="1635487"/>
                  </a:lnTo>
                  <a:lnTo>
                    <a:pt x="750675" y="1632776"/>
                  </a:lnTo>
                  <a:lnTo>
                    <a:pt x="685101" y="1624784"/>
                  </a:lnTo>
                  <a:lnTo>
                    <a:pt x="621230" y="1611721"/>
                  </a:lnTo>
                  <a:lnTo>
                    <a:pt x="559273" y="1593797"/>
                  </a:lnTo>
                  <a:lnTo>
                    <a:pt x="499440" y="1571224"/>
                  </a:lnTo>
                  <a:lnTo>
                    <a:pt x="441943" y="1544212"/>
                  </a:lnTo>
                  <a:lnTo>
                    <a:pt x="386991" y="1512970"/>
                  </a:lnTo>
                  <a:lnTo>
                    <a:pt x="334794" y="1477710"/>
                  </a:lnTo>
                  <a:lnTo>
                    <a:pt x="285564" y="1438641"/>
                  </a:lnTo>
                  <a:lnTo>
                    <a:pt x="239511" y="1395975"/>
                  </a:lnTo>
                  <a:lnTo>
                    <a:pt x="196845" y="1349922"/>
                  </a:lnTo>
                  <a:lnTo>
                    <a:pt x="157777" y="1300692"/>
                  </a:lnTo>
                  <a:lnTo>
                    <a:pt x="122516" y="1248495"/>
                  </a:lnTo>
                  <a:lnTo>
                    <a:pt x="91275" y="1193543"/>
                  </a:lnTo>
                  <a:lnTo>
                    <a:pt x="64262" y="1136046"/>
                  </a:lnTo>
                  <a:lnTo>
                    <a:pt x="41689" y="1076213"/>
                  </a:lnTo>
                  <a:lnTo>
                    <a:pt x="23765" y="1014256"/>
                  </a:lnTo>
                  <a:lnTo>
                    <a:pt x="10702" y="950385"/>
                  </a:lnTo>
                  <a:lnTo>
                    <a:pt x="2710" y="884811"/>
                  </a:lnTo>
                  <a:lnTo>
                    <a:pt x="0" y="817743"/>
                  </a:lnTo>
                  <a:close/>
                </a:path>
              </a:pathLst>
            </a:custGeom>
            <a:ln w="12700">
              <a:solidFill>
                <a:srgbClr val="FFFFFF"/>
              </a:solidFill>
            </a:ln>
          </p:spPr>
          <p:txBody>
            <a:bodyPr wrap="square" lIns="0" tIns="0" rIns="0" bIns="0" rtlCol="0"/>
            <a:lstStyle/>
            <a:p>
              <a:endParaRPr/>
            </a:p>
          </p:txBody>
        </p:sp>
        <p:sp>
          <p:nvSpPr>
            <p:cNvPr id="40" name="object 38"/>
            <p:cNvSpPr txBox="1"/>
            <p:nvPr/>
          </p:nvSpPr>
          <p:spPr>
            <a:xfrm>
              <a:off x="1273923" y="2528435"/>
              <a:ext cx="1531620" cy="430887"/>
            </a:xfrm>
            <a:prstGeom prst="rect">
              <a:avLst/>
            </a:prstGeom>
          </p:spPr>
          <p:txBody>
            <a:bodyPr vert="horz" wrap="square" lIns="0" tIns="0" rIns="0" bIns="0" rtlCol="0">
              <a:spAutoFit/>
            </a:bodyPr>
            <a:lstStyle/>
            <a:p>
              <a:pPr marL="74295">
                <a:lnSpc>
                  <a:spcPct val="100000"/>
                </a:lnSpc>
              </a:pPr>
              <a:r>
                <a:rPr lang="en-US" altLang="zh-CN" sz="2800" dirty="0">
                  <a:solidFill>
                    <a:srgbClr val="040000"/>
                  </a:solidFill>
                  <a:latin typeface="Arial"/>
                  <a:cs typeface="Arial"/>
                </a:rPr>
                <a:t>AMH</a:t>
              </a:r>
              <a:endParaRPr sz="2800" dirty="0">
                <a:solidFill>
                  <a:srgbClr val="040000"/>
                </a:solidFill>
                <a:latin typeface="Arial"/>
                <a:cs typeface="Arial"/>
              </a:endParaRPr>
            </a:p>
          </p:txBody>
        </p:sp>
      </p:grpSp>
      <p:sp>
        <p:nvSpPr>
          <p:cNvPr id="42" name="object 40"/>
          <p:cNvSpPr/>
          <p:nvPr/>
        </p:nvSpPr>
        <p:spPr>
          <a:xfrm>
            <a:off x="4620751" y="2735404"/>
            <a:ext cx="1119292" cy="839469"/>
          </a:xfrm>
          <a:custGeom>
            <a:avLst/>
            <a:gdLst/>
            <a:ahLst/>
            <a:cxnLst/>
            <a:rect l="l" t="t" r="r" b="b"/>
            <a:pathLst>
              <a:path w="839470" h="839470">
                <a:moveTo>
                  <a:pt x="419682" y="0"/>
                </a:moveTo>
                <a:lnTo>
                  <a:pt x="351608" y="5492"/>
                </a:lnTo>
                <a:lnTo>
                  <a:pt x="287030" y="21395"/>
                </a:lnTo>
                <a:lnTo>
                  <a:pt x="226814" y="46844"/>
                </a:lnTo>
                <a:lnTo>
                  <a:pt x="171823" y="80974"/>
                </a:lnTo>
                <a:lnTo>
                  <a:pt x="122922" y="122922"/>
                </a:lnTo>
                <a:lnTo>
                  <a:pt x="80974" y="171823"/>
                </a:lnTo>
                <a:lnTo>
                  <a:pt x="46844" y="226814"/>
                </a:lnTo>
                <a:lnTo>
                  <a:pt x="21395" y="287030"/>
                </a:lnTo>
                <a:lnTo>
                  <a:pt x="5492" y="351608"/>
                </a:lnTo>
                <a:lnTo>
                  <a:pt x="0" y="419682"/>
                </a:lnTo>
                <a:lnTo>
                  <a:pt x="1391" y="454103"/>
                </a:lnTo>
                <a:lnTo>
                  <a:pt x="12197" y="520537"/>
                </a:lnTo>
                <a:lnTo>
                  <a:pt x="32980" y="583042"/>
                </a:lnTo>
                <a:lnTo>
                  <a:pt x="62877" y="640754"/>
                </a:lnTo>
                <a:lnTo>
                  <a:pt x="101024" y="692808"/>
                </a:lnTo>
                <a:lnTo>
                  <a:pt x="146557" y="738341"/>
                </a:lnTo>
                <a:lnTo>
                  <a:pt x="198611" y="776488"/>
                </a:lnTo>
                <a:lnTo>
                  <a:pt x="256323" y="806386"/>
                </a:lnTo>
                <a:lnTo>
                  <a:pt x="318828" y="827169"/>
                </a:lnTo>
                <a:lnTo>
                  <a:pt x="385262" y="837975"/>
                </a:lnTo>
                <a:lnTo>
                  <a:pt x="419682" y="839367"/>
                </a:lnTo>
                <a:lnTo>
                  <a:pt x="454103" y="837975"/>
                </a:lnTo>
                <a:lnTo>
                  <a:pt x="520537" y="827169"/>
                </a:lnTo>
                <a:lnTo>
                  <a:pt x="583042" y="806386"/>
                </a:lnTo>
                <a:lnTo>
                  <a:pt x="640754" y="776488"/>
                </a:lnTo>
                <a:lnTo>
                  <a:pt x="692808" y="738341"/>
                </a:lnTo>
                <a:lnTo>
                  <a:pt x="738341" y="692808"/>
                </a:lnTo>
                <a:lnTo>
                  <a:pt x="776488" y="640754"/>
                </a:lnTo>
                <a:lnTo>
                  <a:pt x="806386" y="583042"/>
                </a:lnTo>
                <a:lnTo>
                  <a:pt x="827169" y="520537"/>
                </a:lnTo>
                <a:lnTo>
                  <a:pt x="837975" y="454103"/>
                </a:lnTo>
                <a:lnTo>
                  <a:pt x="839367" y="419682"/>
                </a:lnTo>
                <a:lnTo>
                  <a:pt x="837975" y="385262"/>
                </a:lnTo>
                <a:lnTo>
                  <a:pt x="827169" y="318828"/>
                </a:lnTo>
                <a:lnTo>
                  <a:pt x="806386" y="256323"/>
                </a:lnTo>
                <a:lnTo>
                  <a:pt x="776488" y="198611"/>
                </a:lnTo>
                <a:lnTo>
                  <a:pt x="738341" y="146557"/>
                </a:lnTo>
                <a:lnTo>
                  <a:pt x="692808" y="101024"/>
                </a:lnTo>
                <a:lnTo>
                  <a:pt x="640754" y="62877"/>
                </a:lnTo>
                <a:lnTo>
                  <a:pt x="583042" y="32980"/>
                </a:lnTo>
                <a:lnTo>
                  <a:pt x="520537" y="12197"/>
                </a:lnTo>
                <a:lnTo>
                  <a:pt x="454103" y="1391"/>
                </a:lnTo>
                <a:lnTo>
                  <a:pt x="419682" y="0"/>
                </a:lnTo>
                <a:close/>
              </a:path>
            </a:pathLst>
          </a:custGeom>
          <a:solidFill>
            <a:srgbClr val="F68E38"/>
          </a:solidFill>
        </p:spPr>
        <p:txBody>
          <a:bodyPr wrap="square" lIns="0" tIns="0" rIns="0" bIns="0" rtlCol="0"/>
          <a:lstStyle/>
          <a:p>
            <a:endParaRPr/>
          </a:p>
        </p:txBody>
      </p:sp>
      <p:sp>
        <p:nvSpPr>
          <p:cNvPr id="43" name="object 41"/>
          <p:cNvSpPr/>
          <p:nvPr/>
        </p:nvSpPr>
        <p:spPr>
          <a:xfrm>
            <a:off x="4616704" y="2734564"/>
            <a:ext cx="1125728" cy="841248"/>
          </a:xfrm>
          <a:prstGeom prst="rect">
            <a:avLst/>
          </a:prstGeom>
          <a:blipFill>
            <a:blip r:embed="rId14" cstate="print"/>
            <a:stretch>
              <a:fillRect/>
            </a:stretch>
          </a:blipFill>
        </p:spPr>
        <p:txBody>
          <a:bodyPr wrap="square" lIns="0" tIns="0" rIns="0" bIns="0" rtlCol="0"/>
          <a:lstStyle/>
          <a:p>
            <a:pPr marL="12700">
              <a:lnSpc>
                <a:spcPct val="100000"/>
              </a:lnSpc>
              <a:spcBef>
                <a:spcPts val="865"/>
              </a:spcBef>
            </a:pPr>
            <a:endParaRPr lang="zh-CN" altLang="en-US" dirty="0">
              <a:latin typeface="Impact"/>
              <a:cs typeface="Impact"/>
            </a:endParaRPr>
          </a:p>
        </p:txBody>
      </p:sp>
      <p:sp>
        <p:nvSpPr>
          <p:cNvPr id="44" name="object 42"/>
          <p:cNvSpPr/>
          <p:nvPr/>
        </p:nvSpPr>
        <p:spPr>
          <a:xfrm>
            <a:off x="4925569" y="1954277"/>
            <a:ext cx="1849119" cy="1383791"/>
          </a:xfrm>
          <a:prstGeom prst="rect">
            <a:avLst/>
          </a:prstGeom>
          <a:blipFill>
            <a:blip r:embed="rId15" cstate="print"/>
            <a:stretch>
              <a:fillRect/>
            </a:stretch>
          </a:blipFill>
        </p:spPr>
        <p:txBody>
          <a:bodyPr wrap="square" lIns="0" tIns="0" rIns="0" bIns="0" rtlCol="0"/>
          <a:lstStyle/>
          <a:p>
            <a:endParaRPr/>
          </a:p>
        </p:txBody>
      </p:sp>
      <p:sp>
        <p:nvSpPr>
          <p:cNvPr id="45" name="object 43"/>
          <p:cNvSpPr/>
          <p:nvPr/>
        </p:nvSpPr>
        <p:spPr>
          <a:xfrm>
            <a:off x="5200254" y="2068198"/>
            <a:ext cx="1419111" cy="1064333"/>
          </a:xfrm>
          <a:prstGeom prst="rect">
            <a:avLst/>
          </a:prstGeom>
          <a:blipFill>
            <a:blip r:embed="rId10" cstate="print"/>
            <a:stretch>
              <a:fillRect/>
            </a:stretch>
          </a:blipFill>
        </p:spPr>
        <p:txBody>
          <a:bodyPr wrap="square" lIns="0" tIns="0" rIns="0" bIns="0" rtlCol="0"/>
          <a:lstStyle/>
          <a:p>
            <a:endParaRPr/>
          </a:p>
        </p:txBody>
      </p:sp>
      <p:sp>
        <p:nvSpPr>
          <p:cNvPr id="46" name="object 44"/>
          <p:cNvSpPr/>
          <p:nvPr/>
        </p:nvSpPr>
        <p:spPr>
          <a:xfrm>
            <a:off x="5200254" y="2068198"/>
            <a:ext cx="1419860" cy="1064895"/>
          </a:xfrm>
          <a:custGeom>
            <a:avLst/>
            <a:gdLst/>
            <a:ahLst/>
            <a:cxnLst/>
            <a:rect l="l" t="t" r="r" b="b"/>
            <a:pathLst>
              <a:path w="1064895" h="1064895">
                <a:moveTo>
                  <a:pt x="532166" y="0"/>
                </a:moveTo>
                <a:lnTo>
                  <a:pt x="488520" y="1764"/>
                </a:lnTo>
                <a:lnTo>
                  <a:pt x="445846" y="6965"/>
                </a:lnTo>
                <a:lnTo>
                  <a:pt x="404280" y="15466"/>
                </a:lnTo>
                <a:lnTo>
                  <a:pt x="363960" y="27130"/>
                </a:lnTo>
                <a:lnTo>
                  <a:pt x="325023" y="41820"/>
                </a:lnTo>
                <a:lnTo>
                  <a:pt x="287605" y="59399"/>
                </a:lnTo>
                <a:lnTo>
                  <a:pt x="251843" y="79730"/>
                </a:lnTo>
                <a:lnTo>
                  <a:pt x="217875" y="102677"/>
                </a:lnTo>
                <a:lnTo>
                  <a:pt x="185838" y="128102"/>
                </a:lnTo>
                <a:lnTo>
                  <a:pt x="155867" y="155868"/>
                </a:lnTo>
                <a:lnTo>
                  <a:pt x="128101" y="185838"/>
                </a:lnTo>
                <a:lnTo>
                  <a:pt x="102677" y="217876"/>
                </a:lnTo>
                <a:lnTo>
                  <a:pt x="79730" y="251844"/>
                </a:lnTo>
                <a:lnTo>
                  <a:pt x="59399" y="287605"/>
                </a:lnTo>
                <a:lnTo>
                  <a:pt x="41820" y="325023"/>
                </a:lnTo>
                <a:lnTo>
                  <a:pt x="27130" y="363961"/>
                </a:lnTo>
                <a:lnTo>
                  <a:pt x="15466" y="404281"/>
                </a:lnTo>
                <a:lnTo>
                  <a:pt x="6965" y="445846"/>
                </a:lnTo>
                <a:lnTo>
                  <a:pt x="1764" y="488520"/>
                </a:lnTo>
                <a:lnTo>
                  <a:pt x="0" y="532166"/>
                </a:lnTo>
                <a:lnTo>
                  <a:pt x="1764" y="575812"/>
                </a:lnTo>
                <a:lnTo>
                  <a:pt x="6965" y="618486"/>
                </a:lnTo>
                <a:lnTo>
                  <a:pt x="15466" y="660052"/>
                </a:lnTo>
                <a:lnTo>
                  <a:pt x="27130" y="700372"/>
                </a:lnTo>
                <a:lnTo>
                  <a:pt x="41820" y="739310"/>
                </a:lnTo>
                <a:lnTo>
                  <a:pt x="59399" y="776727"/>
                </a:lnTo>
                <a:lnTo>
                  <a:pt x="79730" y="812489"/>
                </a:lnTo>
                <a:lnTo>
                  <a:pt x="102677" y="846457"/>
                </a:lnTo>
                <a:lnTo>
                  <a:pt x="128101" y="878495"/>
                </a:lnTo>
                <a:lnTo>
                  <a:pt x="155867" y="908465"/>
                </a:lnTo>
                <a:lnTo>
                  <a:pt x="185838" y="936231"/>
                </a:lnTo>
                <a:lnTo>
                  <a:pt x="217875" y="961656"/>
                </a:lnTo>
                <a:lnTo>
                  <a:pt x="251843" y="984602"/>
                </a:lnTo>
                <a:lnTo>
                  <a:pt x="287605" y="1004934"/>
                </a:lnTo>
                <a:lnTo>
                  <a:pt x="325023" y="1022513"/>
                </a:lnTo>
                <a:lnTo>
                  <a:pt x="363960" y="1037203"/>
                </a:lnTo>
                <a:lnTo>
                  <a:pt x="404280" y="1048867"/>
                </a:lnTo>
                <a:lnTo>
                  <a:pt x="445846" y="1057368"/>
                </a:lnTo>
                <a:lnTo>
                  <a:pt x="488520" y="1062569"/>
                </a:lnTo>
                <a:lnTo>
                  <a:pt x="532166" y="1064333"/>
                </a:lnTo>
                <a:lnTo>
                  <a:pt x="575812" y="1062569"/>
                </a:lnTo>
                <a:lnTo>
                  <a:pt x="618486" y="1057368"/>
                </a:lnTo>
                <a:lnTo>
                  <a:pt x="660052" y="1048867"/>
                </a:lnTo>
                <a:lnTo>
                  <a:pt x="700372" y="1037203"/>
                </a:lnTo>
                <a:lnTo>
                  <a:pt x="739310" y="1022513"/>
                </a:lnTo>
                <a:lnTo>
                  <a:pt x="776727" y="1004934"/>
                </a:lnTo>
                <a:lnTo>
                  <a:pt x="812489" y="984602"/>
                </a:lnTo>
                <a:lnTo>
                  <a:pt x="846457" y="961656"/>
                </a:lnTo>
                <a:lnTo>
                  <a:pt x="878495" y="936231"/>
                </a:lnTo>
                <a:lnTo>
                  <a:pt x="908465" y="908465"/>
                </a:lnTo>
                <a:lnTo>
                  <a:pt x="936231" y="878495"/>
                </a:lnTo>
                <a:lnTo>
                  <a:pt x="961656" y="846457"/>
                </a:lnTo>
                <a:lnTo>
                  <a:pt x="984602" y="812489"/>
                </a:lnTo>
                <a:lnTo>
                  <a:pt x="1004934" y="776727"/>
                </a:lnTo>
                <a:lnTo>
                  <a:pt x="1022513" y="739310"/>
                </a:lnTo>
                <a:lnTo>
                  <a:pt x="1037203" y="700372"/>
                </a:lnTo>
                <a:lnTo>
                  <a:pt x="1048867" y="660052"/>
                </a:lnTo>
                <a:lnTo>
                  <a:pt x="1057368" y="618486"/>
                </a:lnTo>
                <a:lnTo>
                  <a:pt x="1062569" y="575812"/>
                </a:lnTo>
                <a:lnTo>
                  <a:pt x="1064333" y="532166"/>
                </a:lnTo>
                <a:lnTo>
                  <a:pt x="1062569" y="488520"/>
                </a:lnTo>
                <a:lnTo>
                  <a:pt x="1057368" y="445846"/>
                </a:lnTo>
                <a:lnTo>
                  <a:pt x="1048867" y="404281"/>
                </a:lnTo>
                <a:lnTo>
                  <a:pt x="1037203" y="363961"/>
                </a:lnTo>
                <a:lnTo>
                  <a:pt x="1022513" y="325023"/>
                </a:lnTo>
                <a:lnTo>
                  <a:pt x="1004934" y="287605"/>
                </a:lnTo>
                <a:lnTo>
                  <a:pt x="984602" y="251844"/>
                </a:lnTo>
                <a:lnTo>
                  <a:pt x="961656" y="217876"/>
                </a:lnTo>
                <a:lnTo>
                  <a:pt x="936231" y="185838"/>
                </a:lnTo>
                <a:lnTo>
                  <a:pt x="908465" y="155868"/>
                </a:lnTo>
                <a:lnTo>
                  <a:pt x="878495" y="128102"/>
                </a:lnTo>
                <a:lnTo>
                  <a:pt x="846457" y="102677"/>
                </a:lnTo>
                <a:lnTo>
                  <a:pt x="812489" y="79730"/>
                </a:lnTo>
                <a:lnTo>
                  <a:pt x="776727" y="59399"/>
                </a:lnTo>
                <a:lnTo>
                  <a:pt x="739310" y="41820"/>
                </a:lnTo>
                <a:lnTo>
                  <a:pt x="700372" y="27130"/>
                </a:lnTo>
                <a:lnTo>
                  <a:pt x="660052" y="15466"/>
                </a:lnTo>
                <a:lnTo>
                  <a:pt x="618486" y="6965"/>
                </a:lnTo>
                <a:lnTo>
                  <a:pt x="575812" y="1764"/>
                </a:lnTo>
                <a:lnTo>
                  <a:pt x="532166" y="0"/>
                </a:lnTo>
              </a:path>
            </a:pathLst>
          </a:custGeom>
        </p:spPr>
        <p:txBody>
          <a:bodyPr wrap="square" lIns="0" tIns="0" rIns="0" bIns="0" rtlCol="0"/>
          <a:lstStyle/>
          <a:p>
            <a:endParaRPr/>
          </a:p>
        </p:txBody>
      </p:sp>
      <p:sp>
        <p:nvSpPr>
          <p:cNvPr id="47" name="object 45"/>
          <p:cNvSpPr/>
          <p:nvPr/>
        </p:nvSpPr>
        <p:spPr>
          <a:xfrm>
            <a:off x="5200254" y="2068198"/>
            <a:ext cx="1419860" cy="1064895"/>
          </a:xfrm>
          <a:custGeom>
            <a:avLst/>
            <a:gdLst/>
            <a:ahLst/>
            <a:cxnLst/>
            <a:rect l="l" t="t" r="r" b="b"/>
            <a:pathLst>
              <a:path w="1064895" h="1064895">
                <a:moveTo>
                  <a:pt x="0" y="532166"/>
                </a:moveTo>
                <a:lnTo>
                  <a:pt x="1764" y="488520"/>
                </a:lnTo>
                <a:lnTo>
                  <a:pt x="6965" y="445846"/>
                </a:lnTo>
                <a:lnTo>
                  <a:pt x="15466" y="404280"/>
                </a:lnTo>
                <a:lnTo>
                  <a:pt x="27130" y="363960"/>
                </a:lnTo>
                <a:lnTo>
                  <a:pt x="41820" y="325023"/>
                </a:lnTo>
                <a:lnTo>
                  <a:pt x="59399" y="287605"/>
                </a:lnTo>
                <a:lnTo>
                  <a:pt x="79730" y="251843"/>
                </a:lnTo>
                <a:lnTo>
                  <a:pt x="102677" y="217875"/>
                </a:lnTo>
                <a:lnTo>
                  <a:pt x="128102" y="185838"/>
                </a:lnTo>
                <a:lnTo>
                  <a:pt x="155868" y="155867"/>
                </a:lnTo>
                <a:lnTo>
                  <a:pt x="185838" y="128101"/>
                </a:lnTo>
                <a:lnTo>
                  <a:pt x="217876" y="102677"/>
                </a:lnTo>
                <a:lnTo>
                  <a:pt x="251844" y="79730"/>
                </a:lnTo>
                <a:lnTo>
                  <a:pt x="287605" y="59399"/>
                </a:lnTo>
                <a:lnTo>
                  <a:pt x="325023" y="41820"/>
                </a:lnTo>
                <a:lnTo>
                  <a:pt x="363961" y="27130"/>
                </a:lnTo>
                <a:lnTo>
                  <a:pt x="404281" y="15466"/>
                </a:lnTo>
                <a:lnTo>
                  <a:pt x="445846" y="6965"/>
                </a:lnTo>
                <a:lnTo>
                  <a:pt x="488521" y="1764"/>
                </a:lnTo>
                <a:lnTo>
                  <a:pt x="532167" y="0"/>
                </a:lnTo>
                <a:lnTo>
                  <a:pt x="575812" y="1764"/>
                </a:lnTo>
                <a:lnTo>
                  <a:pt x="618487" y="6965"/>
                </a:lnTo>
                <a:lnTo>
                  <a:pt x="660052" y="15466"/>
                </a:lnTo>
                <a:lnTo>
                  <a:pt x="700372" y="27130"/>
                </a:lnTo>
                <a:lnTo>
                  <a:pt x="739310" y="41820"/>
                </a:lnTo>
                <a:lnTo>
                  <a:pt x="776728" y="59399"/>
                </a:lnTo>
                <a:lnTo>
                  <a:pt x="812489" y="79730"/>
                </a:lnTo>
                <a:lnTo>
                  <a:pt x="846457" y="102677"/>
                </a:lnTo>
                <a:lnTo>
                  <a:pt x="878495" y="128101"/>
                </a:lnTo>
                <a:lnTo>
                  <a:pt x="908465" y="155867"/>
                </a:lnTo>
                <a:lnTo>
                  <a:pt x="936231" y="185838"/>
                </a:lnTo>
                <a:lnTo>
                  <a:pt x="961656" y="217875"/>
                </a:lnTo>
                <a:lnTo>
                  <a:pt x="984603" y="251843"/>
                </a:lnTo>
                <a:lnTo>
                  <a:pt x="1004934" y="287605"/>
                </a:lnTo>
                <a:lnTo>
                  <a:pt x="1022513" y="325023"/>
                </a:lnTo>
                <a:lnTo>
                  <a:pt x="1037203" y="363960"/>
                </a:lnTo>
                <a:lnTo>
                  <a:pt x="1048867" y="404280"/>
                </a:lnTo>
                <a:lnTo>
                  <a:pt x="1057368" y="445846"/>
                </a:lnTo>
                <a:lnTo>
                  <a:pt x="1062569" y="488520"/>
                </a:lnTo>
                <a:lnTo>
                  <a:pt x="1064334" y="532166"/>
                </a:lnTo>
                <a:lnTo>
                  <a:pt x="1062569" y="575812"/>
                </a:lnTo>
                <a:lnTo>
                  <a:pt x="1057368" y="618486"/>
                </a:lnTo>
                <a:lnTo>
                  <a:pt x="1048867" y="660052"/>
                </a:lnTo>
                <a:lnTo>
                  <a:pt x="1037203" y="700372"/>
                </a:lnTo>
                <a:lnTo>
                  <a:pt x="1022513" y="739309"/>
                </a:lnTo>
                <a:lnTo>
                  <a:pt x="1004934" y="776727"/>
                </a:lnTo>
                <a:lnTo>
                  <a:pt x="984603" y="812489"/>
                </a:lnTo>
                <a:lnTo>
                  <a:pt x="961656" y="846457"/>
                </a:lnTo>
                <a:lnTo>
                  <a:pt x="936231" y="878494"/>
                </a:lnTo>
                <a:lnTo>
                  <a:pt x="908465" y="908465"/>
                </a:lnTo>
                <a:lnTo>
                  <a:pt x="878495" y="936231"/>
                </a:lnTo>
                <a:lnTo>
                  <a:pt x="846457" y="961655"/>
                </a:lnTo>
                <a:lnTo>
                  <a:pt x="812489" y="984602"/>
                </a:lnTo>
                <a:lnTo>
                  <a:pt x="776728" y="1004933"/>
                </a:lnTo>
                <a:lnTo>
                  <a:pt x="739310" y="1022512"/>
                </a:lnTo>
                <a:lnTo>
                  <a:pt x="700372" y="1037202"/>
                </a:lnTo>
                <a:lnTo>
                  <a:pt x="660052" y="1048866"/>
                </a:lnTo>
                <a:lnTo>
                  <a:pt x="618487" y="1057367"/>
                </a:lnTo>
                <a:lnTo>
                  <a:pt x="575812" y="1062568"/>
                </a:lnTo>
                <a:lnTo>
                  <a:pt x="532167" y="1064333"/>
                </a:lnTo>
                <a:lnTo>
                  <a:pt x="488521" y="1062568"/>
                </a:lnTo>
                <a:lnTo>
                  <a:pt x="445846" y="1057367"/>
                </a:lnTo>
                <a:lnTo>
                  <a:pt x="404281" y="1048866"/>
                </a:lnTo>
                <a:lnTo>
                  <a:pt x="363961" y="1037202"/>
                </a:lnTo>
                <a:lnTo>
                  <a:pt x="325023" y="1022512"/>
                </a:lnTo>
                <a:lnTo>
                  <a:pt x="287605" y="1004933"/>
                </a:lnTo>
                <a:lnTo>
                  <a:pt x="251844" y="984602"/>
                </a:lnTo>
                <a:lnTo>
                  <a:pt x="217876" y="961655"/>
                </a:lnTo>
                <a:lnTo>
                  <a:pt x="185838" y="936231"/>
                </a:lnTo>
                <a:lnTo>
                  <a:pt x="155868" y="908465"/>
                </a:lnTo>
                <a:lnTo>
                  <a:pt x="128102" y="878494"/>
                </a:lnTo>
                <a:lnTo>
                  <a:pt x="102677" y="846457"/>
                </a:lnTo>
                <a:lnTo>
                  <a:pt x="79730" y="812489"/>
                </a:lnTo>
                <a:lnTo>
                  <a:pt x="59399" y="776727"/>
                </a:lnTo>
                <a:lnTo>
                  <a:pt x="41820" y="739309"/>
                </a:lnTo>
                <a:lnTo>
                  <a:pt x="27130" y="700372"/>
                </a:lnTo>
                <a:lnTo>
                  <a:pt x="15466" y="660052"/>
                </a:lnTo>
                <a:lnTo>
                  <a:pt x="6965" y="618486"/>
                </a:lnTo>
                <a:lnTo>
                  <a:pt x="1764" y="575812"/>
                </a:lnTo>
                <a:lnTo>
                  <a:pt x="0" y="532166"/>
                </a:lnTo>
                <a:close/>
              </a:path>
            </a:pathLst>
          </a:custGeom>
          <a:ln w="12700">
            <a:solidFill>
              <a:srgbClr val="FFFFFF"/>
            </a:solidFill>
          </a:ln>
        </p:spPr>
        <p:txBody>
          <a:bodyPr wrap="square" lIns="0" tIns="0" rIns="0" bIns="0" rtlCol="0"/>
          <a:lstStyle/>
          <a:p>
            <a:endParaRPr/>
          </a:p>
        </p:txBody>
      </p:sp>
      <p:sp>
        <p:nvSpPr>
          <p:cNvPr id="48" name="object 46"/>
          <p:cNvSpPr txBox="1"/>
          <p:nvPr/>
        </p:nvSpPr>
        <p:spPr>
          <a:xfrm>
            <a:off x="5156781" y="2543718"/>
            <a:ext cx="1533313" cy="230405"/>
          </a:xfrm>
          <a:prstGeom prst="rect">
            <a:avLst/>
          </a:prstGeom>
        </p:spPr>
        <p:txBody>
          <a:bodyPr vert="horz" wrap="square" lIns="0" tIns="0" rIns="0" bIns="0" rtlCol="0">
            <a:spAutoFit/>
          </a:bodyPr>
          <a:lstStyle/>
          <a:p>
            <a:pPr marL="12700" marR="5080" algn="ctr">
              <a:lnSpc>
                <a:spcPts val="1580"/>
              </a:lnSpc>
            </a:pPr>
            <a:r>
              <a:rPr lang="zh-TW" altLang="en-US" sz="2400" dirty="0">
                <a:solidFill>
                  <a:srgbClr val="040000"/>
                </a:solidFill>
                <a:latin typeface="Arial"/>
                <a:cs typeface="Arial"/>
              </a:rPr>
              <a:t>基础</a:t>
            </a:r>
            <a:r>
              <a:rPr lang="en-US" altLang="zh-TW" sz="2400" dirty="0">
                <a:solidFill>
                  <a:srgbClr val="040000"/>
                </a:solidFill>
                <a:latin typeface="Arial"/>
                <a:cs typeface="Arial"/>
              </a:rPr>
              <a:t>FSH</a:t>
            </a:r>
            <a:endParaRPr lang="zh-TW" altLang="en-US" sz="2400" dirty="0">
              <a:solidFill>
                <a:srgbClr val="040000"/>
              </a:solidFill>
              <a:latin typeface="Arial"/>
              <a:cs typeface="Arial"/>
            </a:endParaRPr>
          </a:p>
        </p:txBody>
      </p:sp>
      <p:sp>
        <p:nvSpPr>
          <p:cNvPr id="51" name="文本框 50"/>
          <p:cNvSpPr txBox="1"/>
          <p:nvPr/>
        </p:nvSpPr>
        <p:spPr>
          <a:xfrm>
            <a:off x="4953000" y="2984500"/>
            <a:ext cx="431800" cy="646331"/>
          </a:xfrm>
          <a:prstGeom prst="rect">
            <a:avLst/>
          </a:prstGeom>
          <a:noFill/>
        </p:spPr>
        <p:txBody>
          <a:bodyPr wrap="square" rtlCol="0">
            <a:spAutoFit/>
          </a:bodyPr>
          <a:lstStyle/>
          <a:p>
            <a:r>
              <a:rPr lang="en-US" altLang="zh-CN" dirty="0">
                <a:solidFill>
                  <a:srgbClr val="FFFFFF"/>
                </a:solidFill>
                <a:latin typeface="Impact"/>
                <a:cs typeface="Impact"/>
              </a:rPr>
              <a:t>02</a:t>
            </a:r>
            <a:endParaRPr lang="zh-CN" altLang="en-US" dirty="0">
              <a:latin typeface="Impact"/>
              <a:cs typeface="Impact"/>
            </a:endParaRPr>
          </a:p>
          <a:p>
            <a:endParaRPr kumimoji="1" lang="zh-CN" altLang="en-US" dirty="0"/>
          </a:p>
        </p:txBody>
      </p:sp>
      <p:sp>
        <p:nvSpPr>
          <p:cNvPr id="53" name="文本框 52"/>
          <p:cNvSpPr txBox="1"/>
          <p:nvPr/>
        </p:nvSpPr>
        <p:spPr>
          <a:xfrm>
            <a:off x="8775700" y="2959100"/>
            <a:ext cx="1270000" cy="461665"/>
          </a:xfrm>
          <a:prstGeom prst="rect">
            <a:avLst/>
          </a:prstGeom>
          <a:noFill/>
        </p:spPr>
        <p:txBody>
          <a:bodyPr wrap="square" rtlCol="0">
            <a:spAutoFit/>
          </a:bodyPr>
          <a:lstStyle/>
          <a:p>
            <a:r>
              <a:rPr lang="en-US" altLang="zh-CN" sz="2400" dirty="0">
                <a:solidFill>
                  <a:srgbClr val="040000"/>
                </a:solidFill>
                <a:latin typeface="Arial"/>
                <a:cs typeface="Arial"/>
              </a:rPr>
              <a:t>FSH/LH</a:t>
            </a:r>
          </a:p>
        </p:txBody>
      </p:sp>
      <p:sp>
        <p:nvSpPr>
          <p:cNvPr id="56" name="矩形 55"/>
          <p:cNvSpPr/>
          <p:nvPr/>
        </p:nvSpPr>
        <p:spPr>
          <a:xfrm>
            <a:off x="4044164" y="4552434"/>
            <a:ext cx="1011340" cy="400110"/>
          </a:xfrm>
          <a:prstGeom prst="rect">
            <a:avLst/>
          </a:prstGeom>
        </p:spPr>
        <p:txBody>
          <a:bodyPr wrap="none">
            <a:spAutoFit/>
          </a:bodyPr>
          <a:lstStyle/>
          <a:p>
            <a:r>
              <a:rPr kumimoji="1" lang="zh-CN" altLang="en-US" sz="2000" dirty="0">
                <a:solidFill>
                  <a:srgbClr val="040000"/>
                </a:solidFill>
              </a:rPr>
              <a:t>基础</a:t>
            </a:r>
            <a:r>
              <a:rPr kumimoji="1" lang="en-US" altLang="zh-CN" sz="2000" dirty="0">
                <a:solidFill>
                  <a:srgbClr val="040000"/>
                </a:solidFill>
              </a:rPr>
              <a:t>E2</a:t>
            </a:r>
            <a:endParaRPr kumimoji="1" lang="zh-CN" altLang="en-US" sz="2000" dirty="0">
              <a:solidFill>
                <a:srgbClr val="040000"/>
              </a:solidFill>
            </a:endParaRPr>
          </a:p>
        </p:txBody>
      </p:sp>
    </p:spTree>
    <p:extLst>
      <p:ext uri="{BB962C8B-B14F-4D97-AF65-F5344CB8AC3E}">
        <p14:creationId xmlns:p14="http://schemas.microsoft.com/office/powerpoint/2010/main" val="10812036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9"/>
                                        </p:tgtEl>
                                        <p:attrNameLst>
                                          <p:attrName>style.visibility</p:attrName>
                                        </p:attrNameLst>
                                      </p:cBhvr>
                                      <p:to>
                                        <p:strVal val="visible"/>
                                      </p:to>
                                    </p:set>
                                  </p:childTnLst>
                                </p:cTn>
                              </p:par>
                              <p:par>
                                <p:cTn id="15" presetID="1" presetClass="entr" presetSubtype="0" fill="hold" grpId="0" nodeType="withEffect" nodePh="1">
                                  <p:stCondLst>
                                    <p:cond delay="0"/>
                                  </p:stCondLst>
                                  <p:endCondLst>
                                    <p:cond evt="begin" delay="0">
                                      <p:tn val="15"/>
                                    </p:cond>
                                  </p:endCondLst>
                                  <p:childTnLst>
                                    <p:set>
                                      <p:cBhvr>
                                        <p:cTn id="16" dur="1" fill="hold">
                                          <p:stCondLst>
                                            <p:cond delay="0"/>
                                          </p:stCondLst>
                                        </p:cTn>
                                        <p:tgtEl>
                                          <p:spTgt spid="10"/>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grpId="0" nodeType="withEffect" nodePh="1">
                                  <p:stCondLst>
                                    <p:cond delay="0"/>
                                  </p:stCondLst>
                                  <p:endCondLst>
                                    <p:cond evt="begin" delay="0">
                                      <p:tn val="19"/>
                                    </p:cond>
                                  </p:endCondLst>
                                  <p:childTnLst>
                                    <p:set>
                                      <p:cBhvr>
                                        <p:cTn id="20" dur="1" fill="hold">
                                          <p:stCondLst>
                                            <p:cond delay="0"/>
                                          </p:stCondLst>
                                        </p:cTn>
                                        <p:tgtEl>
                                          <p:spTgt spid="12"/>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1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8" grpId="0"/>
      <p:bldP spid="9" grpId="0" animBg="1"/>
      <p:bldP spid="10" grpId="0"/>
      <p:bldP spid="11" grpId="0" animBg="1"/>
      <p:bldP spid="12" grpId="0"/>
      <p:bldP spid="13" grpId="0" animBg="1"/>
      <p:bldP spid="14"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抑制素</a:t>
            </a:r>
            <a:r>
              <a:rPr kumimoji="1" lang="en-US" altLang="zh-CN" dirty="0"/>
              <a:t>B</a:t>
            </a:r>
            <a:endParaRPr kumimoji="1" lang="zh-CN" altLang="en-US" dirty="0"/>
          </a:p>
        </p:txBody>
      </p:sp>
      <p:sp>
        <p:nvSpPr>
          <p:cNvPr id="3" name="内容占位符 2"/>
          <p:cNvSpPr>
            <a:spLocks noGrp="1"/>
          </p:cNvSpPr>
          <p:nvPr>
            <p:ph idx="1"/>
          </p:nvPr>
        </p:nvSpPr>
        <p:spPr>
          <a:xfrm>
            <a:off x="1241425" y="1154692"/>
            <a:ext cx="10112375" cy="4510087"/>
          </a:xfrm>
        </p:spPr>
        <p:txBody>
          <a:bodyPr/>
          <a:lstStyle/>
          <a:p>
            <a:r>
              <a:rPr lang="en-US" altLang="zh-CN" dirty="0">
                <a:solidFill>
                  <a:srgbClr val="040000"/>
                </a:solidFill>
              </a:rPr>
              <a:t>INHB</a:t>
            </a:r>
            <a:r>
              <a:rPr lang="zh-CN" altLang="en-US" dirty="0">
                <a:solidFill>
                  <a:srgbClr val="040000"/>
                </a:solidFill>
              </a:rPr>
              <a:t>由窦卵泡的颗粒细胞产生</a:t>
            </a:r>
            <a:r>
              <a:rPr lang="en-US" altLang="zh-CN" dirty="0">
                <a:solidFill>
                  <a:srgbClr val="040000"/>
                </a:solidFill>
              </a:rPr>
              <a:t>, </a:t>
            </a:r>
            <a:r>
              <a:rPr lang="zh-CN" altLang="en-US" dirty="0">
                <a:solidFill>
                  <a:srgbClr val="040000"/>
                </a:solidFill>
              </a:rPr>
              <a:t>主要功能是抑制垂体</a:t>
            </a:r>
            <a:r>
              <a:rPr lang="en-US" altLang="zh-CN" dirty="0">
                <a:solidFill>
                  <a:srgbClr val="040000"/>
                </a:solidFill>
              </a:rPr>
              <a:t>FSH</a:t>
            </a:r>
            <a:r>
              <a:rPr lang="zh-CN" altLang="en-US" dirty="0">
                <a:solidFill>
                  <a:srgbClr val="040000"/>
                </a:solidFill>
              </a:rPr>
              <a:t>分泌</a:t>
            </a:r>
            <a:r>
              <a:rPr lang="en-US" altLang="zh-CN" dirty="0">
                <a:solidFill>
                  <a:srgbClr val="040000"/>
                </a:solidFill>
              </a:rPr>
              <a:t>, </a:t>
            </a:r>
            <a:r>
              <a:rPr lang="zh-CN" altLang="en-US" dirty="0">
                <a:solidFill>
                  <a:srgbClr val="040000"/>
                </a:solidFill>
              </a:rPr>
              <a:t>其水平的下降提示卵巢卵泡数量的减少、卵巢储备下降。</a:t>
            </a:r>
            <a:endParaRPr lang="en-US" altLang="zh-CN" dirty="0">
              <a:solidFill>
                <a:srgbClr val="040000"/>
              </a:solidFill>
            </a:endParaRPr>
          </a:p>
          <a:p>
            <a:r>
              <a:rPr lang="zh-CN" altLang="en-US" dirty="0">
                <a:solidFill>
                  <a:srgbClr val="C00000"/>
                </a:solidFill>
                <a:latin typeface="黑体"/>
                <a:cs typeface="黑体"/>
              </a:rPr>
              <a:t>直径</a:t>
            </a:r>
            <a:r>
              <a:rPr lang="en-US" altLang="zh-CN" dirty="0">
                <a:solidFill>
                  <a:srgbClr val="C00000"/>
                </a:solidFill>
                <a:cs typeface="Arial"/>
              </a:rPr>
              <a:t>10-12mm</a:t>
            </a:r>
            <a:r>
              <a:rPr lang="zh-CN" altLang="en-US" dirty="0">
                <a:solidFill>
                  <a:srgbClr val="C00000"/>
                </a:solidFill>
                <a:latin typeface="黑体"/>
                <a:cs typeface="黑体"/>
              </a:rPr>
              <a:t>的</a:t>
            </a:r>
            <a:r>
              <a:rPr lang="zh-CN" altLang="en-US" dirty="0">
                <a:solidFill>
                  <a:srgbClr val="040000"/>
                </a:solidFill>
                <a:latin typeface="黑体"/>
                <a:cs typeface="黑体"/>
              </a:rPr>
              <a:t>卵泡抑制素</a:t>
            </a:r>
            <a:r>
              <a:rPr lang="en-US" altLang="zh-CN" dirty="0">
                <a:solidFill>
                  <a:srgbClr val="040000"/>
                </a:solidFill>
                <a:cs typeface="Arial"/>
              </a:rPr>
              <a:t>B</a:t>
            </a:r>
            <a:r>
              <a:rPr lang="zh-CN" altLang="en-US" dirty="0">
                <a:solidFill>
                  <a:srgbClr val="040000"/>
                </a:solidFill>
                <a:latin typeface="黑体"/>
                <a:cs typeface="黑体"/>
              </a:rPr>
              <a:t>分泌达高峰；</a:t>
            </a:r>
            <a:endParaRPr lang="en-US" altLang="zh-CN" dirty="0">
              <a:solidFill>
                <a:srgbClr val="040000"/>
              </a:solidFill>
            </a:endParaRPr>
          </a:p>
          <a:p>
            <a:r>
              <a:rPr lang="en-US" altLang="zh-CN" dirty="0">
                <a:solidFill>
                  <a:srgbClr val="040000"/>
                </a:solidFill>
              </a:rPr>
              <a:t>INHB </a:t>
            </a:r>
            <a:r>
              <a:rPr lang="zh-CN" altLang="en-US" dirty="0">
                <a:solidFill>
                  <a:srgbClr val="040000"/>
                </a:solidFill>
              </a:rPr>
              <a:t>在月经周第</a:t>
            </a:r>
            <a:r>
              <a:rPr lang="en-US" altLang="zh-CN" dirty="0">
                <a:solidFill>
                  <a:srgbClr val="040000"/>
                </a:solidFill>
              </a:rPr>
              <a:t>2~4</a:t>
            </a:r>
            <a:r>
              <a:rPr lang="zh-CN" altLang="en-US" dirty="0">
                <a:solidFill>
                  <a:srgbClr val="040000"/>
                </a:solidFill>
              </a:rPr>
              <a:t>日测定</a:t>
            </a:r>
            <a:r>
              <a:rPr lang="en-US" altLang="zh-CN" dirty="0">
                <a:solidFill>
                  <a:srgbClr val="040000"/>
                </a:solidFill>
              </a:rPr>
              <a:t>, </a:t>
            </a:r>
            <a:r>
              <a:rPr lang="zh-CN" altLang="en-US" dirty="0">
                <a:solidFill>
                  <a:srgbClr val="040000"/>
                </a:solidFill>
              </a:rPr>
              <a:t>以</a:t>
            </a:r>
            <a:r>
              <a:rPr lang="en-US" altLang="zh-CN" dirty="0">
                <a:solidFill>
                  <a:srgbClr val="040000"/>
                </a:solidFill>
              </a:rPr>
              <a:t>40~45 μg/L</a:t>
            </a:r>
            <a:r>
              <a:rPr lang="zh-CN" altLang="en-US" dirty="0">
                <a:solidFill>
                  <a:srgbClr val="040000"/>
                </a:solidFill>
              </a:rPr>
              <a:t>为预测</a:t>
            </a:r>
            <a:r>
              <a:rPr lang="en-US" altLang="zh-CN" dirty="0">
                <a:solidFill>
                  <a:srgbClr val="040000"/>
                </a:solidFill>
              </a:rPr>
              <a:t>POR</a:t>
            </a:r>
            <a:r>
              <a:rPr lang="zh-CN" altLang="en-US" dirty="0">
                <a:solidFill>
                  <a:srgbClr val="040000"/>
                </a:solidFill>
              </a:rPr>
              <a:t>的界值</a:t>
            </a:r>
            <a:r>
              <a:rPr lang="en-US" altLang="zh-CN" dirty="0">
                <a:solidFill>
                  <a:srgbClr val="040000"/>
                </a:solidFill>
              </a:rPr>
              <a:t>, </a:t>
            </a:r>
            <a:r>
              <a:rPr lang="zh-CN" altLang="en-US" dirty="0">
                <a:solidFill>
                  <a:srgbClr val="040000"/>
                </a:solidFill>
              </a:rPr>
              <a:t>敏感度为</a:t>
            </a:r>
            <a:r>
              <a:rPr lang="en-US" altLang="zh-CN" dirty="0">
                <a:solidFill>
                  <a:srgbClr val="040000"/>
                </a:solidFill>
              </a:rPr>
              <a:t>40%~80%, </a:t>
            </a:r>
            <a:r>
              <a:rPr lang="zh-CN" altLang="en-US" dirty="0">
                <a:solidFill>
                  <a:srgbClr val="040000"/>
                </a:solidFill>
              </a:rPr>
              <a:t>特异度为</a:t>
            </a:r>
            <a:r>
              <a:rPr lang="en-US" altLang="zh-CN" dirty="0">
                <a:solidFill>
                  <a:srgbClr val="040000"/>
                </a:solidFill>
              </a:rPr>
              <a:t>64%~90%,</a:t>
            </a:r>
            <a:r>
              <a:rPr lang="zh-CN" altLang="en-US" dirty="0">
                <a:solidFill>
                  <a:srgbClr val="040000"/>
                </a:solidFill>
              </a:rPr>
              <a:t> 预测卵巢储备功能的可靠性不高。 </a:t>
            </a:r>
            <a:endParaRPr lang="en-US" altLang="zh-CN" dirty="0">
              <a:solidFill>
                <a:srgbClr val="040000"/>
              </a:solidFill>
            </a:endParaRPr>
          </a:p>
          <a:p>
            <a:r>
              <a:rPr lang="zh-CN" altLang="en-US" dirty="0">
                <a:solidFill>
                  <a:srgbClr val="040000"/>
                </a:solidFill>
              </a:rPr>
              <a:t>不能够作为区别妊娠和妊娠失败的预测指标。</a:t>
            </a:r>
            <a:endParaRPr lang="en-US" altLang="zh-CN" dirty="0">
              <a:solidFill>
                <a:srgbClr val="040000"/>
              </a:solidFill>
            </a:endParaRPr>
          </a:p>
          <a:p>
            <a:r>
              <a:rPr lang="en-US" altLang="zh-CN" dirty="0">
                <a:solidFill>
                  <a:srgbClr val="FF0000"/>
                </a:solidFill>
              </a:rPr>
              <a:t>2015 </a:t>
            </a:r>
            <a:r>
              <a:rPr lang="zh-CN" altLang="en-US" dirty="0">
                <a:solidFill>
                  <a:srgbClr val="FF0000"/>
                </a:solidFill>
              </a:rPr>
              <a:t>年美国生殖医学会指南不推荐 </a:t>
            </a:r>
            <a:r>
              <a:rPr lang="en-US" altLang="zh-CN" dirty="0">
                <a:solidFill>
                  <a:srgbClr val="FF0000"/>
                </a:solidFill>
              </a:rPr>
              <a:t>INH B </a:t>
            </a:r>
            <a:r>
              <a:rPr lang="zh-CN" altLang="en-US" dirty="0">
                <a:solidFill>
                  <a:srgbClr val="FF0000"/>
                </a:solidFill>
              </a:rPr>
              <a:t>作为卵巢储备功能低下的预测指标</a:t>
            </a:r>
            <a:r>
              <a:rPr lang="zh-CN" altLang="en-US" dirty="0">
                <a:solidFill>
                  <a:srgbClr val="040000"/>
                </a:solidFill>
              </a:rPr>
              <a:t>。</a:t>
            </a:r>
            <a:br>
              <a:rPr lang="zh-CN" altLang="en-US" dirty="0"/>
            </a:br>
            <a:endParaRPr lang="zh-CN" altLang="en-US" dirty="0"/>
          </a:p>
          <a:p>
            <a:endParaRPr kumimoji="1" lang="zh-CN" altLang="en-US" dirty="0"/>
          </a:p>
        </p:txBody>
      </p:sp>
      <p:sp>
        <p:nvSpPr>
          <p:cNvPr id="4" name="object 4">
            <a:extLst>
              <a:ext uri="{FF2B5EF4-FFF2-40B4-BE49-F238E27FC236}">
                <a16:creationId xmlns:a16="http://schemas.microsoft.com/office/drawing/2014/main" id="{6081C8E5-2AE5-4B1B-BCD8-E140A8E200FC}"/>
              </a:ext>
            </a:extLst>
          </p:cNvPr>
          <p:cNvSpPr/>
          <p:nvPr/>
        </p:nvSpPr>
        <p:spPr>
          <a:xfrm>
            <a:off x="6502403" y="4701306"/>
            <a:ext cx="5687124" cy="2151924"/>
          </a:xfrm>
          <a:prstGeom prst="rect">
            <a:avLst/>
          </a:prstGeom>
          <a:blipFill>
            <a:blip r:embed="rId2"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200350831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195998" y="319337"/>
            <a:ext cx="6121400" cy="513080"/>
          </a:xfrm>
          <a:prstGeom prst="rect">
            <a:avLst/>
          </a:prstGeom>
        </p:spPr>
        <p:txBody>
          <a:bodyPr vert="horz" wrap="square" lIns="0" tIns="12700" rIns="0" bIns="0" rtlCol="0">
            <a:spAutoFit/>
          </a:bodyPr>
          <a:lstStyle/>
          <a:p>
            <a:pPr marL="12700">
              <a:lnSpc>
                <a:spcPct val="100000"/>
              </a:lnSpc>
              <a:spcBef>
                <a:spcPts val="100"/>
              </a:spcBef>
            </a:pPr>
            <a:r>
              <a:rPr dirty="0"/>
              <a:t>美国妇产科协会：常用指标的比较</a:t>
            </a:r>
          </a:p>
        </p:txBody>
      </p:sp>
      <p:graphicFrame>
        <p:nvGraphicFramePr>
          <p:cNvPr id="4" name="object 4"/>
          <p:cNvGraphicFramePr>
            <a:graphicFrameLocks noGrp="1"/>
          </p:cNvGraphicFramePr>
          <p:nvPr>
            <p:extLst>
              <p:ext uri="{D42A27DB-BD31-4B8C-83A1-F6EECF244321}">
                <p14:modId xmlns:p14="http://schemas.microsoft.com/office/powerpoint/2010/main" val="1828444817"/>
              </p:ext>
            </p:extLst>
          </p:nvPr>
        </p:nvGraphicFramePr>
        <p:xfrm>
          <a:off x="381845" y="1474787"/>
          <a:ext cx="11487781" cy="4239889"/>
        </p:xfrm>
        <a:graphic>
          <a:graphicData uri="http://schemas.openxmlformats.org/drawingml/2006/table">
            <a:tbl>
              <a:tblPr firstRow="1" bandRow="1">
                <a:tableStyleId>{2D5ABB26-0587-4C30-8999-92F81FD0307C}</a:tableStyleId>
              </a:tblPr>
              <a:tblGrid>
                <a:gridCol w="1315720">
                  <a:extLst>
                    <a:ext uri="{9D8B030D-6E8A-4147-A177-3AD203B41FA5}">
                      <a16:colId xmlns:a16="http://schemas.microsoft.com/office/drawing/2014/main" val="20000"/>
                    </a:ext>
                  </a:extLst>
                </a:gridCol>
                <a:gridCol w="924559">
                  <a:extLst>
                    <a:ext uri="{9D8B030D-6E8A-4147-A177-3AD203B41FA5}">
                      <a16:colId xmlns:a16="http://schemas.microsoft.com/office/drawing/2014/main" val="20001"/>
                    </a:ext>
                  </a:extLst>
                </a:gridCol>
                <a:gridCol w="1032510">
                  <a:extLst>
                    <a:ext uri="{9D8B030D-6E8A-4147-A177-3AD203B41FA5}">
                      <a16:colId xmlns:a16="http://schemas.microsoft.com/office/drawing/2014/main" val="20002"/>
                    </a:ext>
                  </a:extLst>
                </a:gridCol>
                <a:gridCol w="1161414">
                  <a:extLst>
                    <a:ext uri="{9D8B030D-6E8A-4147-A177-3AD203B41FA5}">
                      <a16:colId xmlns:a16="http://schemas.microsoft.com/office/drawing/2014/main" val="20003"/>
                    </a:ext>
                  </a:extLst>
                </a:gridCol>
                <a:gridCol w="1239520">
                  <a:extLst>
                    <a:ext uri="{9D8B030D-6E8A-4147-A177-3AD203B41FA5}">
                      <a16:colId xmlns:a16="http://schemas.microsoft.com/office/drawing/2014/main" val="20004"/>
                    </a:ext>
                  </a:extLst>
                </a:gridCol>
                <a:gridCol w="1235075">
                  <a:extLst>
                    <a:ext uri="{9D8B030D-6E8A-4147-A177-3AD203B41FA5}">
                      <a16:colId xmlns:a16="http://schemas.microsoft.com/office/drawing/2014/main" val="20005"/>
                    </a:ext>
                  </a:extLst>
                </a:gridCol>
                <a:gridCol w="1011554">
                  <a:extLst>
                    <a:ext uri="{9D8B030D-6E8A-4147-A177-3AD203B41FA5}">
                      <a16:colId xmlns:a16="http://schemas.microsoft.com/office/drawing/2014/main" val="20006"/>
                    </a:ext>
                  </a:extLst>
                </a:gridCol>
                <a:gridCol w="1543684">
                  <a:extLst>
                    <a:ext uri="{9D8B030D-6E8A-4147-A177-3AD203B41FA5}">
                      <a16:colId xmlns:a16="http://schemas.microsoft.com/office/drawing/2014/main" val="20007"/>
                    </a:ext>
                  </a:extLst>
                </a:gridCol>
                <a:gridCol w="2023745">
                  <a:extLst>
                    <a:ext uri="{9D8B030D-6E8A-4147-A177-3AD203B41FA5}">
                      <a16:colId xmlns:a16="http://schemas.microsoft.com/office/drawing/2014/main" val="20008"/>
                    </a:ext>
                  </a:extLst>
                </a:gridCol>
              </a:tblGrid>
              <a:tr h="371474">
                <a:tc gridSpan="9">
                  <a:txBody>
                    <a:bodyPr/>
                    <a:lstStyle/>
                    <a:p>
                      <a:pPr marL="2472055">
                        <a:lnSpc>
                          <a:spcPct val="100000"/>
                        </a:lnSpc>
                        <a:spcBef>
                          <a:spcPts val="360"/>
                        </a:spcBef>
                        <a:tabLst>
                          <a:tab pos="4730750" algn="l"/>
                        </a:tabLst>
                      </a:pPr>
                      <a:r>
                        <a:rPr sz="1400" dirty="0">
                          <a:solidFill>
                            <a:srgbClr val="040000"/>
                          </a:solidFill>
                          <a:latin typeface="微软雅黑"/>
                          <a:cs typeface="微软雅黑"/>
                        </a:rPr>
                        <a:t>卵巢刺激低反应	未孕（受孕失败）</a:t>
                      </a:r>
                      <a:endParaRPr sz="1400">
                        <a:solidFill>
                          <a:srgbClr val="040000"/>
                        </a:solidFill>
                        <a:latin typeface="微软雅黑"/>
                        <a:cs typeface="微软雅黑"/>
                      </a:endParaRPr>
                    </a:p>
                  </a:txBody>
                  <a:tcPr marL="0" marR="0" marB="0">
                    <a:lnL w="12700">
                      <a:solidFill>
                        <a:srgbClr val="000000"/>
                      </a:solidFill>
                      <a:prstDash val="solid"/>
                    </a:lnL>
                    <a:lnR w="12700">
                      <a:solidFill>
                        <a:srgbClr val="000000"/>
                      </a:solidFill>
                      <a:prstDash val="solid"/>
                    </a:lnR>
                    <a:lnT w="12700">
                      <a:solidFill>
                        <a:srgbClr val="000000"/>
                      </a:solidFill>
                      <a:prstDash val="solid"/>
                    </a:lnT>
                    <a:lnB w="12700">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371475">
                <a:tc>
                  <a:txBody>
                    <a:bodyPr/>
                    <a:lstStyle/>
                    <a:p>
                      <a:pPr marL="112395">
                        <a:lnSpc>
                          <a:spcPct val="100000"/>
                        </a:lnSpc>
                        <a:spcBef>
                          <a:spcPts val="360"/>
                        </a:spcBef>
                      </a:pPr>
                      <a:r>
                        <a:rPr sz="1400" dirty="0">
                          <a:solidFill>
                            <a:srgbClr val="040000"/>
                          </a:solidFill>
                          <a:latin typeface="微软雅黑"/>
                          <a:cs typeface="微软雅黑"/>
                        </a:rPr>
                        <a:t>检测</a:t>
                      </a:r>
                      <a:endParaRPr sz="1400">
                        <a:solidFill>
                          <a:srgbClr val="040000"/>
                        </a:solidFill>
                        <a:latin typeface="微软雅黑"/>
                        <a:cs typeface="微软雅黑"/>
                      </a:endParaRPr>
                    </a:p>
                  </a:txBody>
                  <a:tcPr marL="0" marR="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113030">
                        <a:lnSpc>
                          <a:spcPct val="100000"/>
                        </a:lnSpc>
                        <a:spcBef>
                          <a:spcPts val="360"/>
                        </a:spcBef>
                      </a:pPr>
                      <a:r>
                        <a:rPr sz="1400" dirty="0">
                          <a:solidFill>
                            <a:srgbClr val="040000"/>
                          </a:solidFill>
                          <a:latin typeface="微软雅黑"/>
                          <a:cs typeface="微软雅黑"/>
                        </a:rPr>
                        <a:t>截断值</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775">
                        <a:lnSpc>
                          <a:spcPct val="100000"/>
                        </a:lnSpc>
                        <a:spcBef>
                          <a:spcPts val="360"/>
                        </a:spcBef>
                      </a:pPr>
                      <a:r>
                        <a:rPr sz="1400" dirty="0">
                          <a:solidFill>
                            <a:srgbClr val="040000"/>
                          </a:solidFill>
                          <a:latin typeface="微软雅黑"/>
                          <a:cs typeface="微软雅黑"/>
                        </a:rPr>
                        <a:t>敏感性</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66065">
                        <a:lnSpc>
                          <a:spcPct val="100000"/>
                        </a:lnSpc>
                        <a:spcBef>
                          <a:spcPts val="360"/>
                        </a:spcBef>
                      </a:pPr>
                      <a:r>
                        <a:rPr sz="1400" dirty="0">
                          <a:solidFill>
                            <a:srgbClr val="040000"/>
                          </a:solidFill>
                          <a:latin typeface="微软雅黑"/>
                          <a:cs typeface="微软雅黑"/>
                        </a:rPr>
                        <a:t>特异性</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6545">
                        <a:lnSpc>
                          <a:spcPct val="100000"/>
                        </a:lnSpc>
                        <a:spcBef>
                          <a:spcPts val="360"/>
                        </a:spcBef>
                      </a:pPr>
                      <a:r>
                        <a:rPr sz="1400" dirty="0">
                          <a:solidFill>
                            <a:srgbClr val="040000"/>
                          </a:solidFill>
                          <a:latin typeface="微软雅黑"/>
                          <a:cs typeface="微软雅黑"/>
                        </a:rPr>
                        <a:t>敏感性</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140">
                        <a:lnSpc>
                          <a:spcPct val="100000"/>
                        </a:lnSpc>
                        <a:spcBef>
                          <a:spcPts val="360"/>
                        </a:spcBef>
                      </a:pPr>
                      <a:r>
                        <a:rPr sz="1400" dirty="0">
                          <a:solidFill>
                            <a:srgbClr val="040000"/>
                          </a:solidFill>
                          <a:latin typeface="微软雅黑"/>
                          <a:cs typeface="微软雅黑"/>
                        </a:rPr>
                        <a:t>特异性</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1465">
                        <a:lnSpc>
                          <a:spcPct val="100000"/>
                        </a:lnSpc>
                        <a:spcBef>
                          <a:spcPts val="360"/>
                        </a:spcBef>
                      </a:pPr>
                      <a:r>
                        <a:rPr sz="1400" dirty="0">
                          <a:solidFill>
                            <a:srgbClr val="040000"/>
                          </a:solidFill>
                          <a:latin typeface="微软雅黑"/>
                          <a:cs typeface="微软雅黑"/>
                        </a:rPr>
                        <a:t>可靠性</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86055">
                        <a:lnSpc>
                          <a:spcPct val="100000"/>
                        </a:lnSpc>
                        <a:spcBef>
                          <a:spcPts val="360"/>
                        </a:spcBef>
                      </a:pPr>
                      <a:r>
                        <a:rPr sz="1400" dirty="0">
                          <a:solidFill>
                            <a:srgbClr val="040000"/>
                          </a:solidFill>
                          <a:latin typeface="微软雅黑"/>
                          <a:cs typeface="微软雅黑"/>
                        </a:rPr>
                        <a:t>优点</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36525">
                        <a:lnSpc>
                          <a:spcPct val="100000"/>
                        </a:lnSpc>
                        <a:spcBef>
                          <a:spcPts val="360"/>
                        </a:spcBef>
                      </a:pPr>
                      <a:r>
                        <a:rPr sz="1400" dirty="0">
                          <a:solidFill>
                            <a:srgbClr val="040000"/>
                          </a:solidFill>
                          <a:latin typeface="微软雅黑"/>
                          <a:cs typeface="微软雅黑"/>
                        </a:rPr>
                        <a:t>缺陷</a:t>
                      </a:r>
                      <a:endParaRPr sz="1400">
                        <a:solidFill>
                          <a:srgbClr val="040000"/>
                        </a:solidFill>
                        <a:latin typeface="微软雅黑"/>
                        <a:cs typeface="微软雅黑"/>
                      </a:endParaRPr>
                    </a:p>
                  </a:txBody>
                  <a:tcPr marL="0" marR="0" marB="0">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1"/>
                  </a:ext>
                </a:extLst>
              </a:tr>
              <a:tr h="518159">
                <a:tc>
                  <a:txBody>
                    <a:bodyPr/>
                    <a:lstStyle/>
                    <a:p>
                      <a:pPr marL="112395" marR="724535">
                        <a:lnSpc>
                          <a:spcPts val="1600"/>
                        </a:lnSpc>
                        <a:spcBef>
                          <a:spcPts val="480"/>
                        </a:spcBef>
                      </a:pPr>
                      <a:r>
                        <a:rPr sz="1400" spc="-10" dirty="0">
                          <a:solidFill>
                            <a:srgbClr val="040000"/>
                          </a:solidFill>
                          <a:latin typeface="微软雅黑"/>
                          <a:cs typeface="微软雅黑"/>
                        </a:rPr>
                        <a:t>FSH  </a:t>
                      </a:r>
                      <a:r>
                        <a:rPr sz="1400" dirty="0">
                          <a:solidFill>
                            <a:srgbClr val="040000"/>
                          </a:solidFill>
                          <a:latin typeface="微软雅黑"/>
                          <a:cs typeface="微软雅黑"/>
                        </a:rPr>
                        <a:t>(</a:t>
                      </a:r>
                      <a:r>
                        <a:rPr sz="1400" spc="-5" dirty="0">
                          <a:solidFill>
                            <a:srgbClr val="040000"/>
                          </a:solidFill>
                          <a:latin typeface="微软雅黑"/>
                          <a:cs typeface="微软雅黑"/>
                        </a:rPr>
                        <a:t>I</a:t>
                      </a:r>
                      <a:r>
                        <a:rPr sz="1400" dirty="0">
                          <a:solidFill>
                            <a:srgbClr val="040000"/>
                          </a:solidFill>
                          <a:latin typeface="微软雅黑"/>
                          <a:cs typeface="微软雅黑"/>
                        </a:rPr>
                        <a:t>U</a:t>
                      </a:r>
                      <a:r>
                        <a:rPr sz="1400" spc="-5" dirty="0">
                          <a:solidFill>
                            <a:srgbClr val="040000"/>
                          </a:solidFill>
                          <a:latin typeface="微软雅黑"/>
                          <a:cs typeface="微软雅黑"/>
                        </a:rPr>
                        <a:t>/</a:t>
                      </a:r>
                      <a:r>
                        <a:rPr sz="1400" dirty="0">
                          <a:solidFill>
                            <a:srgbClr val="040000"/>
                          </a:solidFill>
                          <a:latin typeface="微软雅黑"/>
                          <a:cs typeface="微软雅黑"/>
                        </a:rPr>
                        <a:t>L)</a:t>
                      </a:r>
                      <a:endParaRPr sz="1400">
                        <a:solidFill>
                          <a:srgbClr val="040000"/>
                        </a:solidFill>
                        <a:latin typeface="微软雅黑"/>
                        <a:cs typeface="微软雅黑"/>
                      </a:endParaRPr>
                    </a:p>
                  </a:txBody>
                  <a:tcPr marL="0" marR="0" marT="6096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113030">
                        <a:lnSpc>
                          <a:spcPct val="100000"/>
                        </a:lnSpc>
                        <a:spcBef>
                          <a:spcPts val="360"/>
                        </a:spcBef>
                      </a:pPr>
                      <a:r>
                        <a:rPr sz="1400" spc="-5" dirty="0">
                          <a:solidFill>
                            <a:srgbClr val="040000"/>
                          </a:solidFill>
                          <a:latin typeface="微软雅黑"/>
                          <a:cs typeface="微软雅黑"/>
                        </a:rPr>
                        <a:t>10-20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775">
                        <a:lnSpc>
                          <a:spcPct val="100000"/>
                        </a:lnSpc>
                        <a:spcBef>
                          <a:spcPts val="360"/>
                        </a:spcBef>
                      </a:pPr>
                      <a:r>
                        <a:rPr sz="1400" spc="-5" dirty="0">
                          <a:solidFill>
                            <a:srgbClr val="040000"/>
                          </a:solidFill>
                          <a:latin typeface="微软雅黑"/>
                          <a:cs typeface="微软雅黑"/>
                        </a:rPr>
                        <a:t>10-80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66065">
                        <a:lnSpc>
                          <a:spcPct val="100000"/>
                        </a:lnSpc>
                        <a:spcBef>
                          <a:spcPts val="360"/>
                        </a:spcBef>
                      </a:pPr>
                      <a:r>
                        <a:rPr sz="1400" spc="-5" dirty="0">
                          <a:solidFill>
                            <a:srgbClr val="040000"/>
                          </a:solidFill>
                          <a:latin typeface="微软雅黑"/>
                          <a:cs typeface="微软雅黑"/>
                        </a:rPr>
                        <a:t>83-100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6545">
                        <a:lnSpc>
                          <a:spcPct val="100000"/>
                        </a:lnSpc>
                        <a:spcBef>
                          <a:spcPts val="360"/>
                        </a:spcBef>
                      </a:pPr>
                      <a:r>
                        <a:rPr sz="1400" spc="-5" dirty="0">
                          <a:solidFill>
                            <a:srgbClr val="040000"/>
                          </a:solidFill>
                          <a:latin typeface="微软雅黑"/>
                          <a:cs typeface="微软雅黑"/>
                        </a:rPr>
                        <a:t>7-58</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140">
                        <a:lnSpc>
                          <a:spcPct val="100000"/>
                        </a:lnSpc>
                        <a:spcBef>
                          <a:spcPts val="360"/>
                        </a:spcBef>
                      </a:pPr>
                      <a:r>
                        <a:rPr sz="1400" spc="-5" dirty="0">
                          <a:solidFill>
                            <a:srgbClr val="040000"/>
                          </a:solidFill>
                          <a:latin typeface="微软雅黑"/>
                          <a:cs typeface="微软雅黑"/>
                        </a:rPr>
                        <a:t>43-100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1465">
                        <a:lnSpc>
                          <a:spcPct val="100000"/>
                        </a:lnSpc>
                        <a:spcBef>
                          <a:spcPts val="360"/>
                        </a:spcBef>
                      </a:pPr>
                      <a:r>
                        <a:rPr sz="1400" dirty="0">
                          <a:solidFill>
                            <a:srgbClr val="040000"/>
                          </a:solidFill>
                          <a:latin typeface="微软雅黑"/>
                          <a:cs typeface="微软雅黑"/>
                        </a:rPr>
                        <a:t>有限</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86055">
                        <a:lnSpc>
                          <a:spcPct val="100000"/>
                        </a:lnSpc>
                        <a:spcBef>
                          <a:spcPts val="360"/>
                        </a:spcBef>
                      </a:pPr>
                      <a:r>
                        <a:rPr sz="1400" dirty="0">
                          <a:solidFill>
                            <a:srgbClr val="040000"/>
                          </a:solidFill>
                          <a:latin typeface="微软雅黑"/>
                          <a:cs typeface="微软雅黑"/>
                        </a:rPr>
                        <a:t>应用普遍</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36525">
                        <a:lnSpc>
                          <a:spcPct val="100000"/>
                        </a:lnSpc>
                        <a:spcBef>
                          <a:spcPts val="360"/>
                        </a:spcBef>
                      </a:pPr>
                      <a:r>
                        <a:rPr sz="1400" dirty="0">
                          <a:solidFill>
                            <a:srgbClr val="040000"/>
                          </a:solidFill>
                          <a:latin typeface="微软雅黑"/>
                          <a:cs typeface="微软雅黑"/>
                        </a:rPr>
                        <a:t>可靠性有限，敏感性低</a:t>
                      </a:r>
                      <a:endParaRPr sz="1400">
                        <a:solidFill>
                          <a:srgbClr val="040000"/>
                        </a:solidFill>
                        <a:latin typeface="微软雅黑"/>
                        <a:cs typeface="微软雅黑"/>
                      </a:endParaRPr>
                    </a:p>
                  </a:txBody>
                  <a:tcPr marL="0" marR="0" marB="0">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2"/>
                  </a:ext>
                </a:extLst>
              </a:tr>
              <a:tr h="731519">
                <a:tc>
                  <a:txBody>
                    <a:bodyPr/>
                    <a:lstStyle/>
                    <a:p>
                      <a:pPr marL="112395" marR="401320">
                        <a:lnSpc>
                          <a:spcPts val="1600"/>
                        </a:lnSpc>
                        <a:spcBef>
                          <a:spcPts val="480"/>
                        </a:spcBef>
                      </a:pPr>
                      <a:r>
                        <a:rPr sz="1400" dirty="0">
                          <a:solidFill>
                            <a:srgbClr val="040000"/>
                          </a:solidFill>
                          <a:latin typeface="微软雅黑"/>
                          <a:cs typeface="微软雅黑"/>
                        </a:rPr>
                        <a:t>AM</a:t>
                      </a:r>
                      <a:r>
                        <a:rPr sz="1400" spc="-5" dirty="0">
                          <a:solidFill>
                            <a:srgbClr val="040000"/>
                          </a:solidFill>
                          <a:latin typeface="微软雅黑"/>
                          <a:cs typeface="微软雅黑"/>
                        </a:rPr>
                        <a:t>H</a:t>
                      </a:r>
                      <a:r>
                        <a:rPr sz="1400" dirty="0">
                          <a:solidFill>
                            <a:srgbClr val="040000"/>
                          </a:solidFill>
                          <a:latin typeface="微软雅黑"/>
                          <a:cs typeface="微软雅黑"/>
                        </a:rPr>
                        <a:t>(n</a:t>
                      </a:r>
                      <a:r>
                        <a:rPr sz="1400" spc="-5" dirty="0">
                          <a:solidFill>
                            <a:srgbClr val="040000"/>
                          </a:solidFill>
                          <a:latin typeface="微软雅黑"/>
                          <a:cs typeface="微软雅黑"/>
                        </a:rPr>
                        <a:t>g</a:t>
                      </a:r>
                      <a:r>
                        <a:rPr sz="1400" dirty="0">
                          <a:solidFill>
                            <a:srgbClr val="040000"/>
                          </a:solidFill>
                          <a:latin typeface="微软雅黑"/>
                          <a:cs typeface="微软雅黑"/>
                        </a:rPr>
                        <a:t>/  mL)</a:t>
                      </a:r>
                      <a:endParaRPr sz="1400">
                        <a:solidFill>
                          <a:srgbClr val="040000"/>
                        </a:solidFill>
                        <a:latin typeface="微软雅黑"/>
                        <a:cs typeface="微软雅黑"/>
                      </a:endParaRPr>
                    </a:p>
                  </a:txBody>
                  <a:tcPr marL="0" marR="0" marT="6096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113030">
                        <a:lnSpc>
                          <a:spcPct val="100000"/>
                        </a:lnSpc>
                        <a:spcBef>
                          <a:spcPts val="360"/>
                        </a:spcBef>
                      </a:pPr>
                      <a:r>
                        <a:rPr sz="1400" spc="-5" dirty="0">
                          <a:solidFill>
                            <a:srgbClr val="040000"/>
                          </a:solidFill>
                          <a:latin typeface="微软雅黑"/>
                          <a:cs typeface="微软雅黑"/>
                        </a:rPr>
                        <a:t>0.2-0.7</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775">
                        <a:lnSpc>
                          <a:spcPct val="100000"/>
                        </a:lnSpc>
                        <a:spcBef>
                          <a:spcPts val="360"/>
                        </a:spcBef>
                      </a:pPr>
                      <a:r>
                        <a:rPr sz="1400" spc="-5" dirty="0">
                          <a:solidFill>
                            <a:srgbClr val="040000"/>
                          </a:solidFill>
                          <a:latin typeface="微软雅黑"/>
                          <a:cs typeface="微软雅黑"/>
                        </a:rPr>
                        <a:t>40-97</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66065">
                        <a:lnSpc>
                          <a:spcPct val="100000"/>
                        </a:lnSpc>
                        <a:spcBef>
                          <a:spcPts val="360"/>
                        </a:spcBef>
                      </a:pPr>
                      <a:r>
                        <a:rPr sz="1400" spc="-5" dirty="0">
                          <a:solidFill>
                            <a:srgbClr val="040000"/>
                          </a:solidFill>
                          <a:latin typeface="微软雅黑"/>
                          <a:cs typeface="微软雅黑"/>
                        </a:rPr>
                        <a:t>78-92</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6545">
                        <a:lnSpc>
                          <a:spcPct val="100000"/>
                        </a:lnSpc>
                        <a:spcBef>
                          <a:spcPts val="360"/>
                        </a:spcBef>
                      </a:pPr>
                      <a:r>
                        <a:rPr sz="1400" dirty="0">
                          <a:solidFill>
                            <a:srgbClr val="040000"/>
                          </a:solidFill>
                          <a:latin typeface="微软雅黑"/>
                          <a:cs typeface="微软雅黑"/>
                        </a:rPr>
                        <a:t>缺乏数据</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140">
                        <a:lnSpc>
                          <a:spcPct val="100000"/>
                        </a:lnSpc>
                        <a:spcBef>
                          <a:spcPts val="360"/>
                        </a:spcBef>
                      </a:pPr>
                      <a:r>
                        <a:rPr sz="1400" dirty="0">
                          <a:solidFill>
                            <a:srgbClr val="040000"/>
                          </a:solidFill>
                          <a:latin typeface="微软雅黑"/>
                          <a:cs typeface="微软雅黑"/>
                        </a:rPr>
                        <a:t>缺乏数据</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1465">
                        <a:lnSpc>
                          <a:spcPct val="100000"/>
                        </a:lnSpc>
                        <a:spcBef>
                          <a:spcPts val="360"/>
                        </a:spcBef>
                      </a:pPr>
                      <a:r>
                        <a:rPr sz="1600" b="1" dirty="0">
                          <a:solidFill>
                            <a:srgbClr val="008000"/>
                          </a:solidFill>
                          <a:latin typeface="微软雅黑"/>
                          <a:cs typeface="微软雅黑"/>
                        </a:rPr>
                        <a:t>好</a:t>
                      </a:r>
                      <a:endParaRPr sz="1600" dirty="0">
                        <a:solidFill>
                          <a:srgbClr val="008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86055">
                        <a:lnSpc>
                          <a:spcPct val="100000"/>
                        </a:lnSpc>
                        <a:spcBef>
                          <a:spcPts val="360"/>
                        </a:spcBef>
                      </a:pPr>
                      <a:r>
                        <a:rPr sz="1600" b="1" dirty="0">
                          <a:solidFill>
                            <a:srgbClr val="008000"/>
                          </a:solidFill>
                          <a:latin typeface="微软雅黑"/>
                          <a:cs typeface="微软雅黑"/>
                        </a:rPr>
                        <a:t>结果可靠</a:t>
                      </a:r>
                      <a:endParaRPr sz="1600" dirty="0">
                        <a:solidFill>
                          <a:srgbClr val="008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36525" marR="101600" algn="just">
                        <a:lnSpc>
                          <a:spcPct val="98200"/>
                        </a:lnSpc>
                        <a:spcBef>
                          <a:spcPts val="390"/>
                        </a:spcBef>
                      </a:pPr>
                      <a:r>
                        <a:rPr sz="1400" dirty="0">
                          <a:solidFill>
                            <a:srgbClr val="040000"/>
                          </a:solidFill>
                          <a:latin typeface="微软雅黑"/>
                          <a:cs typeface="微软雅黑"/>
                        </a:rPr>
                        <a:t>只有两种商用检测平台 应用不普及。不能预测 受孕失败.</a:t>
                      </a:r>
                      <a:endParaRPr sz="1400">
                        <a:solidFill>
                          <a:srgbClr val="040000"/>
                        </a:solidFill>
                        <a:latin typeface="微软雅黑"/>
                        <a:cs typeface="微软雅黑"/>
                      </a:endParaRPr>
                    </a:p>
                  </a:txBody>
                  <a:tcPr marL="0" marR="0" marT="49530" marB="0">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3"/>
                  </a:ext>
                </a:extLst>
              </a:tr>
              <a:tr h="784224">
                <a:tc>
                  <a:txBody>
                    <a:bodyPr/>
                    <a:lstStyle/>
                    <a:p>
                      <a:pPr marL="112395">
                        <a:lnSpc>
                          <a:spcPct val="100000"/>
                        </a:lnSpc>
                        <a:spcBef>
                          <a:spcPts val="360"/>
                        </a:spcBef>
                      </a:pPr>
                      <a:r>
                        <a:rPr sz="1400" spc="-5" dirty="0">
                          <a:solidFill>
                            <a:srgbClr val="040000"/>
                          </a:solidFill>
                          <a:latin typeface="微软雅黑"/>
                          <a:cs typeface="微软雅黑"/>
                        </a:rPr>
                        <a:t>AFC(n)</a:t>
                      </a:r>
                      <a:endParaRPr sz="1400">
                        <a:solidFill>
                          <a:srgbClr val="040000"/>
                        </a:solidFill>
                        <a:latin typeface="微软雅黑"/>
                        <a:cs typeface="微软雅黑"/>
                      </a:endParaRPr>
                    </a:p>
                  </a:txBody>
                  <a:tcPr marL="0" marR="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113030">
                        <a:lnSpc>
                          <a:spcPct val="100000"/>
                        </a:lnSpc>
                        <a:spcBef>
                          <a:spcPts val="360"/>
                        </a:spcBef>
                      </a:pPr>
                      <a:r>
                        <a:rPr sz="1400" spc="-5" dirty="0">
                          <a:solidFill>
                            <a:srgbClr val="040000"/>
                          </a:solidFill>
                          <a:latin typeface="微软雅黑"/>
                          <a:cs typeface="微软雅黑"/>
                        </a:rPr>
                        <a:t>3-10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775">
                        <a:lnSpc>
                          <a:spcPct val="100000"/>
                        </a:lnSpc>
                        <a:spcBef>
                          <a:spcPts val="360"/>
                        </a:spcBef>
                      </a:pPr>
                      <a:r>
                        <a:rPr sz="1400" spc="-5" dirty="0">
                          <a:solidFill>
                            <a:srgbClr val="040000"/>
                          </a:solidFill>
                          <a:latin typeface="微软雅黑"/>
                          <a:cs typeface="微软雅黑"/>
                        </a:rPr>
                        <a:t>9-73</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66065">
                        <a:lnSpc>
                          <a:spcPct val="100000"/>
                        </a:lnSpc>
                        <a:spcBef>
                          <a:spcPts val="360"/>
                        </a:spcBef>
                      </a:pPr>
                      <a:r>
                        <a:rPr sz="1400" spc="-5" dirty="0">
                          <a:solidFill>
                            <a:srgbClr val="040000"/>
                          </a:solidFill>
                          <a:latin typeface="微软雅黑"/>
                          <a:cs typeface="微软雅黑"/>
                        </a:rPr>
                        <a:t>73-100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6545">
                        <a:lnSpc>
                          <a:spcPct val="100000"/>
                        </a:lnSpc>
                        <a:spcBef>
                          <a:spcPts val="360"/>
                        </a:spcBef>
                      </a:pPr>
                      <a:r>
                        <a:rPr sz="1400" spc="-5" dirty="0">
                          <a:solidFill>
                            <a:srgbClr val="040000"/>
                          </a:solidFill>
                          <a:latin typeface="微软雅黑"/>
                          <a:cs typeface="微软雅黑"/>
                        </a:rPr>
                        <a:t>8-33</a:t>
                      </a:r>
                      <a:endParaRPr sz="1400" dirty="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140">
                        <a:lnSpc>
                          <a:spcPct val="100000"/>
                        </a:lnSpc>
                        <a:spcBef>
                          <a:spcPts val="360"/>
                        </a:spcBef>
                      </a:pPr>
                      <a:r>
                        <a:rPr sz="1400" spc="-5" dirty="0">
                          <a:solidFill>
                            <a:srgbClr val="040000"/>
                          </a:solidFill>
                          <a:latin typeface="微软雅黑"/>
                          <a:cs typeface="微软雅黑"/>
                        </a:rPr>
                        <a:t>64-100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1465">
                        <a:lnSpc>
                          <a:spcPct val="100000"/>
                        </a:lnSpc>
                        <a:spcBef>
                          <a:spcPts val="360"/>
                        </a:spcBef>
                      </a:pPr>
                      <a:r>
                        <a:rPr sz="1600" b="1" dirty="0">
                          <a:solidFill>
                            <a:srgbClr val="008000"/>
                          </a:solidFill>
                          <a:latin typeface="微软雅黑"/>
                          <a:cs typeface="微软雅黑"/>
                        </a:rPr>
                        <a:t>好</a:t>
                      </a:r>
                      <a:endParaRPr sz="1600" dirty="0">
                        <a:solidFill>
                          <a:srgbClr val="008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86055" marR="130810">
                        <a:lnSpc>
                          <a:spcPts val="1900"/>
                        </a:lnSpc>
                        <a:spcBef>
                          <a:spcPts val="440"/>
                        </a:spcBef>
                      </a:pPr>
                      <a:r>
                        <a:rPr sz="1600" b="1" dirty="0">
                          <a:solidFill>
                            <a:srgbClr val="008000"/>
                          </a:solidFill>
                          <a:latin typeface="微软雅黑"/>
                          <a:cs typeface="微软雅黑"/>
                        </a:rPr>
                        <a:t>结果可靠；应 用普遍</a:t>
                      </a:r>
                      <a:endParaRPr sz="1600" dirty="0">
                        <a:solidFill>
                          <a:srgbClr val="008000"/>
                        </a:solidFill>
                        <a:latin typeface="微软雅黑"/>
                        <a:cs typeface="微软雅黑"/>
                      </a:endParaRPr>
                    </a:p>
                  </a:txBody>
                  <a:tcPr marL="0" marR="0" marT="55880" marB="0">
                    <a:lnT w="12700">
                      <a:solidFill>
                        <a:srgbClr val="000000"/>
                      </a:solidFill>
                      <a:prstDash val="solid"/>
                    </a:lnT>
                    <a:lnB w="12700">
                      <a:solidFill>
                        <a:srgbClr val="000000"/>
                      </a:solidFill>
                      <a:prstDash val="solid"/>
                    </a:lnB>
                  </a:tcPr>
                </a:tc>
                <a:tc>
                  <a:txBody>
                    <a:bodyPr/>
                    <a:lstStyle/>
                    <a:p>
                      <a:pPr marL="136525">
                        <a:lnSpc>
                          <a:spcPct val="100000"/>
                        </a:lnSpc>
                        <a:spcBef>
                          <a:spcPts val="360"/>
                        </a:spcBef>
                      </a:pPr>
                      <a:r>
                        <a:rPr sz="1400" dirty="0">
                          <a:solidFill>
                            <a:srgbClr val="040000"/>
                          </a:solidFill>
                          <a:latin typeface="微软雅黑"/>
                          <a:cs typeface="微软雅黑"/>
                        </a:rPr>
                        <a:t>敏感性低</a:t>
                      </a:r>
                      <a:endParaRPr sz="1400">
                        <a:solidFill>
                          <a:srgbClr val="040000"/>
                        </a:solidFill>
                        <a:latin typeface="微软雅黑"/>
                        <a:cs typeface="微软雅黑"/>
                      </a:endParaRPr>
                    </a:p>
                  </a:txBody>
                  <a:tcPr marL="0" marR="0" marB="0">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4"/>
                  </a:ext>
                </a:extLst>
              </a:tr>
              <a:tr h="731519">
                <a:tc>
                  <a:txBody>
                    <a:bodyPr/>
                    <a:lstStyle/>
                    <a:p>
                      <a:pPr marL="112395" marR="441959">
                        <a:lnSpc>
                          <a:spcPts val="1600"/>
                        </a:lnSpc>
                        <a:spcBef>
                          <a:spcPts val="480"/>
                        </a:spcBef>
                      </a:pPr>
                      <a:r>
                        <a:rPr sz="1400" spc="-5" dirty="0">
                          <a:solidFill>
                            <a:srgbClr val="040000"/>
                          </a:solidFill>
                          <a:latin typeface="微软雅黑"/>
                          <a:cs typeface="微软雅黑"/>
                        </a:rPr>
                        <a:t>Inhibin</a:t>
                      </a:r>
                      <a:r>
                        <a:rPr sz="1400" spc="-90" dirty="0">
                          <a:solidFill>
                            <a:srgbClr val="040000"/>
                          </a:solidFill>
                          <a:latin typeface="微软雅黑"/>
                          <a:cs typeface="微软雅黑"/>
                        </a:rPr>
                        <a:t> </a:t>
                      </a:r>
                      <a:r>
                        <a:rPr sz="1400" dirty="0">
                          <a:solidFill>
                            <a:srgbClr val="040000"/>
                          </a:solidFill>
                          <a:latin typeface="微软雅黑"/>
                          <a:cs typeface="微软雅黑"/>
                        </a:rPr>
                        <a:t>B  </a:t>
                      </a:r>
                      <a:r>
                        <a:rPr sz="1400" spc="-5" dirty="0">
                          <a:solidFill>
                            <a:srgbClr val="040000"/>
                          </a:solidFill>
                          <a:latin typeface="微软雅黑"/>
                          <a:cs typeface="微软雅黑"/>
                        </a:rPr>
                        <a:t>(pg/mL)</a:t>
                      </a:r>
                      <a:endParaRPr sz="1400">
                        <a:solidFill>
                          <a:srgbClr val="040000"/>
                        </a:solidFill>
                        <a:latin typeface="微软雅黑"/>
                        <a:cs typeface="微软雅黑"/>
                      </a:endParaRPr>
                    </a:p>
                  </a:txBody>
                  <a:tcPr marL="0" marR="0" marT="6096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113030">
                        <a:lnSpc>
                          <a:spcPct val="100000"/>
                        </a:lnSpc>
                        <a:spcBef>
                          <a:spcPts val="360"/>
                        </a:spcBef>
                      </a:pPr>
                      <a:r>
                        <a:rPr sz="1400" spc="-5" dirty="0">
                          <a:solidFill>
                            <a:srgbClr val="040000"/>
                          </a:solidFill>
                          <a:latin typeface="微软雅黑"/>
                          <a:cs typeface="微软雅黑"/>
                        </a:rPr>
                        <a:t>40-45</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775">
                        <a:lnSpc>
                          <a:spcPct val="100000"/>
                        </a:lnSpc>
                        <a:spcBef>
                          <a:spcPts val="360"/>
                        </a:spcBef>
                      </a:pPr>
                      <a:r>
                        <a:rPr sz="1400" spc="-5" dirty="0">
                          <a:solidFill>
                            <a:srgbClr val="040000"/>
                          </a:solidFill>
                          <a:latin typeface="微软雅黑"/>
                          <a:cs typeface="微软雅黑"/>
                        </a:rPr>
                        <a:t>40-80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66065">
                        <a:lnSpc>
                          <a:spcPct val="100000"/>
                        </a:lnSpc>
                        <a:spcBef>
                          <a:spcPts val="360"/>
                        </a:spcBef>
                      </a:pPr>
                      <a:r>
                        <a:rPr sz="1400" spc="-5" dirty="0">
                          <a:solidFill>
                            <a:srgbClr val="040000"/>
                          </a:solidFill>
                          <a:latin typeface="微软雅黑"/>
                          <a:cs typeface="微软雅黑"/>
                        </a:rPr>
                        <a:t>64-90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6545">
                        <a:lnSpc>
                          <a:spcPct val="100000"/>
                        </a:lnSpc>
                        <a:spcBef>
                          <a:spcPts val="360"/>
                        </a:spcBef>
                      </a:pPr>
                      <a:r>
                        <a:rPr sz="1400" dirty="0">
                          <a:solidFill>
                            <a:srgbClr val="040000"/>
                          </a:solidFill>
                          <a:latin typeface="微软雅黑"/>
                          <a:cs typeface="微软雅黑"/>
                        </a:rPr>
                        <a:t>缺乏数据</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140">
                        <a:lnSpc>
                          <a:spcPct val="100000"/>
                        </a:lnSpc>
                        <a:spcBef>
                          <a:spcPts val="360"/>
                        </a:spcBef>
                      </a:pPr>
                      <a:r>
                        <a:rPr sz="1400" dirty="0">
                          <a:solidFill>
                            <a:srgbClr val="040000"/>
                          </a:solidFill>
                          <a:latin typeface="微软雅黑"/>
                          <a:cs typeface="微软雅黑"/>
                        </a:rPr>
                        <a:t>--</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1465">
                        <a:lnSpc>
                          <a:spcPct val="100000"/>
                        </a:lnSpc>
                        <a:spcBef>
                          <a:spcPts val="360"/>
                        </a:spcBef>
                      </a:pPr>
                      <a:r>
                        <a:rPr sz="1400" dirty="0">
                          <a:solidFill>
                            <a:srgbClr val="040000"/>
                          </a:solidFill>
                          <a:latin typeface="微软雅黑"/>
                          <a:cs typeface="微软雅黑"/>
                        </a:rPr>
                        <a:t>有限</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86055">
                        <a:lnSpc>
                          <a:spcPct val="100000"/>
                        </a:lnSpc>
                        <a:spcBef>
                          <a:spcPts val="360"/>
                        </a:spcBef>
                      </a:pPr>
                      <a:r>
                        <a:rPr sz="1400" dirty="0">
                          <a:solidFill>
                            <a:srgbClr val="040000"/>
                          </a:solidFill>
                          <a:latin typeface="微软雅黑"/>
                          <a:cs typeface="微软雅黑"/>
                        </a:rPr>
                        <a:t>--</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36525" marR="101600">
                        <a:lnSpc>
                          <a:spcPts val="1600"/>
                        </a:lnSpc>
                        <a:spcBef>
                          <a:spcPts val="480"/>
                        </a:spcBef>
                      </a:pPr>
                      <a:r>
                        <a:rPr sz="1400" dirty="0">
                          <a:solidFill>
                            <a:srgbClr val="040000"/>
                          </a:solidFill>
                          <a:latin typeface="微软雅黑"/>
                          <a:cs typeface="微软雅黑"/>
                        </a:rPr>
                        <a:t>可靠性有限，不能预测 受孕失败</a:t>
                      </a:r>
                      <a:endParaRPr sz="1400">
                        <a:solidFill>
                          <a:srgbClr val="040000"/>
                        </a:solidFill>
                        <a:latin typeface="微软雅黑"/>
                        <a:cs typeface="微软雅黑"/>
                      </a:endParaRPr>
                    </a:p>
                  </a:txBody>
                  <a:tcPr marL="0" marR="0" marT="60960" marB="0">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5"/>
                  </a:ext>
                </a:extLst>
              </a:tr>
              <a:tr h="731519">
                <a:tc>
                  <a:txBody>
                    <a:bodyPr/>
                    <a:lstStyle/>
                    <a:p>
                      <a:pPr marL="112395" marR="105410">
                        <a:lnSpc>
                          <a:spcPts val="1600"/>
                        </a:lnSpc>
                        <a:spcBef>
                          <a:spcPts val="480"/>
                        </a:spcBef>
                      </a:pPr>
                      <a:r>
                        <a:rPr sz="1400" spc="-25" dirty="0">
                          <a:solidFill>
                            <a:srgbClr val="040000"/>
                          </a:solidFill>
                          <a:latin typeface="微软雅黑"/>
                          <a:cs typeface="微软雅黑"/>
                        </a:rPr>
                        <a:t>CCCT </a:t>
                      </a:r>
                      <a:r>
                        <a:rPr sz="1400" dirty="0">
                          <a:solidFill>
                            <a:srgbClr val="040000"/>
                          </a:solidFill>
                          <a:latin typeface="微软雅黑"/>
                          <a:cs typeface="微软雅黑"/>
                        </a:rPr>
                        <a:t>Day</a:t>
                      </a:r>
                      <a:r>
                        <a:rPr sz="1400" spc="-70" dirty="0">
                          <a:solidFill>
                            <a:srgbClr val="040000"/>
                          </a:solidFill>
                          <a:latin typeface="微软雅黑"/>
                          <a:cs typeface="微软雅黑"/>
                        </a:rPr>
                        <a:t> </a:t>
                      </a:r>
                      <a:r>
                        <a:rPr sz="1400" dirty="0">
                          <a:solidFill>
                            <a:srgbClr val="040000"/>
                          </a:solidFill>
                          <a:latin typeface="微软雅黑"/>
                          <a:cs typeface="微软雅黑"/>
                        </a:rPr>
                        <a:t>10  </a:t>
                      </a:r>
                      <a:r>
                        <a:rPr sz="1400" spc="-10" dirty="0">
                          <a:solidFill>
                            <a:srgbClr val="040000"/>
                          </a:solidFill>
                          <a:latin typeface="微软雅黑"/>
                          <a:cs typeface="微软雅黑"/>
                        </a:rPr>
                        <a:t>FSH（IU/L)</a:t>
                      </a:r>
                      <a:endParaRPr sz="1400">
                        <a:solidFill>
                          <a:srgbClr val="040000"/>
                        </a:solidFill>
                        <a:latin typeface="微软雅黑"/>
                        <a:cs typeface="微软雅黑"/>
                      </a:endParaRPr>
                    </a:p>
                  </a:txBody>
                  <a:tcPr marL="0" marR="0" marT="60960" marB="0">
                    <a:lnL w="12700">
                      <a:solidFill>
                        <a:srgbClr val="000000"/>
                      </a:solidFill>
                      <a:prstDash val="solid"/>
                    </a:lnL>
                    <a:lnT w="12700">
                      <a:solidFill>
                        <a:srgbClr val="000000"/>
                      </a:solidFill>
                      <a:prstDash val="solid"/>
                    </a:lnT>
                    <a:lnB w="12700">
                      <a:solidFill>
                        <a:srgbClr val="000000"/>
                      </a:solidFill>
                      <a:prstDash val="solid"/>
                    </a:lnB>
                  </a:tcPr>
                </a:tc>
                <a:tc>
                  <a:txBody>
                    <a:bodyPr/>
                    <a:lstStyle/>
                    <a:p>
                      <a:pPr marL="113030">
                        <a:lnSpc>
                          <a:spcPct val="100000"/>
                        </a:lnSpc>
                        <a:spcBef>
                          <a:spcPts val="360"/>
                        </a:spcBef>
                      </a:pPr>
                      <a:r>
                        <a:rPr sz="1400" spc="-5" dirty="0">
                          <a:solidFill>
                            <a:srgbClr val="040000"/>
                          </a:solidFill>
                          <a:latin typeface="微软雅黑"/>
                          <a:cs typeface="微软雅黑"/>
                        </a:rPr>
                        <a:t>10-22</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775">
                        <a:lnSpc>
                          <a:spcPct val="100000"/>
                        </a:lnSpc>
                        <a:spcBef>
                          <a:spcPts val="360"/>
                        </a:spcBef>
                      </a:pPr>
                      <a:r>
                        <a:rPr sz="1400" spc="-5" dirty="0">
                          <a:solidFill>
                            <a:srgbClr val="040000"/>
                          </a:solidFill>
                          <a:latin typeface="微软雅黑"/>
                          <a:cs typeface="微软雅黑"/>
                        </a:rPr>
                        <a:t>35-98</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66065">
                        <a:lnSpc>
                          <a:spcPct val="100000"/>
                        </a:lnSpc>
                        <a:spcBef>
                          <a:spcPts val="360"/>
                        </a:spcBef>
                      </a:pPr>
                      <a:r>
                        <a:rPr sz="1400" spc="-5" dirty="0">
                          <a:solidFill>
                            <a:srgbClr val="040000"/>
                          </a:solidFill>
                          <a:latin typeface="微软雅黑"/>
                          <a:cs typeface="微软雅黑"/>
                        </a:rPr>
                        <a:t>68-98</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6545">
                        <a:lnSpc>
                          <a:spcPct val="100000"/>
                        </a:lnSpc>
                        <a:spcBef>
                          <a:spcPts val="360"/>
                        </a:spcBef>
                      </a:pPr>
                      <a:r>
                        <a:rPr sz="1400" spc="-5" dirty="0">
                          <a:solidFill>
                            <a:srgbClr val="040000"/>
                          </a:solidFill>
                          <a:latin typeface="微软雅黑"/>
                          <a:cs typeface="微软雅黑"/>
                        </a:rPr>
                        <a:t>23-61</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31140">
                        <a:lnSpc>
                          <a:spcPct val="100000"/>
                        </a:lnSpc>
                        <a:spcBef>
                          <a:spcPts val="360"/>
                        </a:spcBef>
                      </a:pPr>
                      <a:r>
                        <a:rPr sz="1400" spc="-5" dirty="0">
                          <a:solidFill>
                            <a:srgbClr val="040000"/>
                          </a:solidFill>
                          <a:latin typeface="微软雅黑"/>
                          <a:cs typeface="微软雅黑"/>
                        </a:rPr>
                        <a:t>67-100</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291465">
                        <a:lnSpc>
                          <a:spcPct val="100000"/>
                        </a:lnSpc>
                        <a:spcBef>
                          <a:spcPts val="360"/>
                        </a:spcBef>
                      </a:pPr>
                      <a:r>
                        <a:rPr sz="1400" dirty="0">
                          <a:solidFill>
                            <a:srgbClr val="040000"/>
                          </a:solidFill>
                          <a:latin typeface="微软雅黑"/>
                          <a:cs typeface="微软雅黑"/>
                        </a:rPr>
                        <a:t>有限</a:t>
                      </a:r>
                      <a:endParaRPr sz="1400">
                        <a:solidFill>
                          <a:srgbClr val="040000"/>
                        </a:solidFill>
                        <a:latin typeface="微软雅黑"/>
                        <a:cs typeface="微软雅黑"/>
                      </a:endParaRPr>
                    </a:p>
                  </a:txBody>
                  <a:tcPr marL="0" marR="0" marB="0">
                    <a:lnT w="12700">
                      <a:solidFill>
                        <a:srgbClr val="000000"/>
                      </a:solidFill>
                      <a:prstDash val="solid"/>
                    </a:lnT>
                    <a:lnB w="12700">
                      <a:solidFill>
                        <a:srgbClr val="000000"/>
                      </a:solidFill>
                      <a:prstDash val="solid"/>
                    </a:lnB>
                  </a:tcPr>
                </a:tc>
                <a:tc>
                  <a:txBody>
                    <a:bodyPr/>
                    <a:lstStyle/>
                    <a:p>
                      <a:pPr marL="186055" marR="128905">
                        <a:lnSpc>
                          <a:spcPts val="1600"/>
                        </a:lnSpc>
                        <a:spcBef>
                          <a:spcPts val="480"/>
                        </a:spcBef>
                      </a:pPr>
                      <a:r>
                        <a:rPr sz="1400" dirty="0">
                          <a:solidFill>
                            <a:srgbClr val="040000"/>
                          </a:solidFill>
                          <a:latin typeface="微软雅黑"/>
                          <a:cs typeface="微软雅黑"/>
                        </a:rPr>
                        <a:t>比基础</a:t>
                      </a:r>
                      <a:r>
                        <a:rPr sz="1400" spc="-20" dirty="0">
                          <a:solidFill>
                            <a:srgbClr val="040000"/>
                          </a:solidFill>
                          <a:latin typeface="微软雅黑"/>
                          <a:cs typeface="微软雅黑"/>
                        </a:rPr>
                        <a:t>F</a:t>
                      </a:r>
                      <a:r>
                        <a:rPr sz="1400" spc="-5" dirty="0">
                          <a:solidFill>
                            <a:srgbClr val="040000"/>
                          </a:solidFill>
                          <a:latin typeface="微软雅黑"/>
                          <a:cs typeface="微软雅黑"/>
                        </a:rPr>
                        <a:t>S</a:t>
                      </a:r>
                      <a:r>
                        <a:rPr sz="1400" dirty="0">
                          <a:solidFill>
                            <a:srgbClr val="040000"/>
                          </a:solidFill>
                          <a:latin typeface="微软雅黑"/>
                          <a:cs typeface="微软雅黑"/>
                        </a:rPr>
                        <a:t>H敏感 性高</a:t>
                      </a:r>
                      <a:endParaRPr sz="1400">
                        <a:solidFill>
                          <a:srgbClr val="040000"/>
                        </a:solidFill>
                        <a:latin typeface="微软雅黑"/>
                        <a:cs typeface="微软雅黑"/>
                      </a:endParaRPr>
                    </a:p>
                  </a:txBody>
                  <a:tcPr marL="0" marR="0" marT="60960" marB="0">
                    <a:lnT w="12700">
                      <a:solidFill>
                        <a:srgbClr val="000000"/>
                      </a:solidFill>
                      <a:prstDash val="solid"/>
                    </a:lnT>
                    <a:lnB w="12700">
                      <a:solidFill>
                        <a:srgbClr val="000000"/>
                      </a:solidFill>
                      <a:prstDash val="solid"/>
                    </a:lnB>
                  </a:tcPr>
                </a:tc>
                <a:tc>
                  <a:txBody>
                    <a:bodyPr/>
                    <a:lstStyle/>
                    <a:p>
                      <a:pPr marL="136525" marR="125095">
                        <a:lnSpc>
                          <a:spcPct val="98200"/>
                        </a:lnSpc>
                        <a:spcBef>
                          <a:spcPts val="390"/>
                        </a:spcBef>
                      </a:pPr>
                      <a:r>
                        <a:rPr sz="1400" dirty="0">
                          <a:solidFill>
                            <a:srgbClr val="040000"/>
                          </a:solidFill>
                          <a:latin typeface="微软雅黑"/>
                          <a:cs typeface="微软雅黑"/>
                        </a:rPr>
                        <a:t>可靠性有限，与基础 </a:t>
                      </a:r>
                      <a:r>
                        <a:rPr sz="1400" spc="-20" dirty="0">
                          <a:solidFill>
                            <a:srgbClr val="040000"/>
                          </a:solidFill>
                          <a:latin typeface="微软雅黑"/>
                          <a:cs typeface="微软雅黑"/>
                        </a:rPr>
                        <a:t>F</a:t>
                      </a:r>
                      <a:r>
                        <a:rPr sz="1400" spc="-5" dirty="0">
                          <a:solidFill>
                            <a:srgbClr val="040000"/>
                          </a:solidFill>
                          <a:latin typeface="微软雅黑"/>
                          <a:cs typeface="微软雅黑"/>
                        </a:rPr>
                        <a:t>S</a:t>
                      </a:r>
                      <a:r>
                        <a:rPr sz="1400" dirty="0">
                          <a:solidFill>
                            <a:srgbClr val="040000"/>
                          </a:solidFill>
                          <a:latin typeface="微软雅黑"/>
                          <a:cs typeface="微软雅黑"/>
                        </a:rPr>
                        <a:t>H相比附加价值少。 需要服药</a:t>
                      </a:r>
                    </a:p>
                  </a:txBody>
                  <a:tcPr marL="0" marR="0" marT="49530" marB="0">
                    <a:lnR w="12700">
                      <a:solidFill>
                        <a:srgbClr val="000000"/>
                      </a:solidFill>
                      <a:prstDash val="solid"/>
                    </a:lnR>
                    <a:lnT w="12700">
                      <a:solidFill>
                        <a:srgbClr val="000000"/>
                      </a:solidFill>
                      <a:prstDash val="solid"/>
                    </a:lnT>
                    <a:lnB w="12700">
                      <a:solidFill>
                        <a:srgbClr val="000000"/>
                      </a:solidFill>
                      <a:prstDash val="solid"/>
                    </a:lnB>
                  </a:tcPr>
                </a:tc>
                <a:extLst>
                  <a:ext uri="{0D108BD9-81ED-4DB2-BD59-A6C34878D82A}">
                    <a16:rowId xmlns:a16="http://schemas.microsoft.com/office/drawing/2014/main" val="10006"/>
                  </a:ext>
                </a:extLst>
              </a:tr>
            </a:tbl>
          </a:graphicData>
        </a:graphic>
      </p:graphicFrame>
      <p:sp>
        <p:nvSpPr>
          <p:cNvPr id="5" name="object 5"/>
          <p:cNvSpPr txBox="1"/>
          <p:nvPr/>
        </p:nvSpPr>
        <p:spPr>
          <a:xfrm>
            <a:off x="11755049" y="2775268"/>
            <a:ext cx="203200" cy="238760"/>
          </a:xfrm>
          <a:prstGeom prst="rect">
            <a:avLst/>
          </a:prstGeom>
        </p:spPr>
        <p:txBody>
          <a:bodyPr vert="horz" wrap="square" lIns="0" tIns="12700" rIns="0" bIns="0" rtlCol="0">
            <a:spAutoFit/>
          </a:bodyPr>
          <a:lstStyle/>
          <a:p>
            <a:pPr marL="12700">
              <a:lnSpc>
                <a:spcPct val="100000"/>
              </a:lnSpc>
              <a:spcBef>
                <a:spcPts val="100"/>
              </a:spcBef>
            </a:pPr>
            <a:r>
              <a:rPr sz="1400" dirty="0">
                <a:latin typeface="微软雅黑"/>
                <a:cs typeface="微软雅黑"/>
              </a:rPr>
              <a:t>，</a:t>
            </a:r>
            <a:endParaRPr sz="1400">
              <a:latin typeface="微软雅黑"/>
              <a:cs typeface="微软雅黑"/>
            </a:endParaRPr>
          </a:p>
        </p:txBody>
      </p:sp>
      <p:sp>
        <p:nvSpPr>
          <p:cNvPr id="6" name="object 6"/>
          <p:cNvSpPr txBox="1"/>
          <p:nvPr/>
        </p:nvSpPr>
        <p:spPr>
          <a:xfrm>
            <a:off x="2463337" y="6466969"/>
            <a:ext cx="7110095" cy="269240"/>
          </a:xfrm>
          <a:prstGeom prst="rect">
            <a:avLst/>
          </a:prstGeom>
        </p:spPr>
        <p:txBody>
          <a:bodyPr vert="horz" wrap="square" lIns="0" tIns="12700" rIns="0" bIns="0" rtlCol="0">
            <a:spAutoFit/>
          </a:bodyPr>
          <a:lstStyle/>
          <a:p>
            <a:pPr marL="12700">
              <a:lnSpc>
                <a:spcPct val="100000"/>
              </a:lnSpc>
              <a:spcBef>
                <a:spcPts val="100"/>
              </a:spcBef>
            </a:pPr>
            <a:r>
              <a:rPr sz="1600" b="1" spc="-5" dirty="0">
                <a:latin typeface="Arial"/>
                <a:cs typeface="Arial"/>
              </a:rPr>
              <a:t>Ovarian </a:t>
            </a:r>
            <a:r>
              <a:rPr sz="1600" b="1" dirty="0">
                <a:latin typeface="Arial"/>
                <a:cs typeface="Arial"/>
              </a:rPr>
              <a:t>reserve </a:t>
            </a:r>
            <a:r>
              <a:rPr sz="1600" b="1" spc="-5" dirty="0">
                <a:latin typeface="Arial"/>
                <a:cs typeface="Arial"/>
              </a:rPr>
              <a:t>testing, ACOG committee opinion Number </a:t>
            </a:r>
            <a:r>
              <a:rPr sz="1600" b="1" dirty="0">
                <a:latin typeface="Arial"/>
                <a:cs typeface="Arial"/>
              </a:rPr>
              <a:t>618 Jan</a:t>
            </a:r>
            <a:r>
              <a:rPr sz="1600" b="1" spc="-30" dirty="0">
                <a:latin typeface="Arial"/>
                <a:cs typeface="Arial"/>
              </a:rPr>
              <a:t> </a:t>
            </a:r>
            <a:r>
              <a:rPr sz="1600" b="1" dirty="0">
                <a:latin typeface="Arial"/>
                <a:cs typeface="Arial"/>
              </a:rPr>
              <a:t>2015</a:t>
            </a:r>
            <a:endParaRPr sz="1600" dirty="0">
              <a:latin typeface="Arial"/>
              <a:cs typeface="Arial"/>
            </a:endParaRPr>
          </a:p>
        </p:txBody>
      </p:sp>
      <p:sp>
        <p:nvSpPr>
          <p:cNvPr id="7" name="object 7"/>
          <p:cNvSpPr/>
          <p:nvPr/>
        </p:nvSpPr>
        <p:spPr>
          <a:xfrm>
            <a:off x="325464" y="2758699"/>
            <a:ext cx="1395095" cy="1426210"/>
          </a:xfrm>
          <a:custGeom>
            <a:avLst/>
            <a:gdLst/>
            <a:ahLst/>
            <a:cxnLst/>
            <a:rect l="l" t="t" r="r" b="b"/>
            <a:pathLst>
              <a:path w="1395095" h="1426210">
                <a:moveTo>
                  <a:pt x="0" y="232478"/>
                </a:moveTo>
                <a:lnTo>
                  <a:pt x="4723" y="185626"/>
                </a:lnTo>
                <a:lnTo>
                  <a:pt x="18269" y="141987"/>
                </a:lnTo>
                <a:lnTo>
                  <a:pt x="39703" y="102497"/>
                </a:lnTo>
                <a:lnTo>
                  <a:pt x="68091" y="68091"/>
                </a:lnTo>
                <a:lnTo>
                  <a:pt x="102497" y="39703"/>
                </a:lnTo>
                <a:lnTo>
                  <a:pt x="141987" y="18269"/>
                </a:lnTo>
                <a:lnTo>
                  <a:pt x="185626" y="4723"/>
                </a:lnTo>
                <a:lnTo>
                  <a:pt x="232478" y="0"/>
                </a:lnTo>
                <a:lnTo>
                  <a:pt x="1162366" y="0"/>
                </a:lnTo>
                <a:lnTo>
                  <a:pt x="1209219" y="4723"/>
                </a:lnTo>
                <a:lnTo>
                  <a:pt x="1252858" y="18269"/>
                </a:lnTo>
                <a:lnTo>
                  <a:pt x="1292348" y="39703"/>
                </a:lnTo>
                <a:lnTo>
                  <a:pt x="1326754" y="68091"/>
                </a:lnTo>
                <a:lnTo>
                  <a:pt x="1355141" y="102497"/>
                </a:lnTo>
                <a:lnTo>
                  <a:pt x="1376576" y="141987"/>
                </a:lnTo>
                <a:lnTo>
                  <a:pt x="1390122" y="185626"/>
                </a:lnTo>
                <a:lnTo>
                  <a:pt x="1394845" y="232478"/>
                </a:lnTo>
                <a:lnTo>
                  <a:pt x="1394845" y="1193364"/>
                </a:lnTo>
                <a:lnTo>
                  <a:pt x="1390122" y="1240217"/>
                </a:lnTo>
                <a:lnTo>
                  <a:pt x="1376576" y="1283856"/>
                </a:lnTo>
                <a:lnTo>
                  <a:pt x="1355141" y="1323345"/>
                </a:lnTo>
                <a:lnTo>
                  <a:pt x="1326754" y="1357752"/>
                </a:lnTo>
                <a:lnTo>
                  <a:pt x="1292348" y="1386139"/>
                </a:lnTo>
                <a:lnTo>
                  <a:pt x="1252858" y="1407574"/>
                </a:lnTo>
                <a:lnTo>
                  <a:pt x="1209219" y="1421120"/>
                </a:lnTo>
                <a:lnTo>
                  <a:pt x="1162366" y="1425843"/>
                </a:lnTo>
                <a:lnTo>
                  <a:pt x="232478" y="1425843"/>
                </a:lnTo>
                <a:lnTo>
                  <a:pt x="185626" y="1421120"/>
                </a:lnTo>
                <a:lnTo>
                  <a:pt x="141987" y="1407574"/>
                </a:lnTo>
                <a:lnTo>
                  <a:pt x="102497" y="1386139"/>
                </a:lnTo>
                <a:lnTo>
                  <a:pt x="68091" y="1357752"/>
                </a:lnTo>
                <a:lnTo>
                  <a:pt x="39703" y="1323345"/>
                </a:lnTo>
                <a:lnTo>
                  <a:pt x="18269" y="1283856"/>
                </a:lnTo>
                <a:lnTo>
                  <a:pt x="4723" y="1240217"/>
                </a:lnTo>
                <a:lnTo>
                  <a:pt x="0" y="1193364"/>
                </a:lnTo>
                <a:lnTo>
                  <a:pt x="0" y="232478"/>
                </a:lnTo>
                <a:close/>
              </a:path>
            </a:pathLst>
          </a:custGeom>
          <a:ln w="38099">
            <a:solidFill>
              <a:srgbClr val="9F1300"/>
            </a:solidFill>
          </a:ln>
        </p:spPr>
        <p:txBody>
          <a:bodyPr wrap="square" lIns="0" tIns="0" rIns="0" bIns="0" rtlCol="0"/>
          <a:lstStyle/>
          <a:p>
            <a:endParaRPr/>
          </a:p>
        </p:txBody>
      </p:sp>
      <p:sp>
        <p:nvSpPr>
          <p:cNvPr id="8" name="object 8"/>
          <p:cNvSpPr/>
          <p:nvPr/>
        </p:nvSpPr>
        <p:spPr>
          <a:xfrm>
            <a:off x="7331393" y="2758699"/>
            <a:ext cx="862965" cy="1426210"/>
          </a:xfrm>
          <a:custGeom>
            <a:avLst/>
            <a:gdLst/>
            <a:ahLst/>
            <a:cxnLst/>
            <a:rect l="l" t="t" r="r" b="b"/>
            <a:pathLst>
              <a:path w="862965" h="1426210">
                <a:moveTo>
                  <a:pt x="0" y="143821"/>
                </a:moveTo>
                <a:lnTo>
                  <a:pt x="7332" y="98363"/>
                </a:lnTo>
                <a:lnTo>
                  <a:pt x="27749" y="58882"/>
                </a:lnTo>
                <a:lnTo>
                  <a:pt x="58882" y="27749"/>
                </a:lnTo>
                <a:lnTo>
                  <a:pt x="98363" y="7332"/>
                </a:lnTo>
                <a:lnTo>
                  <a:pt x="143822" y="0"/>
                </a:lnTo>
                <a:lnTo>
                  <a:pt x="719094" y="0"/>
                </a:lnTo>
                <a:lnTo>
                  <a:pt x="764553" y="7332"/>
                </a:lnTo>
                <a:lnTo>
                  <a:pt x="804034" y="27749"/>
                </a:lnTo>
                <a:lnTo>
                  <a:pt x="835167" y="58882"/>
                </a:lnTo>
                <a:lnTo>
                  <a:pt x="855584" y="98363"/>
                </a:lnTo>
                <a:lnTo>
                  <a:pt x="862916" y="143821"/>
                </a:lnTo>
                <a:lnTo>
                  <a:pt x="862916" y="1282021"/>
                </a:lnTo>
                <a:lnTo>
                  <a:pt x="855584" y="1327480"/>
                </a:lnTo>
                <a:lnTo>
                  <a:pt x="835167" y="1366961"/>
                </a:lnTo>
                <a:lnTo>
                  <a:pt x="804034" y="1398094"/>
                </a:lnTo>
                <a:lnTo>
                  <a:pt x="764553" y="1418511"/>
                </a:lnTo>
                <a:lnTo>
                  <a:pt x="719094" y="1425843"/>
                </a:lnTo>
                <a:lnTo>
                  <a:pt x="143822" y="1425843"/>
                </a:lnTo>
                <a:lnTo>
                  <a:pt x="98363" y="1418511"/>
                </a:lnTo>
                <a:lnTo>
                  <a:pt x="58882" y="1398094"/>
                </a:lnTo>
                <a:lnTo>
                  <a:pt x="27749" y="1366961"/>
                </a:lnTo>
                <a:lnTo>
                  <a:pt x="7332" y="1327480"/>
                </a:lnTo>
                <a:lnTo>
                  <a:pt x="0" y="1282021"/>
                </a:lnTo>
                <a:lnTo>
                  <a:pt x="0" y="143821"/>
                </a:lnTo>
                <a:close/>
              </a:path>
            </a:pathLst>
          </a:custGeom>
          <a:ln w="38099">
            <a:solidFill>
              <a:srgbClr val="9F1300"/>
            </a:solidFill>
          </a:ln>
        </p:spPr>
        <p:txBody>
          <a:bodyPr wrap="square" lIns="0" tIns="0" rIns="0" bIns="0" rtlCol="0"/>
          <a:lstStyle/>
          <a:p>
            <a:endParaRPr/>
          </a:p>
        </p:txBody>
      </p:sp>
    </p:spTree>
    <p:extLst>
      <p:ext uri="{BB962C8B-B14F-4D97-AF65-F5344CB8AC3E}">
        <p14:creationId xmlns:p14="http://schemas.microsoft.com/office/powerpoint/2010/main" val="49718766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814304" y="121920"/>
            <a:ext cx="1081024" cy="1048512"/>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4724400" y="392496"/>
            <a:ext cx="2743200" cy="800219"/>
          </a:xfrm>
          <a:prstGeom prst="rect">
            <a:avLst/>
          </a:prstGeom>
        </p:spPr>
        <p:txBody>
          <a:bodyPr vert="horz" wrap="square" lIns="0" tIns="0" rIns="0" bIns="0" rtlCol="0">
            <a:spAutoFit/>
          </a:bodyPr>
          <a:lstStyle/>
          <a:p>
            <a:pPr marL="16933">
              <a:lnSpc>
                <a:spcPct val="100000"/>
              </a:lnSpc>
            </a:pPr>
            <a:r>
              <a:rPr sz="5200" spc="133" dirty="0">
                <a:latin typeface="微软雅黑"/>
                <a:cs typeface="微软雅黑"/>
              </a:rPr>
              <a:t>报告大纲</a:t>
            </a:r>
            <a:endParaRPr sz="5200">
              <a:latin typeface="微软雅黑"/>
              <a:cs typeface="微软雅黑"/>
            </a:endParaRPr>
          </a:p>
        </p:txBody>
      </p:sp>
      <p:sp>
        <p:nvSpPr>
          <p:cNvPr id="4" name="object 4"/>
          <p:cNvSpPr/>
          <p:nvPr/>
        </p:nvSpPr>
        <p:spPr>
          <a:xfrm>
            <a:off x="1906324" y="2011453"/>
            <a:ext cx="973667" cy="686435"/>
          </a:xfrm>
          <a:custGeom>
            <a:avLst/>
            <a:gdLst/>
            <a:ahLst/>
            <a:cxnLst/>
            <a:rect l="l" t="t" r="r" b="b"/>
            <a:pathLst>
              <a:path w="730250" h="686435">
                <a:moveTo>
                  <a:pt x="729922" y="0"/>
                </a:moveTo>
                <a:lnTo>
                  <a:pt x="0" y="686394"/>
                </a:lnTo>
              </a:path>
            </a:pathLst>
          </a:custGeom>
          <a:ln w="12700">
            <a:solidFill>
              <a:srgbClr val="5B9BD5"/>
            </a:solidFill>
          </a:ln>
        </p:spPr>
        <p:txBody>
          <a:bodyPr wrap="square" lIns="0" tIns="0" rIns="0" bIns="0" rtlCol="0"/>
          <a:lstStyle/>
          <a:p>
            <a:endParaRPr sz="2800">
              <a:solidFill>
                <a:schemeClr val="bg1">
                  <a:lumMod val="50000"/>
                </a:schemeClr>
              </a:solidFill>
              <a:latin typeface="+mj-ea"/>
              <a:ea typeface="+mj-ea"/>
            </a:endParaRPr>
          </a:p>
        </p:txBody>
      </p:sp>
      <p:sp>
        <p:nvSpPr>
          <p:cNvPr id="5" name="object 5"/>
          <p:cNvSpPr/>
          <p:nvPr/>
        </p:nvSpPr>
        <p:spPr>
          <a:xfrm>
            <a:off x="1399629" y="2413246"/>
            <a:ext cx="710353" cy="243204"/>
          </a:xfrm>
          <a:custGeom>
            <a:avLst/>
            <a:gdLst/>
            <a:ahLst/>
            <a:cxnLst/>
            <a:rect l="l" t="t" r="r" b="b"/>
            <a:pathLst>
              <a:path w="532765" h="243205">
                <a:moveTo>
                  <a:pt x="532374" y="0"/>
                </a:moveTo>
                <a:lnTo>
                  <a:pt x="0" y="0"/>
                </a:lnTo>
                <a:lnTo>
                  <a:pt x="266187" y="242750"/>
                </a:lnTo>
                <a:lnTo>
                  <a:pt x="532374" y="0"/>
                </a:lnTo>
                <a:close/>
              </a:path>
            </a:pathLst>
          </a:custGeom>
          <a:solidFill>
            <a:srgbClr val="5B9BD5"/>
          </a:solidFill>
        </p:spPr>
        <p:txBody>
          <a:bodyPr wrap="square" lIns="0" tIns="0" rIns="0" bIns="0" rtlCol="0"/>
          <a:lstStyle/>
          <a:p>
            <a:endParaRPr sz="2800">
              <a:solidFill>
                <a:schemeClr val="bg1">
                  <a:lumMod val="50000"/>
                </a:schemeClr>
              </a:solidFill>
              <a:latin typeface="+mj-ea"/>
              <a:ea typeface="+mj-ea"/>
            </a:endParaRPr>
          </a:p>
        </p:txBody>
      </p:sp>
      <p:sp>
        <p:nvSpPr>
          <p:cNvPr id="6" name="object 6"/>
          <p:cNvSpPr txBox="1"/>
          <p:nvPr/>
        </p:nvSpPr>
        <p:spPr>
          <a:xfrm>
            <a:off x="1496194" y="2073937"/>
            <a:ext cx="512233" cy="430887"/>
          </a:xfrm>
          <a:prstGeom prst="rect">
            <a:avLst/>
          </a:prstGeom>
        </p:spPr>
        <p:txBody>
          <a:bodyPr vert="horz" wrap="square" lIns="0" tIns="0" rIns="0" bIns="0" rtlCol="0">
            <a:spAutoFit/>
          </a:bodyPr>
          <a:lstStyle/>
          <a:p>
            <a:pPr marL="16933"/>
            <a:r>
              <a:rPr sz="2800" spc="27" dirty="0">
                <a:solidFill>
                  <a:schemeClr val="bg1">
                    <a:lumMod val="50000"/>
                  </a:schemeClr>
                </a:solidFill>
                <a:latin typeface="+mj-ea"/>
                <a:ea typeface="+mj-ea"/>
                <a:cs typeface="Arial"/>
              </a:rPr>
              <a:t>01</a:t>
            </a:r>
            <a:endParaRPr sz="2800" dirty="0">
              <a:solidFill>
                <a:schemeClr val="bg1">
                  <a:lumMod val="50000"/>
                </a:schemeClr>
              </a:solidFill>
              <a:latin typeface="+mj-ea"/>
              <a:ea typeface="+mj-ea"/>
              <a:cs typeface="Arial"/>
            </a:endParaRPr>
          </a:p>
        </p:txBody>
      </p:sp>
      <p:sp>
        <p:nvSpPr>
          <p:cNvPr id="7" name="object 7"/>
          <p:cNvSpPr txBox="1"/>
          <p:nvPr/>
        </p:nvSpPr>
        <p:spPr>
          <a:xfrm>
            <a:off x="3297684" y="3213102"/>
            <a:ext cx="5723467" cy="430887"/>
          </a:xfrm>
          <a:prstGeom prst="rect">
            <a:avLst/>
          </a:prstGeom>
        </p:spPr>
        <p:txBody>
          <a:bodyPr vert="horz" wrap="square" lIns="0" tIns="0" rIns="0" bIns="0" rtlCol="0">
            <a:spAutoFit/>
          </a:bodyPr>
          <a:lstStyle/>
          <a:p>
            <a:pPr marL="16933"/>
            <a:r>
              <a:rPr lang="zh-CN" altLang="en-US" sz="2800" dirty="0">
                <a:solidFill>
                  <a:schemeClr val="bg1">
                    <a:lumMod val="50000"/>
                  </a:schemeClr>
                </a:solidFill>
                <a:latin typeface="+mj-ea"/>
                <a:ea typeface="+mj-ea"/>
                <a:cs typeface="宋体"/>
              </a:rPr>
              <a:t>卵巢储备功能概述</a:t>
            </a:r>
            <a:endParaRPr sz="2800" dirty="0">
              <a:solidFill>
                <a:schemeClr val="bg1">
                  <a:lumMod val="50000"/>
                </a:schemeClr>
              </a:solidFill>
              <a:latin typeface="+mj-ea"/>
              <a:ea typeface="+mj-ea"/>
              <a:cs typeface="宋体"/>
            </a:endParaRPr>
          </a:p>
        </p:txBody>
      </p:sp>
      <p:sp>
        <p:nvSpPr>
          <p:cNvPr id="8" name="object 8"/>
          <p:cNvSpPr/>
          <p:nvPr/>
        </p:nvSpPr>
        <p:spPr>
          <a:xfrm>
            <a:off x="1906324" y="3057229"/>
            <a:ext cx="973667" cy="686435"/>
          </a:xfrm>
          <a:custGeom>
            <a:avLst/>
            <a:gdLst/>
            <a:ahLst/>
            <a:cxnLst/>
            <a:rect l="l" t="t" r="r" b="b"/>
            <a:pathLst>
              <a:path w="730250" h="686435">
                <a:moveTo>
                  <a:pt x="729922" y="0"/>
                </a:moveTo>
                <a:lnTo>
                  <a:pt x="0" y="686394"/>
                </a:lnTo>
              </a:path>
            </a:pathLst>
          </a:custGeom>
          <a:ln w="12700">
            <a:solidFill>
              <a:srgbClr val="ED7D31"/>
            </a:solidFill>
          </a:ln>
        </p:spPr>
        <p:txBody>
          <a:bodyPr wrap="square" lIns="0" tIns="0" rIns="0" bIns="0" rtlCol="0"/>
          <a:lstStyle/>
          <a:p>
            <a:endParaRPr sz="2800">
              <a:solidFill>
                <a:srgbClr val="040000"/>
              </a:solidFill>
              <a:latin typeface="+mj-ea"/>
              <a:ea typeface="+mj-ea"/>
            </a:endParaRPr>
          </a:p>
        </p:txBody>
      </p:sp>
      <p:sp>
        <p:nvSpPr>
          <p:cNvPr id="9" name="object 9"/>
          <p:cNvSpPr/>
          <p:nvPr/>
        </p:nvSpPr>
        <p:spPr>
          <a:xfrm>
            <a:off x="1399629" y="3459021"/>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ED7D31"/>
          </a:solidFill>
        </p:spPr>
        <p:txBody>
          <a:bodyPr wrap="square" lIns="0" tIns="0" rIns="0" bIns="0" rtlCol="0"/>
          <a:lstStyle/>
          <a:p>
            <a:endParaRPr sz="2800">
              <a:solidFill>
                <a:srgbClr val="040000"/>
              </a:solidFill>
              <a:latin typeface="+mj-ea"/>
              <a:ea typeface="+mj-ea"/>
            </a:endParaRPr>
          </a:p>
        </p:txBody>
      </p:sp>
      <p:sp>
        <p:nvSpPr>
          <p:cNvPr id="10" name="object 10"/>
          <p:cNvSpPr txBox="1"/>
          <p:nvPr/>
        </p:nvSpPr>
        <p:spPr>
          <a:xfrm>
            <a:off x="1496194" y="3119404"/>
            <a:ext cx="512233" cy="430887"/>
          </a:xfrm>
          <a:prstGeom prst="rect">
            <a:avLst/>
          </a:prstGeom>
        </p:spPr>
        <p:txBody>
          <a:bodyPr vert="horz" wrap="square" lIns="0" tIns="0" rIns="0" bIns="0" rtlCol="0">
            <a:spAutoFit/>
          </a:bodyPr>
          <a:lstStyle/>
          <a:p>
            <a:pPr marL="16933"/>
            <a:r>
              <a:rPr sz="2800" spc="27" dirty="0">
                <a:solidFill>
                  <a:schemeClr val="bg1">
                    <a:lumMod val="50000"/>
                  </a:schemeClr>
                </a:solidFill>
                <a:latin typeface="+mj-ea"/>
                <a:ea typeface="+mj-ea"/>
                <a:cs typeface="Arial"/>
              </a:rPr>
              <a:t>02</a:t>
            </a:r>
          </a:p>
        </p:txBody>
      </p:sp>
      <p:sp>
        <p:nvSpPr>
          <p:cNvPr id="11" name="object 11"/>
          <p:cNvSpPr txBox="1"/>
          <p:nvPr/>
        </p:nvSpPr>
        <p:spPr>
          <a:xfrm>
            <a:off x="3297684" y="4298190"/>
            <a:ext cx="5723467" cy="430887"/>
          </a:xfrm>
          <a:prstGeom prst="rect">
            <a:avLst/>
          </a:prstGeom>
        </p:spPr>
        <p:txBody>
          <a:bodyPr vert="horz" wrap="square" lIns="0" tIns="0" rIns="0" bIns="0" rtlCol="0">
            <a:spAutoFit/>
          </a:bodyPr>
          <a:lstStyle/>
          <a:p>
            <a:pPr marL="16933"/>
            <a:r>
              <a:rPr lang="zh-CN" altLang="en-US" sz="2800" dirty="0">
                <a:solidFill>
                  <a:schemeClr val="bg1">
                    <a:lumMod val="50000"/>
                  </a:schemeClr>
                </a:solidFill>
                <a:latin typeface="+mj-ea"/>
                <a:ea typeface="+mj-ea"/>
                <a:cs typeface="宋体"/>
              </a:rPr>
              <a:t>评估卵巢功能的实验室指标</a:t>
            </a:r>
            <a:endParaRPr sz="2800" dirty="0">
              <a:solidFill>
                <a:schemeClr val="bg1">
                  <a:lumMod val="50000"/>
                </a:schemeClr>
              </a:solidFill>
              <a:latin typeface="+mj-ea"/>
              <a:ea typeface="+mj-ea"/>
              <a:cs typeface="宋体"/>
            </a:endParaRPr>
          </a:p>
        </p:txBody>
      </p:sp>
      <p:sp>
        <p:nvSpPr>
          <p:cNvPr id="12" name="object 12"/>
          <p:cNvSpPr/>
          <p:nvPr/>
        </p:nvSpPr>
        <p:spPr>
          <a:xfrm>
            <a:off x="1906324" y="4103003"/>
            <a:ext cx="973667" cy="686435"/>
          </a:xfrm>
          <a:custGeom>
            <a:avLst/>
            <a:gdLst/>
            <a:ahLst/>
            <a:cxnLst/>
            <a:rect l="l" t="t" r="r" b="b"/>
            <a:pathLst>
              <a:path w="730250" h="686435">
                <a:moveTo>
                  <a:pt x="729922" y="0"/>
                </a:moveTo>
                <a:lnTo>
                  <a:pt x="0" y="686394"/>
                </a:lnTo>
              </a:path>
            </a:pathLst>
          </a:custGeom>
          <a:ln w="12700">
            <a:solidFill>
              <a:srgbClr val="A5A5A5"/>
            </a:solidFill>
          </a:ln>
        </p:spPr>
        <p:txBody>
          <a:bodyPr wrap="square" lIns="0" tIns="0" rIns="0" bIns="0" rtlCol="0"/>
          <a:lstStyle/>
          <a:p>
            <a:endParaRPr sz="2800">
              <a:solidFill>
                <a:srgbClr val="7F7F7F"/>
              </a:solidFill>
              <a:latin typeface="+mj-ea"/>
              <a:ea typeface="+mj-ea"/>
            </a:endParaRPr>
          </a:p>
        </p:txBody>
      </p:sp>
      <p:sp>
        <p:nvSpPr>
          <p:cNvPr id="13" name="object 13"/>
          <p:cNvSpPr/>
          <p:nvPr/>
        </p:nvSpPr>
        <p:spPr>
          <a:xfrm>
            <a:off x="1399629" y="4504794"/>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A5A5A5"/>
          </a:solidFill>
        </p:spPr>
        <p:txBody>
          <a:bodyPr wrap="square" lIns="0" tIns="0" rIns="0" bIns="0" rtlCol="0"/>
          <a:lstStyle/>
          <a:p>
            <a:endParaRPr sz="2800">
              <a:solidFill>
                <a:srgbClr val="7F7F7F"/>
              </a:solidFill>
              <a:latin typeface="+mj-ea"/>
              <a:ea typeface="+mj-ea"/>
            </a:endParaRPr>
          </a:p>
        </p:txBody>
      </p:sp>
      <p:sp>
        <p:nvSpPr>
          <p:cNvPr id="14" name="object 14"/>
          <p:cNvSpPr txBox="1"/>
          <p:nvPr/>
        </p:nvSpPr>
        <p:spPr>
          <a:xfrm>
            <a:off x="1496194" y="4167916"/>
            <a:ext cx="512233" cy="430887"/>
          </a:xfrm>
          <a:prstGeom prst="rect">
            <a:avLst/>
          </a:prstGeom>
        </p:spPr>
        <p:txBody>
          <a:bodyPr vert="horz" wrap="square" lIns="0" tIns="0" rIns="0" bIns="0" rtlCol="0">
            <a:spAutoFit/>
          </a:bodyPr>
          <a:lstStyle/>
          <a:p>
            <a:pPr marL="16933"/>
            <a:r>
              <a:rPr sz="2800" spc="27" dirty="0">
                <a:solidFill>
                  <a:schemeClr val="bg1">
                    <a:lumMod val="50000"/>
                  </a:schemeClr>
                </a:solidFill>
                <a:latin typeface="+mj-ea"/>
                <a:ea typeface="+mj-ea"/>
                <a:cs typeface="Arial"/>
              </a:rPr>
              <a:t>03</a:t>
            </a:r>
          </a:p>
        </p:txBody>
      </p:sp>
      <p:sp>
        <p:nvSpPr>
          <p:cNvPr id="15" name="object 15"/>
          <p:cNvSpPr txBox="1"/>
          <p:nvPr/>
        </p:nvSpPr>
        <p:spPr>
          <a:xfrm>
            <a:off x="3297684" y="5383278"/>
            <a:ext cx="3979416" cy="861774"/>
          </a:xfrm>
          <a:prstGeom prst="rect">
            <a:avLst/>
          </a:prstGeom>
        </p:spPr>
        <p:txBody>
          <a:bodyPr vert="horz" wrap="square" lIns="0" tIns="0" rIns="0" bIns="0" rtlCol="0">
            <a:spAutoFit/>
          </a:bodyPr>
          <a:lstStyle/>
          <a:p>
            <a:pPr marL="16933"/>
            <a:r>
              <a:rPr lang="zh-CN" altLang="en-US" sz="2800" dirty="0">
                <a:solidFill>
                  <a:srgbClr val="FF0000"/>
                </a:solidFill>
                <a:latin typeface="+mj-ea"/>
                <a:ea typeface="+mj-ea"/>
                <a:cs typeface="宋体"/>
              </a:rPr>
              <a:t>临床应用</a:t>
            </a:r>
          </a:p>
          <a:p>
            <a:pPr marL="16933"/>
            <a:endParaRPr sz="2800" dirty="0">
              <a:solidFill>
                <a:srgbClr val="FF0000"/>
              </a:solidFill>
              <a:latin typeface="+mj-ea"/>
              <a:ea typeface="+mj-ea"/>
              <a:cs typeface="宋体"/>
            </a:endParaRPr>
          </a:p>
        </p:txBody>
      </p:sp>
      <p:sp>
        <p:nvSpPr>
          <p:cNvPr id="16" name="object 16"/>
          <p:cNvSpPr/>
          <p:nvPr/>
        </p:nvSpPr>
        <p:spPr>
          <a:xfrm>
            <a:off x="1906324" y="5148776"/>
            <a:ext cx="973667" cy="685165"/>
          </a:xfrm>
          <a:custGeom>
            <a:avLst/>
            <a:gdLst/>
            <a:ahLst/>
            <a:cxnLst/>
            <a:rect l="l" t="t" r="r" b="b"/>
            <a:pathLst>
              <a:path w="730250" h="685164">
                <a:moveTo>
                  <a:pt x="729922" y="0"/>
                </a:moveTo>
                <a:lnTo>
                  <a:pt x="0" y="684720"/>
                </a:lnTo>
              </a:path>
            </a:pathLst>
          </a:custGeom>
          <a:ln w="12700">
            <a:solidFill>
              <a:srgbClr val="FFC000"/>
            </a:solidFill>
          </a:ln>
        </p:spPr>
        <p:txBody>
          <a:bodyPr wrap="square" lIns="0" tIns="0" rIns="0" bIns="0" rtlCol="0"/>
          <a:lstStyle/>
          <a:p>
            <a:endParaRPr sz="2800">
              <a:solidFill>
                <a:srgbClr val="7F7F7F"/>
              </a:solidFill>
              <a:latin typeface="+mj-ea"/>
              <a:ea typeface="+mj-ea"/>
            </a:endParaRPr>
          </a:p>
        </p:txBody>
      </p:sp>
      <p:sp>
        <p:nvSpPr>
          <p:cNvPr id="17" name="object 17"/>
          <p:cNvSpPr/>
          <p:nvPr/>
        </p:nvSpPr>
        <p:spPr>
          <a:xfrm>
            <a:off x="1399629" y="5550570"/>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FFC000"/>
          </a:solidFill>
        </p:spPr>
        <p:txBody>
          <a:bodyPr wrap="square" lIns="0" tIns="0" rIns="0" bIns="0" rtlCol="0"/>
          <a:lstStyle/>
          <a:p>
            <a:endParaRPr sz="2800">
              <a:solidFill>
                <a:srgbClr val="7F7F7F"/>
              </a:solidFill>
              <a:latin typeface="+mj-ea"/>
              <a:ea typeface="+mj-ea"/>
            </a:endParaRPr>
          </a:p>
        </p:txBody>
      </p:sp>
      <p:sp>
        <p:nvSpPr>
          <p:cNvPr id="18" name="object 18"/>
          <p:cNvSpPr txBox="1"/>
          <p:nvPr/>
        </p:nvSpPr>
        <p:spPr>
          <a:xfrm>
            <a:off x="1496194" y="5213380"/>
            <a:ext cx="512233" cy="430887"/>
          </a:xfrm>
          <a:prstGeom prst="rect">
            <a:avLst/>
          </a:prstGeom>
        </p:spPr>
        <p:txBody>
          <a:bodyPr vert="horz" wrap="square" lIns="0" tIns="0" rIns="0" bIns="0" rtlCol="0">
            <a:spAutoFit/>
          </a:bodyPr>
          <a:lstStyle/>
          <a:p>
            <a:pPr marL="16933"/>
            <a:r>
              <a:rPr sz="2800" spc="27" dirty="0">
                <a:solidFill>
                  <a:srgbClr val="040000"/>
                </a:solidFill>
                <a:latin typeface="+mj-ea"/>
                <a:ea typeface="+mj-ea"/>
                <a:cs typeface="Arial"/>
              </a:rPr>
              <a:t>04</a:t>
            </a:r>
            <a:endParaRPr sz="2800" dirty="0">
              <a:solidFill>
                <a:srgbClr val="040000"/>
              </a:solidFill>
              <a:latin typeface="+mj-ea"/>
              <a:ea typeface="+mj-ea"/>
              <a:cs typeface="Arial"/>
            </a:endParaRPr>
          </a:p>
        </p:txBody>
      </p:sp>
      <p:sp>
        <p:nvSpPr>
          <p:cNvPr id="19" name="object 19"/>
          <p:cNvSpPr/>
          <p:nvPr/>
        </p:nvSpPr>
        <p:spPr>
          <a:xfrm>
            <a:off x="2349602" y="275014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chemeClr val="bg1">
                  <a:lumMod val="50000"/>
                </a:schemeClr>
              </a:solidFill>
              <a:latin typeface="+mj-ea"/>
              <a:ea typeface="+mj-ea"/>
            </a:endParaRPr>
          </a:p>
        </p:txBody>
      </p:sp>
      <p:sp>
        <p:nvSpPr>
          <p:cNvPr id="20" name="object 20"/>
          <p:cNvSpPr/>
          <p:nvPr/>
        </p:nvSpPr>
        <p:spPr>
          <a:xfrm>
            <a:off x="2349602" y="3826277"/>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7F7F7F"/>
              </a:solidFill>
              <a:latin typeface="+mj-ea"/>
              <a:ea typeface="+mj-ea"/>
            </a:endParaRPr>
          </a:p>
        </p:txBody>
      </p:sp>
      <p:sp>
        <p:nvSpPr>
          <p:cNvPr id="21" name="object 21"/>
          <p:cNvSpPr/>
          <p:nvPr/>
        </p:nvSpPr>
        <p:spPr>
          <a:xfrm>
            <a:off x="2349602" y="490240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7F7F7F"/>
              </a:solidFill>
              <a:latin typeface="+mj-ea"/>
              <a:ea typeface="+mj-ea"/>
            </a:endParaRPr>
          </a:p>
        </p:txBody>
      </p:sp>
      <p:sp>
        <p:nvSpPr>
          <p:cNvPr id="22" name="object 22"/>
          <p:cNvSpPr/>
          <p:nvPr/>
        </p:nvSpPr>
        <p:spPr>
          <a:xfrm>
            <a:off x="2349602" y="5978539"/>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7F7F7F"/>
              </a:solidFill>
              <a:latin typeface="+mj-ea"/>
              <a:ea typeface="+mj-ea"/>
            </a:endParaRPr>
          </a:p>
        </p:txBody>
      </p:sp>
      <p:sp>
        <p:nvSpPr>
          <p:cNvPr id="23" name="object 23"/>
          <p:cNvSpPr txBox="1"/>
          <p:nvPr/>
        </p:nvSpPr>
        <p:spPr>
          <a:xfrm>
            <a:off x="3297682" y="2124965"/>
            <a:ext cx="5723467" cy="430887"/>
          </a:xfrm>
          <a:prstGeom prst="rect">
            <a:avLst/>
          </a:prstGeom>
        </p:spPr>
        <p:txBody>
          <a:bodyPr vert="horz" wrap="square" lIns="0" tIns="0" rIns="0" bIns="0" rtlCol="0">
            <a:spAutoFit/>
          </a:bodyPr>
          <a:lstStyle/>
          <a:p>
            <a:pPr marL="16933"/>
            <a:r>
              <a:rPr lang="en-US" sz="2800" dirty="0">
                <a:solidFill>
                  <a:schemeClr val="bg1">
                    <a:lumMod val="50000"/>
                  </a:schemeClr>
                </a:solidFill>
                <a:latin typeface="+mj-ea"/>
                <a:ea typeface="+mj-ea"/>
                <a:cs typeface="宋体"/>
              </a:rPr>
              <a:t>生殖内分泌概述</a:t>
            </a:r>
            <a:endParaRPr sz="2800" dirty="0">
              <a:solidFill>
                <a:schemeClr val="bg1">
                  <a:lumMod val="50000"/>
                </a:schemeClr>
              </a:solidFill>
              <a:latin typeface="+mj-ea"/>
              <a:ea typeface="+mj-ea"/>
              <a:cs typeface="宋体"/>
            </a:endParaRPr>
          </a:p>
        </p:txBody>
      </p:sp>
    </p:spTree>
    <p:extLst>
      <p:ext uri="{BB962C8B-B14F-4D97-AF65-F5344CB8AC3E}">
        <p14:creationId xmlns:p14="http://schemas.microsoft.com/office/powerpoint/2010/main" val="356641579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7031414" y="5436298"/>
            <a:ext cx="33782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24272E"/>
                </a:solidFill>
                <a:latin typeface="微软雅黑"/>
                <a:cs typeface="微软雅黑"/>
              </a:rPr>
              <a:t>评估肿瘤病人的卵巢储备</a:t>
            </a:r>
            <a:endParaRPr sz="2400" dirty="0">
              <a:latin typeface="微软雅黑"/>
              <a:cs typeface="微软雅黑"/>
            </a:endParaRPr>
          </a:p>
        </p:txBody>
      </p:sp>
      <p:sp>
        <p:nvSpPr>
          <p:cNvPr id="4" name="object 4"/>
          <p:cNvSpPr txBox="1"/>
          <p:nvPr/>
        </p:nvSpPr>
        <p:spPr>
          <a:xfrm>
            <a:off x="7785172" y="3564794"/>
            <a:ext cx="18542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24272E"/>
                </a:solidFill>
                <a:latin typeface="微软雅黑"/>
                <a:cs typeface="微软雅黑"/>
              </a:rPr>
              <a:t>诊断卵巢早衰</a:t>
            </a:r>
            <a:endParaRPr sz="2400" dirty="0">
              <a:latin typeface="微软雅黑"/>
              <a:cs typeface="微软雅黑"/>
            </a:endParaRPr>
          </a:p>
        </p:txBody>
      </p:sp>
      <p:sp>
        <p:nvSpPr>
          <p:cNvPr id="5" name="object 5"/>
          <p:cNvSpPr txBox="1"/>
          <p:nvPr/>
        </p:nvSpPr>
        <p:spPr>
          <a:xfrm>
            <a:off x="2517995" y="3522781"/>
            <a:ext cx="18542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24272E"/>
                </a:solidFill>
                <a:latin typeface="微软雅黑"/>
                <a:cs typeface="微软雅黑"/>
              </a:rPr>
              <a:t>预测卵巢反应</a:t>
            </a:r>
            <a:endParaRPr sz="2400" dirty="0">
              <a:latin typeface="微软雅黑"/>
              <a:cs typeface="微软雅黑"/>
            </a:endParaRPr>
          </a:p>
        </p:txBody>
      </p:sp>
      <p:sp>
        <p:nvSpPr>
          <p:cNvPr id="6" name="object 6"/>
          <p:cNvSpPr txBox="1"/>
          <p:nvPr/>
        </p:nvSpPr>
        <p:spPr>
          <a:xfrm>
            <a:off x="3720376" y="5512401"/>
            <a:ext cx="12446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24272E"/>
                </a:solidFill>
                <a:latin typeface="微软雅黑"/>
                <a:cs typeface="微软雅黑"/>
              </a:rPr>
              <a:t>预测绝经</a:t>
            </a:r>
            <a:endParaRPr sz="2400" dirty="0">
              <a:latin typeface="微软雅黑"/>
              <a:cs typeface="微软雅黑"/>
            </a:endParaRPr>
          </a:p>
        </p:txBody>
      </p:sp>
      <p:sp>
        <p:nvSpPr>
          <p:cNvPr id="7" name="object 7"/>
          <p:cNvSpPr txBox="1"/>
          <p:nvPr/>
        </p:nvSpPr>
        <p:spPr>
          <a:xfrm>
            <a:off x="4858231" y="1811817"/>
            <a:ext cx="24638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24272E"/>
                </a:solidFill>
                <a:latin typeface="微软雅黑"/>
                <a:cs typeface="微软雅黑"/>
              </a:rPr>
              <a:t>合理安排生育计划</a:t>
            </a:r>
            <a:endParaRPr sz="2400">
              <a:latin typeface="微软雅黑"/>
              <a:cs typeface="微软雅黑"/>
            </a:endParaRPr>
          </a:p>
        </p:txBody>
      </p:sp>
      <p:sp>
        <p:nvSpPr>
          <p:cNvPr id="9" name="object 9"/>
          <p:cNvSpPr/>
          <p:nvPr/>
        </p:nvSpPr>
        <p:spPr>
          <a:xfrm>
            <a:off x="4444395" y="2457919"/>
            <a:ext cx="3276410" cy="3136665"/>
          </a:xfrm>
          <a:prstGeom prst="rect">
            <a:avLst/>
          </a:prstGeom>
          <a:blipFill>
            <a:blip r:embed="rId2" cstate="print"/>
            <a:stretch>
              <a:fillRect/>
            </a:stretch>
          </a:blipFill>
        </p:spPr>
        <p:txBody>
          <a:bodyPr wrap="square" lIns="0" tIns="0" rIns="0" bIns="0" rtlCol="0"/>
          <a:lstStyle/>
          <a:p>
            <a:endParaRPr/>
          </a:p>
        </p:txBody>
      </p:sp>
      <p:sp>
        <p:nvSpPr>
          <p:cNvPr id="10" name="object 10"/>
          <p:cNvSpPr txBox="1"/>
          <p:nvPr/>
        </p:nvSpPr>
        <p:spPr>
          <a:xfrm>
            <a:off x="5436652" y="3488029"/>
            <a:ext cx="1611847" cy="1117600"/>
          </a:xfrm>
          <a:prstGeom prst="rect">
            <a:avLst/>
          </a:prstGeom>
        </p:spPr>
        <p:txBody>
          <a:bodyPr vert="horz" wrap="square" lIns="0" tIns="12700" rIns="0" bIns="0" rtlCol="0">
            <a:spAutoFit/>
          </a:bodyPr>
          <a:lstStyle/>
          <a:p>
            <a:pPr marL="12700" marR="5080">
              <a:lnSpc>
                <a:spcPct val="149300"/>
              </a:lnSpc>
              <a:spcBef>
                <a:spcPts val="100"/>
              </a:spcBef>
            </a:pPr>
            <a:r>
              <a:rPr sz="2400" b="1" dirty="0">
                <a:solidFill>
                  <a:srgbClr val="24272E"/>
                </a:solidFill>
                <a:latin typeface="微软雅黑"/>
                <a:cs typeface="微软雅黑"/>
              </a:rPr>
              <a:t>评估卵巢 储备功能</a:t>
            </a:r>
            <a:endParaRPr sz="2400" dirty="0">
              <a:latin typeface="微软雅黑"/>
              <a:cs typeface="微软雅黑"/>
            </a:endParaRPr>
          </a:p>
        </p:txBody>
      </p:sp>
      <p:sp>
        <p:nvSpPr>
          <p:cNvPr id="11" name="object 11"/>
          <p:cNvSpPr txBox="1">
            <a:spLocks noGrp="1"/>
          </p:cNvSpPr>
          <p:nvPr>
            <p:ph type="title"/>
          </p:nvPr>
        </p:nvSpPr>
        <p:spPr>
          <a:xfrm>
            <a:off x="3444238" y="452555"/>
            <a:ext cx="6042661" cy="566822"/>
          </a:xfrm>
          <a:prstGeom prst="rect">
            <a:avLst/>
          </a:prstGeom>
        </p:spPr>
        <p:txBody>
          <a:bodyPr vert="horz" wrap="square" lIns="0" tIns="12700" rIns="0" bIns="0" rtlCol="0">
            <a:spAutoFit/>
          </a:bodyPr>
          <a:lstStyle/>
          <a:p>
            <a:pPr marL="12700">
              <a:lnSpc>
                <a:spcPct val="100000"/>
              </a:lnSpc>
              <a:spcBef>
                <a:spcPts val="100"/>
              </a:spcBef>
            </a:pPr>
            <a:r>
              <a:rPr sz="3600" dirty="0"/>
              <a:t>卵巢储备功能评估与健康生殖</a:t>
            </a:r>
          </a:p>
        </p:txBody>
      </p:sp>
    </p:spTree>
    <p:extLst>
      <p:ext uri="{BB962C8B-B14F-4D97-AF65-F5344CB8AC3E}">
        <p14:creationId xmlns:p14="http://schemas.microsoft.com/office/powerpoint/2010/main" val="2092567992"/>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normAutofit/>
          </a:bodyPr>
          <a:lstStyle/>
          <a:p>
            <a:r>
              <a:rPr kumimoji="1" lang="zh-CN" altLang="en-US" dirty="0"/>
              <a:t>综合评估卵巢储备功能</a:t>
            </a:r>
          </a:p>
        </p:txBody>
      </p:sp>
      <p:sp>
        <p:nvSpPr>
          <p:cNvPr id="3" name="内容占位符 2"/>
          <p:cNvSpPr>
            <a:spLocks noGrp="1"/>
          </p:cNvSpPr>
          <p:nvPr>
            <p:ph idx="1"/>
          </p:nvPr>
        </p:nvSpPr>
        <p:spPr/>
        <p:txBody>
          <a:bodyPr/>
          <a:lstStyle/>
          <a:p>
            <a:pPr>
              <a:lnSpc>
                <a:spcPct val="150000"/>
              </a:lnSpc>
              <a:buFont typeface="Wingdings" pitchFamily="2" charset="2"/>
              <a:buChar char="Ø"/>
            </a:pPr>
            <a:r>
              <a:rPr lang="zh-CN" altLang="zh-CN" dirty="0">
                <a:solidFill>
                  <a:srgbClr val="FF0000"/>
                </a:solidFill>
                <a:latin typeface="+mn-ea"/>
                <a:cs typeface="Times New Roman" pitchFamily="18" charset="0"/>
              </a:rPr>
              <a:t>卵巢储备功能不良</a:t>
            </a:r>
            <a:r>
              <a:rPr lang="zh-CN" altLang="en-US"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DOR</a:t>
            </a:r>
            <a:r>
              <a:rPr lang="zh-CN" altLang="en-US" dirty="0">
                <a:solidFill>
                  <a:srgbClr val="040000"/>
                </a:solidFill>
                <a:latin typeface="+mn-ea"/>
                <a:cs typeface="Times New Roman" pitchFamily="18" charset="0"/>
              </a:rPr>
              <a:t>）</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AFC≤5</a:t>
            </a:r>
            <a:r>
              <a:rPr lang="zh-CN" altLang="zh-CN" dirty="0">
                <a:solidFill>
                  <a:srgbClr val="040000"/>
                </a:solidFill>
                <a:latin typeface="+mn-ea"/>
                <a:cs typeface="Times New Roman" pitchFamily="18" charset="0"/>
              </a:rPr>
              <a:t>个；</a:t>
            </a:r>
            <a:r>
              <a:rPr lang="en-US" altLang="zh-CN" dirty="0">
                <a:solidFill>
                  <a:srgbClr val="040000"/>
                </a:solidFill>
                <a:latin typeface="+mn-ea"/>
                <a:cs typeface="Times New Roman" pitchFamily="18" charset="0"/>
              </a:rPr>
              <a:t>40</a:t>
            </a:r>
            <a:r>
              <a:rPr lang="zh-CN" altLang="zh-CN" dirty="0">
                <a:solidFill>
                  <a:srgbClr val="040000"/>
                </a:solidFill>
                <a:latin typeface="+mn-ea"/>
                <a:cs typeface="Times New Roman" pitchFamily="18" charset="0"/>
              </a:rPr>
              <a:t>岁以下的女性，</a:t>
            </a:r>
            <a:r>
              <a:rPr lang="en-US" altLang="zh-CN" dirty="0">
                <a:solidFill>
                  <a:srgbClr val="040000"/>
                </a:solidFill>
                <a:latin typeface="+mn-ea"/>
                <a:cs typeface="Times New Roman" pitchFamily="18" charset="0"/>
              </a:rPr>
              <a:t>FSH</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10IU</a:t>
            </a:r>
            <a:r>
              <a:rPr lang="zh-CN" altLang="zh-CN" dirty="0">
                <a:solidFill>
                  <a:srgbClr val="040000"/>
                </a:solidFill>
                <a:latin typeface="+mn-ea"/>
                <a:cs typeface="Times New Roman" pitchFamily="18" charset="0"/>
              </a:rPr>
              <a:t>或基础</a:t>
            </a:r>
            <a:r>
              <a:rPr lang="en-US" altLang="zh-CN" dirty="0">
                <a:solidFill>
                  <a:srgbClr val="040000"/>
                </a:solidFill>
                <a:latin typeface="+mn-ea"/>
                <a:cs typeface="Times New Roman" pitchFamily="18" charset="0"/>
              </a:rPr>
              <a:t>AMH</a:t>
            </a:r>
            <a:r>
              <a:rPr lang="zh-CN" altLang="zh-CN" dirty="0">
                <a:solidFill>
                  <a:srgbClr val="040000"/>
                </a:solidFill>
                <a:latin typeface="+mn-ea"/>
                <a:cs typeface="Times New Roman" pitchFamily="18" charset="0"/>
              </a:rPr>
              <a:t>水平</a:t>
            </a:r>
            <a:r>
              <a:rPr lang="en-US" altLang="zh-CN" dirty="0">
                <a:solidFill>
                  <a:srgbClr val="040000"/>
                </a:solidFill>
                <a:latin typeface="+mn-ea"/>
                <a:cs typeface="Times New Roman" pitchFamily="18" charset="0"/>
              </a:rPr>
              <a:t>&lt;0.5~1.1 µg/L, </a:t>
            </a:r>
            <a:r>
              <a:rPr lang="zh-CN" altLang="zh-CN" dirty="0">
                <a:solidFill>
                  <a:srgbClr val="040000"/>
                </a:solidFill>
                <a:latin typeface="+mn-ea"/>
                <a:cs typeface="Times New Roman" pitchFamily="18" charset="0"/>
              </a:rPr>
              <a:t>预示卵巢储备下降</a:t>
            </a:r>
            <a:r>
              <a:rPr lang="zh-CN" altLang="en-US" dirty="0">
                <a:solidFill>
                  <a:srgbClr val="040000"/>
                </a:solidFill>
                <a:latin typeface="+mn-ea"/>
                <a:cs typeface="Times New Roman" pitchFamily="18" charset="0"/>
              </a:rPr>
              <a:t>。</a:t>
            </a:r>
            <a:endParaRPr lang="zh-CN" altLang="zh-CN" dirty="0">
              <a:solidFill>
                <a:srgbClr val="040000"/>
              </a:solidFill>
              <a:latin typeface="+mn-ea"/>
              <a:cs typeface="Times New Roman" pitchFamily="18" charset="0"/>
            </a:endParaRPr>
          </a:p>
          <a:p>
            <a:pPr>
              <a:lnSpc>
                <a:spcPct val="150000"/>
              </a:lnSpc>
              <a:buFont typeface="Wingdings" pitchFamily="2" charset="2"/>
              <a:buChar char="Ø"/>
            </a:pPr>
            <a:r>
              <a:rPr lang="zh-CN" altLang="zh-CN" dirty="0">
                <a:solidFill>
                  <a:srgbClr val="FF0000"/>
                </a:solidFill>
                <a:latin typeface="+mn-ea"/>
                <a:cs typeface="Times New Roman" pitchFamily="18" charset="0"/>
              </a:rPr>
              <a:t>卵巢正常储备</a:t>
            </a:r>
            <a:r>
              <a:rPr lang="zh-CN" altLang="en-US" dirty="0">
                <a:solidFill>
                  <a:srgbClr val="FF0000"/>
                </a:solidFill>
                <a:latin typeface="+mn-ea"/>
                <a:cs typeface="Times New Roman" pitchFamily="18" charset="0"/>
              </a:rPr>
              <a:t>：</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1-1.4ng/ml</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AMH</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3.5-4.0ng/ml</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6</a:t>
            </a:r>
            <a:r>
              <a:rPr lang="zh-CN" altLang="en-US" dirty="0">
                <a:solidFill>
                  <a:srgbClr val="040000"/>
                </a:solidFill>
                <a:latin typeface="+mn-ea"/>
                <a:cs typeface="Times New Roman" pitchFamily="18" charset="0"/>
              </a:rPr>
              <a:t>个</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AFC</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15</a:t>
            </a:r>
            <a:r>
              <a:rPr lang="zh-CN" altLang="en-US" dirty="0">
                <a:solidFill>
                  <a:srgbClr val="040000"/>
                </a:solidFill>
                <a:latin typeface="+mn-ea"/>
                <a:cs typeface="Times New Roman" pitchFamily="18" charset="0"/>
              </a:rPr>
              <a:t>个</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FSH</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10mIU/mL</a:t>
            </a:r>
            <a:r>
              <a:rPr lang="zh-CN" altLang="zh-CN" dirty="0">
                <a:solidFill>
                  <a:srgbClr val="040000"/>
                </a:solidFill>
                <a:latin typeface="+mn-ea"/>
                <a:cs typeface="Times New Roman" pitchFamily="18" charset="0"/>
              </a:rPr>
              <a:t>）</a:t>
            </a:r>
            <a:r>
              <a:rPr lang="en-US" altLang="zh-CN" dirty="0">
                <a:solidFill>
                  <a:srgbClr val="040000"/>
                </a:solidFill>
                <a:latin typeface="+mn-ea"/>
                <a:cs typeface="Times New Roman" pitchFamily="18" charset="0"/>
              </a:rPr>
              <a:t> </a:t>
            </a:r>
            <a:endParaRPr lang="zh-CN" altLang="zh-CN" dirty="0">
              <a:solidFill>
                <a:srgbClr val="040000"/>
              </a:solidFill>
              <a:latin typeface="+mn-ea"/>
              <a:cs typeface="Times New Roman" pitchFamily="18" charset="0"/>
            </a:endParaRPr>
          </a:p>
          <a:p>
            <a:pPr>
              <a:lnSpc>
                <a:spcPct val="150000"/>
              </a:lnSpc>
              <a:buFont typeface="Wingdings" pitchFamily="2" charset="2"/>
              <a:buChar char="Ø"/>
            </a:pPr>
            <a:r>
              <a:rPr lang="zh-CN" altLang="zh-CN" dirty="0">
                <a:solidFill>
                  <a:srgbClr val="FF0000"/>
                </a:solidFill>
                <a:latin typeface="+mn-ea"/>
                <a:cs typeface="Times New Roman" pitchFamily="18" charset="0"/>
              </a:rPr>
              <a:t>卵巢高储备</a:t>
            </a:r>
            <a:r>
              <a:rPr lang="zh-CN" altLang="zh-CN" dirty="0">
                <a:solidFill>
                  <a:srgbClr val="040000"/>
                </a:solidFill>
                <a:latin typeface="+mn-ea"/>
                <a:cs typeface="Times New Roman" pitchFamily="18" charset="0"/>
              </a:rPr>
              <a:t>：卵巢“高储备”没有明确的定义或描述。根据卵巢储备的定义，高储备应该表现为卵泡池的增大</a:t>
            </a:r>
            <a:r>
              <a:rPr lang="en-US" altLang="zh-CN" dirty="0">
                <a:solidFill>
                  <a:srgbClr val="040000"/>
                </a:solidFill>
                <a:latin typeface="+mn-ea"/>
                <a:cs typeface="Times New Roman" pitchFamily="18" charset="0"/>
              </a:rPr>
              <a:t>(</a:t>
            </a:r>
            <a:r>
              <a:rPr lang="zh-CN" altLang="zh-CN" dirty="0">
                <a:solidFill>
                  <a:srgbClr val="040000"/>
                </a:solidFill>
                <a:latin typeface="+mn-ea"/>
                <a:cs typeface="Times New Roman" pitchFamily="18" charset="0"/>
              </a:rPr>
              <a:t>储备及功能性储备</a:t>
            </a:r>
            <a:r>
              <a:rPr lang="en-US" altLang="zh-CN" dirty="0">
                <a:solidFill>
                  <a:srgbClr val="040000"/>
                </a:solidFill>
                <a:latin typeface="+mn-ea"/>
                <a:cs typeface="Times New Roman" pitchFamily="18" charset="0"/>
              </a:rPr>
              <a:t>)</a:t>
            </a:r>
            <a:r>
              <a:rPr lang="zh-CN" altLang="zh-CN" dirty="0">
                <a:solidFill>
                  <a:srgbClr val="040000"/>
                </a:solidFill>
                <a:latin typeface="+mn-ea"/>
                <a:cs typeface="Times New Roman" pitchFamily="18" charset="0"/>
              </a:rPr>
              <a:t>。在实际的临床工作中，倾向于将卵巢多囊样改变视为卵巢的高储备状态。</a:t>
            </a:r>
            <a:endParaRPr lang="zh-CN" altLang="en-US" dirty="0">
              <a:solidFill>
                <a:srgbClr val="040000"/>
              </a:solidFill>
              <a:latin typeface="+mn-ea"/>
              <a:cs typeface="Times New Roman" pitchFamily="18" charset="0"/>
            </a:endParaRPr>
          </a:p>
          <a:p>
            <a:endParaRPr kumimoji="1" lang="zh-CN" altLang="en-US" dirty="0">
              <a:solidFill>
                <a:schemeClr val="tx2"/>
              </a:solidFill>
            </a:endParaRPr>
          </a:p>
        </p:txBody>
      </p:sp>
    </p:spTree>
    <p:extLst>
      <p:ext uri="{BB962C8B-B14F-4D97-AF65-F5344CB8AC3E}">
        <p14:creationId xmlns:p14="http://schemas.microsoft.com/office/powerpoint/2010/main" val="3106985519"/>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p:cNvGraphicFramePr>
            <a:graphicFrameLocks noGrp="1"/>
          </p:cNvGraphicFramePr>
          <p:nvPr>
            <p:extLst>
              <p:ext uri="{D42A27DB-BD31-4B8C-83A1-F6EECF244321}">
                <p14:modId xmlns:p14="http://schemas.microsoft.com/office/powerpoint/2010/main" val="471336000"/>
              </p:ext>
            </p:extLst>
          </p:nvPr>
        </p:nvGraphicFramePr>
        <p:xfrm>
          <a:off x="584200" y="241299"/>
          <a:ext cx="11087099" cy="6057904"/>
        </p:xfrm>
        <a:graphic>
          <a:graphicData uri="http://schemas.openxmlformats.org/drawingml/2006/table">
            <a:tbl>
              <a:tblPr firstRow="1" bandRow="1">
                <a:tableStyleId>{5C22544A-7EE6-4342-B048-85BDC9FD1C3A}</a:tableStyleId>
              </a:tblPr>
              <a:tblGrid>
                <a:gridCol w="1130300">
                  <a:extLst>
                    <a:ext uri="{9D8B030D-6E8A-4147-A177-3AD203B41FA5}">
                      <a16:colId xmlns:a16="http://schemas.microsoft.com/office/drawing/2014/main" val="20000"/>
                    </a:ext>
                  </a:extLst>
                </a:gridCol>
                <a:gridCol w="1638300">
                  <a:extLst>
                    <a:ext uri="{9D8B030D-6E8A-4147-A177-3AD203B41FA5}">
                      <a16:colId xmlns:a16="http://schemas.microsoft.com/office/drawing/2014/main" val="20001"/>
                    </a:ext>
                  </a:extLst>
                </a:gridCol>
                <a:gridCol w="2425700">
                  <a:extLst>
                    <a:ext uri="{9D8B030D-6E8A-4147-A177-3AD203B41FA5}">
                      <a16:colId xmlns:a16="http://schemas.microsoft.com/office/drawing/2014/main" val="20002"/>
                    </a:ext>
                  </a:extLst>
                </a:gridCol>
                <a:gridCol w="2032000">
                  <a:extLst>
                    <a:ext uri="{9D8B030D-6E8A-4147-A177-3AD203B41FA5}">
                      <a16:colId xmlns:a16="http://schemas.microsoft.com/office/drawing/2014/main" val="20003"/>
                    </a:ext>
                  </a:extLst>
                </a:gridCol>
                <a:gridCol w="2161972">
                  <a:extLst>
                    <a:ext uri="{9D8B030D-6E8A-4147-A177-3AD203B41FA5}">
                      <a16:colId xmlns:a16="http://schemas.microsoft.com/office/drawing/2014/main" val="20004"/>
                    </a:ext>
                  </a:extLst>
                </a:gridCol>
                <a:gridCol w="1698827">
                  <a:extLst>
                    <a:ext uri="{9D8B030D-6E8A-4147-A177-3AD203B41FA5}">
                      <a16:colId xmlns:a16="http://schemas.microsoft.com/office/drawing/2014/main" val="20005"/>
                    </a:ext>
                  </a:extLst>
                </a:gridCol>
              </a:tblGrid>
              <a:tr h="453134">
                <a:tc>
                  <a:txBody>
                    <a:bodyPr/>
                    <a:lstStyle/>
                    <a:p>
                      <a:pPr algn="ctr"/>
                      <a:r>
                        <a:rPr lang="zh-CN" altLang="en-US" dirty="0">
                          <a:solidFill>
                            <a:schemeClr val="bg1"/>
                          </a:solidFill>
                        </a:rPr>
                        <a:t>疾病</a:t>
                      </a:r>
                    </a:p>
                  </a:txBody>
                  <a:tcPr anchor="ctr"/>
                </a:tc>
                <a:tc>
                  <a:txBody>
                    <a:bodyPr/>
                    <a:lstStyle/>
                    <a:p>
                      <a:pPr algn="ctr"/>
                      <a:r>
                        <a:rPr lang="zh-CN" altLang="en-US" dirty="0">
                          <a:solidFill>
                            <a:srgbClr val="FFFFFF"/>
                          </a:solidFill>
                        </a:rPr>
                        <a:t>年龄</a:t>
                      </a:r>
                    </a:p>
                  </a:txBody>
                  <a:tcPr anchor="ctr"/>
                </a:tc>
                <a:tc>
                  <a:txBody>
                    <a:bodyPr/>
                    <a:lstStyle/>
                    <a:p>
                      <a:pPr algn="ctr"/>
                      <a:r>
                        <a:rPr lang="zh-CN" altLang="en-US" dirty="0">
                          <a:solidFill>
                            <a:srgbClr val="FFFFFF"/>
                          </a:solidFill>
                        </a:rPr>
                        <a:t>月经</a:t>
                      </a:r>
                    </a:p>
                  </a:txBody>
                  <a:tcPr anchor="ctr"/>
                </a:tc>
                <a:tc>
                  <a:txBody>
                    <a:bodyPr/>
                    <a:lstStyle/>
                    <a:p>
                      <a:pPr algn="ctr"/>
                      <a:r>
                        <a:rPr lang="en-US" altLang="zh-CN" dirty="0">
                          <a:solidFill>
                            <a:srgbClr val="FF0000"/>
                          </a:solidFill>
                        </a:rPr>
                        <a:t>AMH</a:t>
                      </a:r>
                      <a:endParaRPr lang="zh-CN" altLang="en-US" dirty="0">
                        <a:solidFill>
                          <a:srgbClr val="FF0000"/>
                        </a:solidFill>
                      </a:endParaRPr>
                    </a:p>
                  </a:txBody>
                  <a:tcPr anchor="ctr"/>
                </a:tc>
                <a:tc>
                  <a:txBody>
                    <a:bodyPr/>
                    <a:lstStyle/>
                    <a:p>
                      <a:pPr algn="ctr"/>
                      <a:r>
                        <a:rPr lang="zh-CN" altLang="en-US" dirty="0">
                          <a:solidFill>
                            <a:srgbClr val="FF0000"/>
                          </a:solidFill>
                        </a:rPr>
                        <a:t>基础</a:t>
                      </a:r>
                      <a:r>
                        <a:rPr lang="en-US" altLang="zh-CN" dirty="0">
                          <a:solidFill>
                            <a:srgbClr val="FF0000"/>
                          </a:solidFill>
                        </a:rPr>
                        <a:t>FSH</a:t>
                      </a:r>
                      <a:endParaRPr lang="zh-CN" altLang="en-US" dirty="0">
                        <a:solidFill>
                          <a:srgbClr val="FF0000"/>
                        </a:solidFill>
                      </a:endParaRPr>
                    </a:p>
                  </a:txBody>
                  <a:tcPr anchor="ctr"/>
                </a:tc>
                <a:tc>
                  <a:txBody>
                    <a:bodyPr/>
                    <a:lstStyle/>
                    <a:p>
                      <a:pPr algn="ctr"/>
                      <a:r>
                        <a:rPr lang="en-US" altLang="zh-CN" dirty="0">
                          <a:solidFill>
                            <a:srgbClr val="040000"/>
                          </a:solidFill>
                        </a:rPr>
                        <a:t>AFC</a:t>
                      </a:r>
                      <a:endParaRPr lang="zh-CN" altLang="en-US" dirty="0">
                        <a:solidFill>
                          <a:srgbClr val="040000"/>
                        </a:solidFill>
                      </a:endParaRPr>
                    </a:p>
                  </a:txBody>
                  <a:tcPr anchor="ctr"/>
                </a:tc>
                <a:extLst>
                  <a:ext uri="{0D108BD9-81ED-4DB2-BD59-A6C34878D82A}">
                    <a16:rowId xmlns:a16="http://schemas.microsoft.com/office/drawing/2014/main" val="10000"/>
                  </a:ext>
                </a:extLst>
              </a:tr>
              <a:tr h="955890">
                <a:tc>
                  <a:txBody>
                    <a:bodyPr/>
                    <a:lstStyle/>
                    <a:p>
                      <a:pPr algn="ctr"/>
                      <a:r>
                        <a:rPr lang="en-US" altLang="zh-CN" dirty="0">
                          <a:solidFill>
                            <a:srgbClr val="040000"/>
                          </a:solidFill>
                        </a:rPr>
                        <a:t>POF</a:t>
                      </a:r>
                      <a:endParaRPr lang="zh-CN" altLang="en-US" dirty="0">
                        <a:solidFill>
                          <a:srgbClr val="040000"/>
                        </a:solidFill>
                      </a:endParaRPr>
                    </a:p>
                  </a:txBody>
                  <a:tcPr anchor="ctr"/>
                </a:tc>
                <a:tc>
                  <a:txBody>
                    <a:bodyPr/>
                    <a:lstStyle/>
                    <a:p>
                      <a:pPr algn="ctr"/>
                      <a:r>
                        <a:rPr lang="zh-CN" altLang="en-US" dirty="0">
                          <a:solidFill>
                            <a:srgbClr val="040000"/>
                          </a:solidFill>
                        </a:rPr>
                        <a:t>＜</a:t>
                      </a:r>
                      <a:r>
                        <a:rPr lang="en-US" altLang="zh-CN" dirty="0">
                          <a:solidFill>
                            <a:srgbClr val="040000"/>
                          </a:solidFill>
                        </a:rPr>
                        <a:t>40</a:t>
                      </a:r>
                      <a:r>
                        <a:rPr lang="zh-CN" altLang="en-US" dirty="0">
                          <a:solidFill>
                            <a:srgbClr val="040000"/>
                          </a:solidFill>
                        </a:rPr>
                        <a:t>岁</a:t>
                      </a:r>
                    </a:p>
                  </a:txBody>
                  <a:tcPr anchor="ctr"/>
                </a:tc>
                <a:tc>
                  <a:txBody>
                    <a:bodyPr/>
                    <a:lstStyle/>
                    <a:p>
                      <a:pPr algn="ctr"/>
                      <a:r>
                        <a:rPr lang="zh-CN" altLang="en-US" dirty="0">
                          <a:solidFill>
                            <a:srgbClr val="040000"/>
                          </a:solidFill>
                        </a:rPr>
                        <a:t>闭经</a:t>
                      </a:r>
                    </a:p>
                  </a:txBody>
                  <a:tcPr anchor="ctr"/>
                </a:tc>
                <a:tc>
                  <a:txBody>
                    <a:bodyPr/>
                    <a:lstStyle/>
                    <a:p>
                      <a:pPr algn="ctr"/>
                      <a:r>
                        <a:rPr lang="zh-CN" altLang="en-US" dirty="0">
                          <a:solidFill>
                            <a:srgbClr val="040000"/>
                          </a:solidFill>
                          <a:latin typeface="Times New Roman" pitchFamily="18" charset="0"/>
                          <a:cs typeface="Times New Roman" pitchFamily="18" charset="0"/>
                        </a:rPr>
                        <a:t>＜</a:t>
                      </a:r>
                      <a:r>
                        <a:rPr lang="en-US" altLang="zh-CN" dirty="0">
                          <a:solidFill>
                            <a:srgbClr val="040000"/>
                          </a:solidFill>
                          <a:latin typeface="Times New Roman" pitchFamily="18" charset="0"/>
                          <a:ea typeface="宋体" pitchFamily="2" charset="-122"/>
                          <a:cs typeface="Times New Roman" pitchFamily="18" charset="0"/>
                        </a:rPr>
                        <a:t>0.5~1.1 µg/L</a:t>
                      </a:r>
                      <a:endParaRPr lang="zh-CN" altLang="en-US" dirty="0">
                        <a:solidFill>
                          <a:srgbClr val="040000"/>
                        </a:solidFill>
                        <a:latin typeface="Times New Roman" pitchFamily="18" charset="0"/>
                        <a:cs typeface="Times New Roman" pitchFamily="18" charset="0"/>
                      </a:endParaRPr>
                    </a:p>
                  </a:txBody>
                  <a:tcPr anchor="ctr"/>
                </a:tc>
                <a:tc>
                  <a:txBody>
                    <a:bodyPr/>
                    <a:lstStyle/>
                    <a:p>
                      <a:pPr algn="l"/>
                      <a:r>
                        <a:rPr lang="zh-CN" altLang="en-US" dirty="0">
                          <a:solidFill>
                            <a:srgbClr val="040000"/>
                          </a:solidFill>
                        </a:rPr>
                        <a:t>两次</a:t>
                      </a:r>
                      <a:r>
                        <a:rPr lang="en-US" altLang="zh-CN" dirty="0">
                          <a:solidFill>
                            <a:srgbClr val="040000"/>
                          </a:solidFill>
                        </a:rPr>
                        <a:t>FSH</a:t>
                      </a:r>
                      <a:r>
                        <a:rPr lang="zh-CN" altLang="en-US" dirty="0">
                          <a:solidFill>
                            <a:srgbClr val="040000"/>
                          </a:solidFill>
                        </a:rPr>
                        <a:t>≥</a:t>
                      </a:r>
                      <a:r>
                        <a:rPr lang="en-US" altLang="zh-CN" dirty="0">
                          <a:solidFill>
                            <a:srgbClr val="040000"/>
                          </a:solidFill>
                        </a:rPr>
                        <a:t>40IU/L</a:t>
                      </a:r>
                      <a:endParaRPr lang="zh-CN" altLang="en-US" dirty="0">
                        <a:solidFill>
                          <a:srgbClr val="040000"/>
                        </a:solidFill>
                      </a:endParaRPr>
                    </a:p>
                  </a:txBody>
                  <a:tcPr anchor="ctr"/>
                </a:tc>
                <a:tc>
                  <a:txBody>
                    <a:bodyPr/>
                    <a:lstStyle/>
                    <a:p>
                      <a:pPr algn="ctr"/>
                      <a:r>
                        <a:rPr lang="zh-CN" altLang="en-US" dirty="0">
                          <a:solidFill>
                            <a:srgbClr val="040000"/>
                          </a:solidFill>
                        </a:rPr>
                        <a:t>不清</a:t>
                      </a:r>
                    </a:p>
                  </a:txBody>
                  <a:tcPr anchor="ctr"/>
                </a:tc>
                <a:extLst>
                  <a:ext uri="{0D108BD9-81ED-4DB2-BD59-A6C34878D82A}">
                    <a16:rowId xmlns:a16="http://schemas.microsoft.com/office/drawing/2014/main" val="10001"/>
                  </a:ext>
                </a:extLst>
              </a:tr>
              <a:tr h="1242656">
                <a:tc>
                  <a:txBody>
                    <a:bodyPr/>
                    <a:lstStyle/>
                    <a:p>
                      <a:pPr algn="ctr"/>
                      <a:r>
                        <a:rPr lang="en-US" altLang="zh-CN" dirty="0">
                          <a:solidFill>
                            <a:srgbClr val="040000"/>
                          </a:solidFill>
                        </a:rPr>
                        <a:t>POI</a:t>
                      </a:r>
                      <a:endParaRPr lang="zh-CN" altLang="en-US" dirty="0">
                        <a:solidFill>
                          <a:srgbClr val="040000"/>
                        </a:solidFill>
                      </a:endParaRPr>
                    </a:p>
                  </a:txBody>
                  <a:tcPr anchor="ctr"/>
                </a:tc>
                <a:tc>
                  <a:txBody>
                    <a:bodyPr/>
                    <a:lstStyle/>
                    <a:p>
                      <a:pPr marL="0" marR="0" indent="0" algn="ctr" defTabSz="728289" rtl="0" eaLnBrk="1" fontAlgn="auto" latinLnBrk="0" hangingPunct="1">
                        <a:lnSpc>
                          <a:spcPct val="100000"/>
                        </a:lnSpc>
                        <a:spcBef>
                          <a:spcPts val="0"/>
                        </a:spcBef>
                        <a:spcAft>
                          <a:spcPts val="0"/>
                        </a:spcAft>
                        <a:buClrTx/>
                        <a:buSzTx/>
                        <a:buFontTx/>
                        <a:buNone/>
                        <a:tabLst/>
                        <a:defRPr/>
                      </a:pPr>
                      <a:r>
                        <a:rPr lang="zh-CN" altLang="en-US" dirty="0">
                          <a:solidFill>
                            <a:srgbClr val="040000"/>
                          </a:solidFill>
                        </a:rPr>
                        <a:t>＜</a:t>
                      </a:r>
                      <a:r>
                        <a:rPr lang="en-US" altLang="zh-CN" dirty="0">
                          <a:solidFill>
                            <a:srgbClr val="040000"/>
                          </a:solidFill>
                        </a:rPr>
                        <a:t>40</a:t>
                      </a:r>
                      <a:r>
                        <a:rPr lang="zh-CN" altLang="en-US" dirty="0">
                          <a:solidFill>
                            <a:srgbClr val="040000"/>
                          </a:solidFill>
                        </a:rPr>
                        <a:t>岁</a:t>
                      </a:r>
                    </a:p>
                    <a:p>
                      <a:pPr algn="ctr"/>
                      <a:endParaRPr lang="zh-CN" altLang="en-US" dirty="0">
                        <a:solidFill>
                          <a:srgbClr val="040000"/>
                        </a:solidFill>
                      </a:endParaRPr>
                    </a:p>
                  </a:txBody>
                  <a:tcPr anchor="ctr"/>
                </a:tc>
                <a:tc>
                  <a:txBody>
                    <a:bodyPr/>
                    <a:lstStyle/>
                    <a:p>
                      <a:pPr algn="ctr"/>
                      <a:r>
                        <a:rPr lang="zh-CN" altLang="en-US" dirty="0">
                          <a:solidFill>
                            <a:srgbClr val="040000"/>
                          </a:solidFill>
                        </a:rPr>
                        <a:t>月经稀发或闭经</a:t>
                      </a:r>
                    </a:p>
                  </a:txBody>
                  <a:tcPr anchor="ctr"/>
                </a:tc>
                <a:tc>
                  <a:txBody>
                    <a:bodyPr/>
                    <a:lstStyle/>
                    <a:p>
                      <a:pPr marL="0" marR="0" indent="0" algn="ctr" defTabSz="728289" rtl="0" eaLnBrk="1" fontAlgn="auto" latinLnBrk="0" hangingPunct="1">
                        <a:lnSpc>
                          <a:spcPct val="100000"/>
                        </a:lnSpc>
                        <a:spcBef>
                          <a:spcPts val="0"/>
                        </a:spcBef>
                        <a:spcAft>
                          <a:spcPts val="0"/>
                        </a:spcAft>
                        <a:buClrTx/>
                        <a:buSzTx/>
                        <a:buFontTx/>
                        <a:buNone/>
                        <a:tabLst/>
                        <a:defRPr/>
                      </a:pPr>
                      <a:r>
                        <a:rPr lang="zh-CN" altLang="en-US" dirty="0">
                          <a:solidFill>
                            <a:srgbClr val="040000"/>
                          </a:solidFill>
                          <a:latin typeface="Times New Roman" pitchFamily="18" charset="0"/>
                          <a:cs typeface="Times New Roman" pitchFamily="18" charset="0"/>
                        </a:rPr>
                        <a:t>＜</a:t>
                      </a:r>
                      <a:r>
                        <a:rPr lang="en-US" altLang="zh-CN" dirty="0">
                          <a:solidFill>
                            <a:srgbClr val="040000"/>
                          </a:solidFill>
                          <a:latin typeface="Times New Roman" pitchFamily="18" charset="0"/>
                          <a:ea typeface="宋体" pitchFamily="2" charset="-122"/>
                          <a:cs typeface="Times New Roman" pitchFamily="18" charset="0"/>
                        </a:rPr>
                        <a:t>0.5~1.1 µg/L</a:t>
                      </a:r>
                      <a:endParaRPr lang="zh-CN" altLang="en-US" dirty="0">
                        <a:solidFill>
                          <a:srgbClr val="040000"/>
                        </a:solidFill>
                        <a:latin typeface="Times New Roman" pitchFamily="18" charset="0"/>
                        <a:cs typeface="Times New Roman" pitchFamily="18" charset="0"/>
                      </a:endParaRPr>
                    </a:p>
                    <a:p>
                      <a:pPr algn="ctr"/>
                      <a:endParaRPr lang="zh-CN" altLang="en-US" dirty="0">
                        <a:solidFill>
                          <a:srgbClr val="040000"/>
                        </a:solidFill>
                        <a:latin typeface="Times New Roman" pitchFamily="18" charset="0"/>
                        <a:cs typeface="Times New Roman" pitchFamily="18" charset="0"/>
                      </a:endParaRPr>
                    </a:p>
                  </a:txBody>
                  <a:tcPr anchor="ctr"/>
                </a:tc>
                <a:tc>
                  <a:txBody>
                    <a:bodyPr/>
                    <a:lstStyle/>
                    <a:p>
                      <a:pPr marL="0" marR="0" indent="0" algn="l" defTabSz="728289" rtl="0" eaLnBrk="1" fontAlgn="auto" latinLnBrk="0" hangingPunct="1">
                        <a:lnSpc>
                          <a:spcPct val="100000"/>
                        </a:lnSpc>
                        <a:spcBef>
                          <a:spcPts val="0"/>
                        </a:spcBef>
                        <a:spcAft>
                          <a:spcPts val="0"/>
                        </a:spcAft>
                        <a:buClrTx/>
                        <a:buSzTx/>
                        <a:buFontTx/>
                        <a:buNone/>
                        <a:tabLst/>
                        <a:defRPr/>
                      </a:pPr>
                      <a:r>
                        <a:rPr lang="zh-CN" altLang="en-US" dirty="0">
                          <a:solidFill>
                            <a:srgbClr val="040000"/>
                          </a:solidFill>
                        </a:rPr>
                        <a:t>两次</a:t>
                      </a:r>
                      <a:r>
                        <a:rPr lang="en-US" altLang="zh-CN" dirty="0">
                          <a:solidFill>
                            <a:srgbClr val="040000"/>
                          </a:solidFill>
                        </a:rPr>
                        <a:t>FSH</a:t>
                      </a:r>
                      <a:r>
                        <a:rPr lang="zh-CN" altLang="en-US" dirty="0">
                          <a:solidFill>
                            <a:srgbClr val="040000"/>
                          </a:solidFill>
                        </a:rPr>
                        <a:t>≥</a:t>
                      </a:r>
                      <a:r>
                        <a:rPr lang="en-US" altLang="zh-CN" dirty="0">
                          <a:solidFill>
                            <a:srgbClr val="040000"/>
                          </a:solidFill>
                        </a:rPr>
                        <a:t>25IU/L</a:t>
                      </a:r>
                      <a:endParaRPr lang="zh-CN" altLang="en-US" dirty="0">
                        <a:solidFill>
                          <a:srgbClr val="040000"/>
                        </a:solidFill>
                      </a:endParaRPr>
                    </a:p>
                    <a:p>
                      <a:pPr algn="l"/>
                      <a:endParaRPr lang="zh-CN" altLang="en-US" dirty="0">
                        <a:solidFill>
                          <a:srgbClr val="040000"/>
                        </a:solidFill>
                      </a:endParaRPr>
                    </a:p>
                  </a:txBody>
                  <a:tcPr anchor="ctr"/>
                </a:tc>
                <a:tc>
                  <a:txBody>
                    <a:bodyPr/>
                    <a:lstStyle/>
                    <a:p>
                      <a:pPr algn="ctr"/>
                      <a:r>
                        <a:rPr lang="zh-CN" altLang="en-US" dirty="0">
                          <a:solidFill>
                            <a:srgbClr val="040000"/>
                          </a:solidFill>
                        </a:rPr>
                        <a:t>减少</a:t>
                      </a:r>
                    </a:p>
                  </a:txBody>
                  <a:tcPr anchor="ctr"/>
                </a:tc>
                <a:extLst>
                  <a:ext uri="{0D108BD9-81ED-4DB2-BD59-A6C34878D82A}">
                    <a16:rowId xmlns:a16="http://schemas.microsoft.com/office/drawing/2014/main" val="10002"/>
                  </a:ext>
                </a:extLst>
              </a:tr>
              <a:tr h="1041310">
                <a:tc>
                  <a:txBody>
                    <a:bodyPr/>
                    <a:lstStyle/>
                    <a:p>
                      <a:pPr algn="ctr"/>
                      <a:r>
                        <a:rPr lang="en-US" altLang="zh-CN" dirty="0">
                          <a:solidFill>
                            <a:srgbClr val="040000"/>
                          </a:solidFill>
                        </a:rPr>
                        <a:t>POR</a:t>
                      </a:r>
                      <a:endParaRPr lang="zh-CN" altLang="en-US" dirty="0">
                        <a:solidFill>
                          <a:srgbClr val="040000"/>
                        </a:solidFill>
                      </a:endParaRPr>
                    </a:p>
                  </a:txBody>
                  <a:tcPr anchor="ctr"/>
                </a:tc>
                <a:tc>
                  <a:txBody>
                    <a:bodyPr/>
                    <a:lstStyle/>
                    <a:p>
                      <a:pPr algn="ctr"/>
                      <a:r>
                        <a:rPr lang="zh-CN" altLang="en-US" dirty="0">
                          <a:solidFill>
                            <a:srgbClr val="040000"/>
                          </a:solidFill>
                        </a:rPr>
                        <a:t>可＞</a:t>
                      </a:r>
                      <a:r>
                        <a:rPr lang="en-US" altLang="zh-CN" dirty="0">
                          <a:solidFill>
                            <a:srgbClr val="040000"/>
                          </a:solidFill>
                        </a:rPr>
                        <a:t>40</a:t>
                      </a:r>
                      <a:r>
                        <a:rPr lang="zh-CN" altLang="en-US" dirty="0">
                          <a:solidFill>
                            <a:srgbClr val="040000"/>
                          </a:solidFill>
                        </a:rPr>
                        <a:t>岁</a:t>
                      </a:r>
                      <a:endParaRPr lang="en-US" altLang="zh-CN" dirty="0">
                        <a:solidFill>
                          <a:srgbClr val="040000"/>
                        </a:solidFill>
                      </a:endParaRPr>
                    </a:p>
                    <a:p>
                      <a:pPr algn="ctr"/>
                      <a:r>
                        <a:rPr lang="zh-CN" altLang="en-US" dirty="0">
                          <a:solidFill>
                            <a:srgbClr val="040000"/>
                          </a:solidFill>
                        </a:rPr>
                        <a:t>可＜</a:t>
                      </a:r>
                      <a:r>
                        <a:rPr lang="en-US" altLang="zh-CN" dirty="0">
                          <a:solidFill>
                            <a:srgbClr val="040000"/>
                          </a:solidFill>
                        </a:rPr>
                        <a:t>40</a:t>
                      </a:r>
                      <a:r>
                        <a:rPr lang="zh-CN" altLang="en-US" dirty="0">
                          <a:solidFill>
                            <a:srgbClr val="040000"/>
                          </a:solidFill>
                        </a:rPr>
                        <a:t>岁</a:t>
                      </a:r>
                    </a:p>
                  </a:txBody>
                  <a:tcPr anchor="ctr"/>
                </a:tc>
                <a:tc>
                  <a:txBody>
                    <a:bodyPr/>
                    <a:lstStyle/>
                    <a:p>
                      <a:pPr algn="ctr"/>
                      <a:r>
                        <a:rPr lang="zh-CN" altLang="en-US" dirty="0">
                          <a:solidFill>
                            <a:srgbClr val="040000"/>
                          </a:solidFill>
                        </a:rPr>
                        <a:t>无特殊</a:t>
                      </a:r>
                    </a:p>
                  </a:txBody>
                  <a:tcPr anchor="ctr"/>
                </a:tc>
                <a:tc>
                  <a:txBody>
                    <a:bodyPr/>
                    <a:lstStyle/>
                    <a:p>
                      <a:pPr marL="0" marR="0" indent="0" algn="ctr" defTabSz="728289" rtl="0" eaLnBrk="1" fontAlgn="auto" latinLnBrk="0" hangingPunct="1">
                        <a:lnSpc>
                          <a:spcPct val="100000"/>
                        </a:lnSpc>
                        <a:spcBef>
                          <a:spcPts val="0"/>
                        </a:spcBef>
                        <a:spcAft>
                          <a:spcPts val="0"/>
                        </a:spcAft>
                        <a:buClrTx/>
                        <a:buSzTx/>
                        <a:buFontTx/>
                        <a:buNone/>
                        <a:tabLst/>
                        <a:defRPr/>
                      </a:pPr>
                      <a:r>
                        <a:rPr lang="zh-CN" altLang="en-US" dirty="0">
                          <a:solidFill>
                            <a:srgbClr val="040000"/>
                          </a:solidFill>
                          <a:latin typeface="Times New Roman" pitchFamily="18" charset="0"/>
                          <a:cs typeface="Times New Roman" pitchFamily="18" charset="0"/>
                        </a:rPr>
                        <a:t>＜</a:t>
                      </a:r>
                      <a:r>
                        <a:rPr lang="en-US" altLang="zh-CN" dirty="0">
                          <a:solidFill>
                            <a:srgbClr val="040000"/>
                          </a:solidFill>
                          <a:latin typeface="Times New Roman" pitchFamily="18" charset="0"/>
                          <a:ea typeface="宋体" pitchFamily="2" charset="-122"/>
                          <a:cs typeface="Times New Roman" pitchFamily="18" charset="0"/>
                        </a:rPr>
                        <a:t>0.5~1.1 µg/L</a:t>
                      </a:r>
                      <a:endParaRPr lang="zh-CN" altLang="en-US" dirty="0">
                        <a:solidFill>
                          <a:srgbClr val="040000"/>
                        </a:solidFill>
                        <a:latin typeface="Times New Roman" pitchFamily="18" charset="0"/>
                        <a:cs typeface="Times New Roman" pitchFamily="18" charset="0"/>
                      </a:endParaRPr>
                    </a:p>
                    <a:p>
                      <a:pPr algn="ctr"/>
                      <a:endParaRPr lang="zh-CN" altLang="en-US" dirty="0">
                        <a:solidFill>
                          <a:srgbClr val="040000"/>
                        </a:solidFill>
                        <a:latin typeface="Times New Roman" pitchFamily="18" charset="0"/>
                        <a:cs typeface="Times New Roman" pitchFamily="18" charset="0"/>
                      </a:endParaRPr>
                    </a:p>
                  </a:txBody>
                  <a:tcPr anchor="ctr"/>
                </a:tc>
                <a:tc>
                  <a:txBody>
                    <a:bodyPr/>
                    <a:lstStyle/>
                    <a:p>
                      <a:pPr algn="ctr"/>
                      <a:r>
                        <a:rPr lang="en-US" altLang="zh-CN" dirty="0">
                          <a:solidFill>
                            <a:srgbClr val="040000"/>
                          </a:solidFill>
                        </a:rPr>
                        <a:t>FSH</a:t>
                      </a:r>
                      <a:r>
                        <a:rPr lang="zh-CN" altLang="en-US" dirty="0">
                          <a:solidFill>
                            <a:srgbClr val="040000"/>
                          </a:solidFill>
                        </a:rPr>
                        <a:t>升高</a:t>
                      </a:r>
                    </a:p>
                  </a:txBody>
                  <a:tcPr anchor="ctr"/>
                </a:tc>
                <a:tc>
                  <a:txBody>
                    <a:bodyPr/>
                    <a:lstStyle/>
                    <a:p>
                      <a:pPr algn="ctr"/>
                      <a:r>
                        <a:rPr lang="zh-CN" altLang="en-US" dirty="0">
                          <a:solidFill>
                            <a:srgbClr val="040000"/>
                          </a:solidFill>
                        </a:rPr>
                        <a:t>减少</a:t>
                      </a:r>
                    </a:p>
                  </a:txBody>
                  <a:tcPr anchor="ctr"/>
                </a:tc>
                <a:extLst>
                  <a:ext uri="{0D108BD9-81ED-4DB2-BD59-A6C34878D82A}">
                    <a16:rowId xmlns:a16="http://schemas.microsoft.com/office/drawing/2014/main" val="10003"/>
                  </a:ext>
                </a:extLst>
              </a:tr>
              <a:tr h="955890">
                <a:tc>
                  <a:txBody>
                    <a:bodyPr/>
                    <a:lstStyle/>
                    <a:p>
                      <a:pPr algn="ctr"/>
                      <a:r>
                        <a:rPr lang="en-US" altLang="zh-CN" dirty="0">
                          <a:solidFill>
                            <a:srgbClr val="040000"/>
                          </a:solidFill>
                        </a:rPr>
                        <a:t>ROS</a:t>
                      </a:r>
                      <a:endParaRPr lang="zh-CN" altLang="en-US" dirty="0">
                        <a:solidFill>
                          <a:srgbClr val="040000"/>
                        </a:solidFill>
                      </a:endParaRPr>
                    </a:p>
                  </a:txBody>
                  <a:tcPr anchor="ctr"/>
                </a:tc>
                <a:tc>
                  <a:txBody>
                    <a:bodyPr/>
                    <a:lstStyle/>
                    <a:p>
                      <a:pPr algn="ctr"/>
                      <a:r>
                        <a:rPr lang="zh-CN" altLang="en-US" dirty="0">
                          <a:solidFill>
                            <a:srgbClr val="040000"/>
                          </a:solidFill>
                        </a:rPr>
                        <a:t>年轻</a:t>
                      </a:r>
                    </a:p>
                  </a:txBody>
                  <a:tcPr anchor="ctr"/>
                </a:tc>
                <a:tc>
                  <a:txBody>
                    <a:bodyPr/>
                    <a:lstStyle/>
                    <a:p>
                      <a:pPr marL="0" marR="0" indent="0" algn="ctr" defTabSz="728289" rtl="0" eaLnBrk="1" fontAlgn="auto" latinLnBrk="0" hangingPunct="1">
                        <a:lnSpc>
                          <a:spcPct val="100000"/>
                        </a:lnSpc>
                        <a:spcBef>
                          <a:spcPts val="0"/>
                        </a:spcBef>
                        <a:spcAft>
                          <a:spcPts val="0"/>
                        </a:spcAft>
                        <a:buClrTx/>
                        <a:buSzTx/>
                        <a:buFontTx/>
                        <a:buNone/>
                        <a:tabLst/>
                        <a:defRPr/>
                      </a:pPr>
                      <a:r>
                        <a:rPr lang="zh-CN" altLang="en-US" dirty="0">
                          <a:solidFill>
                            <a:srgbClr val="040000"/>
                          </a:solidFill>
                        </a:rPr>
                        <a:t>月经稀发或闭经</a:t>
                      </a:r>
                    </a:p>
                    <a:p>
                      <a:pPr algn="ctr"/>
                      <a:endParaRPr lang="zh-CN" altLang="en-US" dirty="0">
                        <a:solidFill>
                          <a:srgbClr val="040000"/>
                        </a:solidFill>
                      </a:endParaRPr>
                    </a:p>
                  </a:txBody>
                  <a:tcPr anchor="ctr"/>
                </a:tc>
                <a:tc>
                  <a:txBody>
                    <a:bodyPr/>
                    <a:lstStyle/>
                    <a:p>
                      <a:pPr algn="ctr"/>
                      <a:r>
                        <a:rPr lang="zh-CN" altLang="en-US" dirty="0">
                          <a:solidFill>
                            <a:srgbClr val="040000"/>
                          </a:solidFill>
                          <a:latin typeface="Times New Roman" pitchFamily="18" charset="0"/>
                          <a:cs typeface="Times New Roman" pitchFamily="18" charset="0"/>
                        </a:rPr>
                        <a:t>正常</a:t>
                      </a:r>
                    </a:p>
                  </a:txBody>
                  <a:tcPr anchor="ctr"/>
                </a:tc>
                <a:tc>
                  <a:txBody>
                    <a:bodyPr/>
                    <a:lstStyle/>
                    <a:p>
                      <a:pPr marL="0" marR="0" indent="0" algn="ctr" defTabSz="728289" rtl="0" eaLnBrk="1" fontAlgn="auto" latinLnBrk="0" hangingPunct="1">
                        <a:lnSpc>
                          <a:spcPct val="100000"/>
                        </a:lnSpc>
                        <a:spcBef>
                          <a:spcPts val="0"/>
                        </a:spcBef>
                        <a:spcAft>
                          <a:spcPts val="0"/>
                        </a:spcAft>
                        <a:buClrTx/>
                        <a:buSzTx/>
                        <a:buFontTx/>
                        <a:buNone/>
                        <a:tabLst/>
                        <a:defRPr/>
                      </a:pPr>
                      <a:r>
                        <a:rPr lang="en-US" altLang="zh-CN" dirty="0">
                          <a:solidFill>
                            <a:srgbClr val="040000"/>
                          </a:solidFill>
                        </a:rPr>
                        <a:t>FSH</a:t>
                      </a:r>
                      <a:r>
                        <a:rPr lang="zh-CN" altLang="en-US" dirty="0">
                          <a:solidFill>
                            <a:srgbClr val="040000"/>
                          </a:solidFill>
                        </a:rPr>
                        <a:t>升高</a:t>
                      </a:r>
                    </a:p>
                    <a:p>
                      <a:pPr algn="ctr"/>
                      <a:endParaRPr lang="zh-CN" altLang="en-US" dirty="0">
                        <a:solidFill>
                          <a:srgbClr val="040000"/>
                        </a:solidFill>
                      </a:endParaRPr>
                    </a:p>
                  </a:txBody>
                  <a:tcPr anchor="ctr"/>
                </a:tc>
                <a:tc>
                  <a:txBody>
                    <a:bodyPr/>
                    <a:lstStyle/>
                    <a:p>
                      <a:pPr algn="ctr"/>
                      <a:r>
                        <a:rPr lang="zh-CN" altLang="en-US" dirty="0">
                          <a:solidFill>
                            <a:srgbClr val="040000"/>
                          </a:solidFill>
                        </a:rPr>
                        <a:t>正常</a:t>
                      </a:r>
                    </a:p>
                  </a:txBody>
                  <a:tcPr anchor="ctr"/>
                </a:tc>
                <a:extLst>
                  <a:ext uri="{0D108BD9-81ED-4DB2-BD59-A6C34878D82A}">
                    <a16:rowId xmlns:a16="http://schemas.microsoft.com/office/drawing/2014/main" val="10004"/>
                  </a:ext>
                </a:extLst>
              </a:tr>
              <a:tr h="453134">
                <a:tc>
                  <a:txBody>
                    <a:bodyPr/>
                    <a:lstStyle/>
                    <a:p>
                      <a:pPr algn="ctr"/>
                      <a:r>
                        <a:rPr lang="en-US" altLang="zh-CN" dirty="0">
                          <a:solidFill>
                            <a:srgbClr val="040000"/>
                          </a:solidFill>
                        </a:rPr>
                        <a:t>HH</a:t>
                      </a:r>
                      <a:endParaRPr lang="zh-CN" altLang="en-US" dirty="0">
                        <a:solidFill>
                          <a:srgbClr val="040000"/>
                        </a:solidFill>
                      </a:endParaRPr>
                    </a:p>
                  </a:txBody>
                  <a:tcPr anchor="ctr"/>
                </a:tc>
                <a:tc>
                  <a:txBody>
                    <a:bodyPr/>
                    <a:lstStyle/>
                    <a:p>
                      <a:pPr algn="ctr"/>
                      <a:r>
                        <a:rPr lang="zh-CN" altLang="en-US" dirty="0">
                          <a:solidFill>
                            <a:srgbClr val="040000"/>
                          </a:solidFill>
                        </a:rPr>
                        <a:t>年轻</a:t>
                      </a:r>
                    </a:p>
                  </a:txBody>
                  <a:tcPr anchor="ctr"/>
                </a:tc>
                <a:tc>
                  <a:txBody>
                    <a:bodyPr/>
                    <a:lstStyle/>
                    <a:p>
                      <a:pPr algn="ctr"/>
                      <a:r>
                        <a:rPr lang="zh-CN" altLang="en-US" dirty="0">
                          <a:solidFill>
                            <a:srgbClr val="040000"/>
                          </a:solidFill>
                        </a:rPr>
                        <a:t>闭经</a:t>
                      </a:r>
                    </a:p>
                  </a:txBody>
                  <a:tcPr anchor="ctr"/>
                </a:tc>
                <a:tc>
                  <a:txBody>
                    <a:bodyPr/>
                    <a:lstStyle/>
                    <a:p>
                      <a:pPr algn="ctr"/>
                      <a:r>
                        <a:rPr lang="zh-CN" altLang="en-US" dirty="0">
                          <a:solidFill>
                            <a:srgbClr val="040000"/>
                          </a:solidFill>
                          <a:latin typeface="Times New Roman" pitchFamily="18" charset="0"/>
                          <a:cs typeface="Times New Roman" pitchFamily="18" charset="0"/>
                        </a:rPr>
                        <a:t>正常</a:t>
                      </a:r>
                      <a:r>
                        <a:rPr lang="en-US" altLang="zh-CN" dirty="0">
                          <a:solidFill>
                            <a:srgbClr val="040000"/>
                          </a:solidFill>
                          <a:latin typeface="Times New Roman" pitchFamily="18" charset="0"/>
                          <a:cs typeface="Times New Roman" pitchFamily="18" charset="0"/>
                        </a:rPr>
                        <a:t>/</a:t>
                      </a:r>
                      <a:r>
                        <a:rPr lang="zh-CN" altLang="en-US" dirty="0">
                          <a:solidFill>
                            <a:srgbClr val="040000"/>
                          </a:solidFill>
                          <a:latin typeface="Times New Roman" pitchFamily="18" charset="0"/>
                          <a:cs typeface="Times New Roman" pitchFamily="18" charset="0"/>
                        </a:rPr>
                        <a:t>略低</a:t>
                      </a:r>
                    </a:p>
                  </a:txBody>
                  <a:tcPr anchor="ctr"/>
                </a:tc>
                <a:tc>
                  <a:txBody>
                    <a:bodyPr/>
                    <a:lstStyle/>
                    <a:p>
                      <a:pPr algn="ctr"/>
                      <a:r>
                        <a:rPr lang="zh-CN" altLang="en-US" dirty="0">
                          <a:solidFill>
                            <a:srgbClr val="040000"/>
                          </a:solidFill>
                        </a:rPr>
                        <a:t>低</a:t>
                      </a:r>
                    </a:p>
                  </a:txBody>
                  <a:tcPr anchor="ctr"/>
                </a:tc>
                <a:tc>
                  <a:txBody>
                    <a:bodyPr/>
                    <a:lstStyle/>
                    <a:p>
                      <a:pPr algn="ctr"/>
                      <a:r>
                        <a:rPr lang="zh-CN" altLang="en-US" dirty="0">
                          <a:solidFill>
                            <a:srgbClr val="040000"/>
                          </a:solidFill>
                        </a:rPr>
                        <a:t>正常</a:t>
                      </a:r>
                      <a:r>
                        <a:rPr lang="en-US" altLang="zh-CN" dirty="0">
                          <a:solidFill>
                            <a:srgbClr val="040000"/>
                          </a:solidFill>
                        </a:rPr>
                        <a:t>/</a:t>
                      </a:r>
                      <a:r>
                        <a:rPr lang="zh-CN" altLang="en-US" dirty="0">
                          <a:solidFill>
                            <a:srgbClr val="040000"/>
                          </a:solidFill>
                        </a:rPr>
                        <a:t>稍少</a:t>
                      </a:r>
                    </a:p>
                  </a:txBody>
                  <a:tcPr anchor="ctr"/>
                </a:tc>
                <a:extLst>
                  <a:ext uri="{0D108BD9-81ED-4DB2-BD59-A6C34878D82A}">
                    <a16:rowId xmlns:a16="http://schemas.microsoft.com/office/drawing/2014/main" val="10005"/>
                  </a:ext>
                </a:extLst>
              </a:tr>
              <a:tr h="955890">
                <a:tc>
                  <a:txBody>
                    <a:bodyPr/>
                    <a:lstStyle/>
                    <a:p>
                      <a:pPr algn="ctr"/>
                      <a:r>
                        <a:rPr lang="en-US" altLang="zh-CN" dirty="0">
                          <a:solidFill>
                            <a:srgbClr val="FF0000"/>
                          </a:solidFill>
                        </a:rPr>
                        <a:t>PCOS</a:t>
                      </a:r>
                      <a:endParaRPr lang="zh-CN" altLang="en-US" dirty="0">
                        <a:solidFill>
                          <a:srgbClr val="FF0000"/>
                        </a:solidFill>
                      </a:endParaRPr>
                    </a:p>
                  </a:txBody>
                  <a:tcPr anchor="ctr"/>
                </a:tc>
                <a:tc>
                  <a:txBody>
                    <a:bodyPr/>
                    <a:lstStyle/>
                    <a:p>
                      <a:pPr algn="ctr"/>
                      <a:r>
                        <a:rPr lang="zh-CN" altLang="en-US" dirty="0">
                          <a:solidFill>
                            <a:srgbClr val="040000"/>
                          </a:solidFill>
                        </a:rPr>
                        <a:t>无特殊</a:t>
                      </a:r>
                    </a:p>
                  </a:txBody>
                  <a:tcPr anchor="ctr"/>
                </a:tc>
                <a:tc>
                  <a:txBody>
                    <a:bodyPr/>
                    <a:lstStyle/>
                    <a:p>
                      <a:pPr algn="ctr"/>
                      <a:r>
                        <a:rPr lang="zh-CN" altLang="en-US" dirty="0">
                          <a:solidFill>
                            <a:srgbClr val="040000"/>
                          </a:solidFill>
                        </a:rPr>
                        <a:t>正常或月经稀发</a:t>
                      </a:r>
                    </a:p>
                  </a:txBody>
                  <a:tcPr anchor="ctr"/>
                </a:tc>
                <a:tc>
                  <a:txBody>
                    <a:bodyPr/>
                    <a:lstStyle/>
                    <a:p>
                      <a:pPr algn="ctr"/>
                      <a:r>
                        <a:rPr lang="zh-CN" altLang="en-US" dirty="0">
                          <a:solidFill>
                            <a:srgbClr val="040000"/>
                          </a:solidFill>
                          <a:latin typeface="Times New Roman" pitchFamily="18" charset="0"/>
                          <a:cs typeface="Times New Roman" pitchFamily="18" charset="0"/>
                        </a:rPr>
                        <a:t>升高</a:t>
                      </a:r>
                    </a:p>
                  </a:txBody>
                  <a:tcPr anchor="ctr"/>
                </a:tc>
                <a:tc>
                  <a:txBody>
                    <a:bodyPr/>
                    <a:lstStyle/>
                    <a:p>
                      <a:pPr algn="l"/>
                      <a:r>
                        <a:rPr lang="zh-CN" altLang="en-US" dirty="0">
                          <a:solidFill>
                            <a:srgbClr val="040000"/>
                          </a:solidFill>
                        </a:rPr>
                        <a:t>正常或</a:t>
                      </a:r>
                      <a:r>
                        <a:rPr lang="en-US" altLang="zh-CN" dirty="0">
                          <a:solidFill>
                            <a:srgbClr val="040000"/>
                          </a:solidFill>
                        </a:rPr>
                        <a:t>LH/FSH</a:t>
                      </a:r>
                      <a:r>
                        <a:rPr lang="zh-CN" altLang="en-US" dirty="0">
                          <a:solidFill>
                            <a:srgbClr val="040000"/>
                          </a:solidFill>
                        </a:rPr>
                        <a:t>＞</a:t>
                      </a:r>
                      <a:r>
                        <a:rPr lang="en-US" altLang="zh-CN" dirty="0">
                          <a:solidFill>
                            <a:srgbClr val="040000"/>
                          </a:solidFill>
                        </a:rPr>
                        <a:t>2</a:t>
                      </a:r>
                      <a:endParaRPr lang="zh-CN" altLang="en-US" dirty="0">
                        <a:solidFill>
                          <a:srgbClr val="040000"/>
                        </a:solidFill>
                      </a:endParaRPr>
                    </a:p>
                  </a:txBody>
                  <a:tcPr anchor="ctr"/>
                </a:tc>
                <a:tc>
                  <a:txBody>
                    <a:bodyPr/>
                    <a:lstStyle/>
                    <a:p>
                      <a:pPr algn="ctr"/>
                      <a:r>
                        <a:rPr lang="zh-CN" altLang="en-US" dirty="0">
                          <a:solidFill>
                            <a:srgbClr val="040000"/>
                          </a:solidFill>
                        </a:rPr>
                        <a:t>≥</a:t>
                      </a:r>
                      <a:r>
                        <a:rPr lang="en-US" altLang="zh-CN" dirty="0">
                          <a:solidFill>
                            <a:srgbClr val="040000"/>
                          </a:solidFill>
                        </a:rPr>
                        <a:t>12</a:t>
                      </a:r>
                      <a:r>
                        <a:rPr lang="zh-CN" altLang="en-US" dirty="0">
                          <a:solidFill>
                            <a:srgbClr val="040000"/>
                          </a:solidFill>
                        </a:rPr>
                        <a:t>个</a:t>
                      </a:r>
                    </a:p>
                  </a:txBody>
                  <a:tcPr anchor="ctr"/>
                </a:tc>
                <a:extLst>
                  <a:ext uri="{0D108BD9-81ED-4DB2-BD59-A6C34878D82A}">
                    <a16:rowId xmlns:a16="http://schemas.microsoft.com/office/drawing/2014/main" val="10006"/>
                  </a:ext>
                </a:extLst>
              </a:tr>
            </a:tbl>
          </a:graphicData>
        </a:graphic>
      </p:graphicFrame>
    </p:spTree>
    <p:extLst>
      <p:ext uri="{BB962C8B-B14F-4D97-AF65-F5344CB8AC3E}">
        <p14:creationId xmlns:p14="http://schemas.microsoft.com/office/powerpoint/2010/main" val="2866623891"/>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96901" y="1274763"/>
            <a:ext cx="10756900" cy="1608137"/>
          </a:xfrm>
        </p:spPr>
        <p:txBody>
          <a:bodyPr/>
          <a:lstStyle/>
          <a:p>
            <a:r>
              <a:rPr lang="en-US" altLang="zh-CN" sz="2000" dirty="0">
                <a:solidFill>
                  <a:srgbClr val="040000"/>
                </a:solidFill>
              </a:rPr>
              <a:t>Min </a:t>
            </a:r>
            <a:r>
              <a:rPr lang="zh-CN" altLang="en-US" sz="2000" dirty="0">
                <a:solidFill>
                  <a:srgbClr val="040000"/>
                </a:solidFill>
              </a:rPr>
              <a:t>等的研究中</a:t>
            </a:r>
            <a:r>
              <a:rPr lang="en-US" altLang="zh-CN" sz="2000" dirty="0">
                <a:solidFill>
                  <a:srgbClr val="040000"/>
                </a:solidFill>
              </a:rPr>
              <a:t>,</a:t>
            </a:r>
            <a:r>
              <a:rPr lang="zh-CN" altLang="en-US" sz="2000" dirty="0">
                <a:solidFill>
                  <a:srgbClr val="040000"/>
                </a:solidFill>
              </a:rPr>
              <a:t>卵巢低反应性</a:t>
            </a:r>
            <a:r>
              <a:rPr lang="en-US" altLang="zh-CN" sz="2000" dirty="0">
                <a:solidFill>
                  <a:srgbClr val="040000"/>
                </a:solidFill>
              </a:rPr>
              <a:t>(</a:t>
            </a:r>
            <a:r>
              <a:rPr lang="zh-CN" altLang="en-US" sz="2000" dirty="0">
                <a:solidFill>
                  <a:srgbClr val="040000"/>
                </a:solidFill>
              </a:rPr>
              <a:t>获卵数 </a:t>
            </a:r>
            <a:r>
              <a:rPr lang="en-US" altLang="zh-CN" sz="2000" dirty="0">
                <a:solidFill>
                  <a:srgbClr val="040000"/>
                </a:solidFill>
              </a:rPr>
              <a:t>&lt;3 </a:t>
            </a:r>
            <a:r>
              <a:rPr lang="zh-CN" altLang="en-US" sz="2000" dirty="0">
                <a:solidFill>
                  <a:srgbClr val="040000"/>
                </a:solidFill>
              </a:rPr>
              <a:t>个</a:t>
            </a:r>
            <a:r>
              <a:rPr lang="en-US" altLang="zh-CN" sz="2000" dirty="0">
                <a:solidFill>
                  <a:srgbClr val="040000"/>
                </a:solidFill>
              </a:rPr>
              <a:t>)</a:t>
            </a:r>
            <a:r>
              <a:rPr lang="zh-CN" altLang="en-US" sz="2000" dirty="0">
                <a:solidFill>
                  <a:srgbClr val="040000"/>
                </a:solidFill>
              </a:rPr>
              <a:t>对应的</a:t>
            </a:r>
            <a:r>
              <a:rPr lang="en-US" altLang="zh-CN" sz="2000" dirty="0">
                <a:solidFill>
                  <a:srgbClr val="040000"/>
                </a:solidFill>
              </a:rPr>
              <a:t>AMH </a:t>
            </a:r>
            <a:r>
              <a:rPr lang="zh-CN" altLang="en-US" sz="2000" dirty="0">
                <a:solidFill>
                  <a:srgbClr val="040000"/>
                </a:solidFill>
              </a:rPr>
              <a:t>数值为</a:t>
            </a:r>
            <a:r>
              <a:rPr lang="en-US" altLang="zh-CN" sz="2000" dirty="0">
                <a:solidFill>
                  <a:srgbClr val="FF0000"/>
                </a:solidFill>
              </a:rPr>
              <a:t>1.05 </a:t>
            </a:r>
            <a:r>
              <a:rPr lang="en-US" altLang="zh-CN" sz="2000" dirty="0" err="1">
                <a:solidFill>
                  <a:srgbClr val="FF0000"/>
                </a:solidFill>
              </a:rPr>
              <a:t>ng</a:t>
            </a:r>
            <a:r>
              <a:rPr lang="en-US" altLang="zh-CN" sz="2000" dirty="0">
                <a:solidFill>
                  <a:srgbClr val="FF0000"/>
                </a:solidFill>
              </a:rPr>
              <a:t>/ml</a:t>
            </a:r>
            <a:r>
              <a:rPr lang="en-US" altLang="zh-CN" sz="2000" dirty="0">
                <a:solidFill>
                  <a:srgbClr val="040000"/>
                </a:solidFill>
              </a:rPr>
              <a:t>,</a:t>
            </a:r>
            <a:r>
              <a:rPr lang="zh-CN" altLang="en-US" sz="2000" dirty="0">
                <a:solidFill>
                  <a:srgbClr val="040000"/>
                </a:solidFill>
              </a:rPr>
              <a:t>其敏感性和特异度分别为</a:t>
            </a:r>
            <a:r>
              <a:rPr lang="en-US" altLang="zh-CN" sz="2000" dirty="0">
                <a:solidFill>
                  <a:srgbClr val="040000"/>
                </a:solidFill>
              </a:rPr>
              <a:t>74% </a:t>
            </a:r>
            <a:r>
              <a:rPr lang="zh-CN" altLang="en-US" sz="2000" dirty="0">
                <a:solidFill>
                  <a:srgbClr val="040000"/>
                </a:solidFill>
              </a:rPr>
              <a:t>和</a:t>
            </a:r>
            <a:r>
              <a:rPr lang="en-US" altLang="zh-CN" sz="2000" dirty="0">
                <a:solidFill>
                  <a:srgbClr val="040000"/>
                </a:solidFill>
              </a:rPr>
              <a:t>87%;</a:t>
            </a:r>
            <a:r>
              <a:rPr lang="zh-CN" altLang="en-US" sz="2000" dirty="0">
                <a:solidFill>
                  <a:srgbClr val="040000"/>
                </a:solidFill>
              </a:rPr>
              <a:t>高反应性</a:t>
            </a:r>
            <a:r>
              <a:rPr lang="en-US" altLang="zh-CN" sz="2000" dirty="0">
                <a:solidFill>
                  <a:srgbClr val="040000"/>
                </a:solidFill>
              </a:rPr>
              <a:t>(</a:t>
            </a:r>
            <a:r>
              <a:rPr lang="zh-CN" altLang="en-US" sz="2000" dirty="0">
                <a:solidFill>
                  <a:srgbClr val="040000"/>
                </a:solidFill>
              </a:rPr>
              <a:t>获卵数 </a:t>
            </a:r>
            <a:r>
              <a:rPr lang="en-US" altLang="zh-CN" sz="2000" dirty="0">
                <a:solidFill>
                  <a:srgbClr val="040000"/>
                </a:solidFill>
              </a:rPr>
              <a:t>&gt; 25 </a:t>
            </a:r>
            <a:r>
              <a:rPr lang="zh-CN" altLang="en-US" sz="2000" dirty="0">
                <a:solidFill>
                  <a:srgbClr val="040000"/>
                </a:solidFill>
              </a:rPr>
              <a:t>个</a:t>
            </a:r>
            <a:r>
              <a:rPr lang="en-US" altLang="zh-CN" sz="2000" dirty="0">
                <a:solidFill>
                  <a:srgbClr val="040000"/>
                </a:solidFill>
              </a:rPr>
              <a:t>)</a:t>
            </a:r>
            <a:r>
              <a:rPr lang="zh-CN" altLang="en-US" sz="2000" dirty="0">
                <a:solidFill>
                  <a:srgbClr val="040000"/>
                </a:solidFill>
              </a:rPr>
              <a:t>对应的 </a:t>
            </a:r>
            <a:r>
              <a:rPr lang="en-US" altLang="zh-CN" sz="2000" dirty="0">
                <a:solidFill>
                  <a:srgbClr val="040000"/>
                </a:solidFill>
              </a:rPr>
              <a:t>AMH </a:t>
            </a:r>
            <a:r>
              <a:rPr lang="zh-CN" altLang="en-US" sz="2000" dirty="0">
                <a:solidFill>
                  <a:srgbClr val="040000"/>
                </a:solidFill>
              </a:rPr>
              <a:t>数值为</a:t>
            </a:r>
            <a:r>
              <a:rPr lang="zh-CN" altLang="en-US" sz="2000" dirty="0">
                <a:solidFill>
                  <a:srgbClr val="FF0000"/>
                </a:solidFill>
              </a:rPr>
              <a:t> </a:t>
            </a:r>
            <a:r>
              <a:rPr lang="en-US" altLang="zh-CN" sz="2000" dirty="0">
                <a:solidFill>
                  <a:srgbClr val="FF0000"/>
                </a:solidFill>
              </a:rPr>
              <a:t>3.55 </a:t>
            </a:r>
            <a:r>
              <a:rPr lang="en-US" altLang="zh-CN" sz="2000" dirty="0" err="1">
                <a:solidFill>
                  <a:srgbClr val="FF0000"/>
                </a:solidFill>
              </a:rPr>
              <a:t>ng</a:t>
            </a:r>
            <a:r>
              <a:rPr lang="en-US" altLang="zh-CN" sz="2000" dirty="0">
                <a:solidFill>
                  <a:srgbClr val="FF0000"/>
                </a:solidFill>
              </a:rPr>
              <a:t>/ml</a:t>
            </a:r>
            <a:r>
              <a:rPr lang="en-US" altLang="zh-CN" sz="2000" dirty="0">
                <a:solidFill>
                  <a:srgbClr val="040000"/>
                </a:solidFill>
              </a:rPr>
              <a:t>,</a:t>
            </a:r>
            <a:r>
              <a:rPr lang="zh-CN" altLang="en-US" sz="2000" dirty="0">
                <a:solidFill>
                  <a:srgbClr val="040000"/>
                </a:solidFill>
              </a:rPr>
              <a:t>敏感性和特异度分别为</a:t>
            </a:r>
            <a:r>
              <a:rPr lang="en-US" altLang="zh-CN" sz="2000" dirty="0">
                <a:solidFill>
                  <a:srgbClr val="040000"/>
                </a:solidFill>
              </a:rPr>
              <a:t>94% </a:t>
            </a:r>
            <a:r>
              <a:rPr lang="zh-CN" altLang="en-US" sz="2000" dirty="0">
                <a:solidFill>
                  <a:srgbClr val="040000"/>
                </a:solidFill>
              </a:rPr>
              <a:t>和</a:t>
            </a:r>
            <a:r>
              <a:rPr lang="en-US" altLang="zh-CN" sz="2000" dirty="0">
                <a:solidFill>
                  <a:srgbClr val="040000"/>
                </a:solidFill>
              </a:rPr>
              <a:t>81%</a:t>
            </a:r>
            <a:r>
              <a:rPr lang="zh-CN" altLang="en-US" sz="2000" dirty="0">
                <a:solidFill>
                  <a:srgbClr val="040000"/>
                </a:solidFill>
              </a:rPr>
              <a:t>在根据不同 </a:t>
            </a:r>
            <a:r>
              <a:rPr lang="en-US" altLang="zh-CN" sz="2000" dirty="0">
                <a:solidFill>
                  <a:srgbClr val="040000"/>
                </a:solidFill>
              </a:rPr>
              <a:t>AMH </a:t>
            </a:r>
            <a:r>
              <a:rPr lang="zh-CN" altLang="en-US" sz="2000" dirty="0">
                <a:solidFill>
                  <a:srgbClr val="040000"/>
                </a:solidFill>
              </a:rPr>
              <a:t>数值对于卵巢反应性分组后</a:t>
            </a:r>
            <a:r>
              <a:rPr lang="en-US" altLang="zh-CN" sz="2000" dirty="0">
                <a:solidFill>
                  <a:srgbClr val="040000"/>
                </a:solidFill>
              </a:rPr>
              <a:t>,</a:t>
            </a:r>
            <a:r>
              <a:rPr lang="zh-CN" altLang="en-US" sz="2000" dirty="0">
                <a:solidFill>
                  <a:srgbClr val="040000"/>
                </a:solidFill>
              </a:rPr>
              <a:t>不同组别之间</a:t>
            </a:r>
            <a:r>
              <a:rPr lang="zh-CN" altLang="en-US" sz="2000" dirty="0">
                <a:solidFill>
                  <a:srgbClr val="FF0000"/>
                </a:solidFill>
              </a:rPr>
              <a:t>妊娠率</a:t>
            </a:r>
            <a:r>
              <a:rPr lang="zh-CN" altLang="en-US" sz="2000" dirty="0">
                <a:solidFill>
                  <a:srgbClr val="040000"/>
                </a:solidFill>
              </a:rPr>
              <a:t>存在显著性差异</a:t>
            </a:r>
            <a:r>
              <a:rPr lang="en-US" altLang="zh-CN" sz="2000" dirty="0">
                <a:solidFill>
                  <a:srgbClr val="040000"/>
                </a:solidFill>
              </a:rPr>
              <a:t>(P =0.017) </a:t>
            </a:r>
            <a:endParaRPr lang="zh-CN" altLang="en-US" sz="2000" dirty="0">
              <a:solidFill>
                <a:srgbClr val="040000"/>
              </a:solidFill>
            </a:endParaRPr>
          </a:p>
          <a:p>
            <a:endParaRPr kumimoji="1" lang="zh-CN" altLang="en-US" dirty="0"/>
          </a:p>
        </p:txBody>
      </p:sp>
      <p:sp>
        <p:nvSpPr>
          <p:cNvPr id="4" name="文本框 3"/>
          <p:cNvSpPr txBox="1"/>
          <p:nvPr/>
        </p:nvSpPr>
        <p:spPr>
          <a:xfrm>
            <a:off x="0" y="6385580"/>
            <a:ext cx="8845991" cy="677108"/>
          </a:xfrm>
          <a:prstGeom prst="rect">
            <a:avLst/>
          </a:prstGeom>
          <a:noFill/>
        </p:spPr>
        <p:txBody>
          <a:bodyPr wrap="none" rtlCol="0">
            <a:spAutoFit/>
          </a:bodyPr>
          <a:lstStyle/>
          <a:p>
            <a:r>
              <a:rPr lang="en-US" altLang="zh-CN" sz="1200" dirty="0"/>
              <a:t>Min HC, </a:t>
            </a:r>
            <a:r>
              <a:rPr lang="en-US" altLang="zh-CN" sz="1200" dirty="0" err="1"/>
              <a:t>Ji</a:t>
            </a:r>
            <a:r>
              <a:rPr lang="en-US" altLang="zh-CN" sz="1200" dirty="0"/>
              <a:t> HY, Kim HO, et al. Serum </a:t>
            </a:r>
            <a:r>
              <a:rPr lang="en-US" altLang="zh-CN" sz="1200" dirty="0" err="1"/>
              <a:t>anti-müllerian</a:t>
            </a:r>
            <a:r>
              <a:rPr lang="en-US" altLang="zh-CN" sz="1200" dirty="0"/>
              <a:t> hormone levels as a predictor of the ovarian response and IVF outcomes[J].</a:t>
            </a:r>
          </a:p>
          <a:p>
            <a:r>
              <a:rPr lang="en-US" altLang="zh-CN" sz="1200" dirty="0" err="1"/>
              <a:t>Clin</a:t>
            </a:r>
            <a:r>
              <a:rPr lang="en-US" altLang="zh-CN" sz="1200" dirty="0"/>
              <a:t> </a:t>
            </a:r>
            <a:r>
              <a:rPr lang="en-US" altLang="zh-CN" sz="1200" dirty="0" err="1"/>
              <a:t>Exp</a:t>
            </a:r>
            <a:r>
              <a:rPr lang="en-US" altLang="zh-CN" sz="1200" dirty="0"/>
              <a:t> </a:t>
            </a:r>
            <a:r>
              <a:rPr lang="en-US" altLang="zh-CN" sz="1200" dirty="0" err="1"/>
              <a:t>Reprod</a:t>
            </a:r>
            <a:r>
              <a:rPr lang="en-US" altLang="zh-CN" sz="1200" dirty="0"/>
              <a:t> Med, 2011, 38(3):153-158. </a:t>
            </a:r>
          </a:p>
          <a:p>
            <a:endParaRPr kumimoji="1" lang="zh-CN" altLang="en-US" sz="1400" dirty="0"/>
          </a:p>
        </p:txBody>
      </p:sp>
      <p:pic>
        <p:nvPicPr>
          <p:cNvPr id="5" name="图片 4" descr="QQ20190925-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95299" y="3347144"/>
            <a:ext cx="6477001" cy="2767906"/>
          </a:xfrm>
          <a:prstGeom prst="rect">
            <a:avLst/>
          </a:prstGeom>
        </p:spPr>
      </p:pic>
      <p:pic>
        <p:nvPicPr>
          <p:cNvPr id="6" name="图片 5" descr="QQ20190925-2.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734300" y="3122120"/>
            <a:ext cx="3048000" cy="3037380"/>
          </a:xfrm>
          <a:prstGeom prst="rect">
            <a:avLst/>
          </a:prstGeom>
        </p:spPr>
      </p:pic>
      <p:sp>
        <p:nvSpPr>
          <p:cNvPr id="8" name="标题 1"/>
          <p:cNvSpPr>
            <a:spLocks noGrp="1"/>
          </p:cNvSpPr>
          <p:nvPr>
            <p:ph type="title"/>
          </p:nvPr>
        </p:nvSpPr>
        <p:spPr>
          <a:xfrm>
            <a:off x="1241425" y="393700"/>
            <a:ext cx="10112375" cy="723900"/>
          </a:xfrm>
        </p:spPr>
        <p:txBody>
          <a:bodyPr/>
          <a:lstStyle/>
          <a:p>
            <a:pPr algn="ctr"/>
            <a:r>
              <a:rPr lang="zh-CN" altLang="en-US" dirty="0"/>
              <a:t>应用一</a:t>
            </a:r>
            <a:r>
              <a:rPr lang="zh-CN" altLang="en-US" dirty="0">
                <a:solidFill>
                  <a:srgbClr val="CE1C00"/>
                </a:solidFill>
              </a:rPr>
              <a:t>：</a:t>
            </a:r>
            <a:r>
              <a:rPr lang="zh-CN" altLang="en-US" dirty="0"/>
              <a:t>卵巢储备评估与卵巢反应性</a:t>
            </a:r>
            <a:endParaRPr kumimoji="1" lang="zh-CN" altLang="en-US" dirty="0"/>
          </a:p>
        </p:txBody>
      </p:sp>
    </p:spTree>
    <p:extLst>
      <p:ext uri="{BB962C8B-B14F-4D97-AF65-F5344CB8AC3E}">
        <p14:creationId xmlns:p14="http://schemas.microsoft.com/office/powerpoint/2010/main" val="39672101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3380886" y="268959"/>
            <a:ext cx="5636113" cy="505267"/>
          </a:xfrm>
          <a:prstGeom prst="rect">
            <a:avLst/>
          </a:prstGeom>
        </p:spPr>
        <p:txBody>
          <a:bodyPr vert="horz" wrap="square" lIns="0" tIns="12700" rIns="0" bIns="0" rtlCol="0">
            <a:spAutoFit/>
          </a:bodyPr>
          <a:lstStyle/>
          <a:p>
            <a:pPr marL="12700">
              <a:lnSpc>
                <a:spcPct val="100000"/>
              </a:lnSpc>
              <a:spcBef>
                <a:spcPts val="100"/>
              </a:spcBef>
            </a:pPr>
            <a:r>
              <a:rPr lang="zh-CN" altLang="en-US" dirty="0"/>
              <a:t>应用二</a:t>
            </a:r>
            <a:r>
              <a:rPr lang="en-US" altLang="zh-CN" dirty="0">
                <a:solidFill>
                  <a:srgbClr val="FF0000"/>
                </a:solidFill>
              </a:rPr>
              <a:t>: </a:t>
            </a:r>
            <a:r>
              <a:rPr dirty="0"/>
              <a:t>卵巢储备与妊娠结局</a:t>
            </a:r>
          </a:p>
        </p:txBody>
      </p:sp>
      <p:sp>
        <p:nvSpPr>
          <p:cNvPr id="4" name="object 4"/>
          <p:cNvSpPr txBox="1"/>
          <p:nvPr/>
        </p:nvSpPr>
        <p:spPr>
          <a:xfrm>
            <a:off x="6249498" y="1524544"/>
            <a:ext cx="5025390" cy="1117600"/>
          </a:xfrm>
          <a:prstGeom prst="rect">
            <a:avLst/>
          </a:prstGeom>
        </p:spPr>
        <p:txBody>
          <a:bodyPr vert="horz" wrap="square" lIns="0" tIns="12700" rIns="0" bIns="0" rtlCol="0">
            <a:spAutoFit/>
          </a:bodyPr>
          <a:lstStyle/>
          <a:p>
            <a:pPr marL="355600" marR="5080" indent="-342900">
              <a:lnSpc>
                <a:spcPct val="149300"/>
              </a:lnSpc>
              <a:spcBef>
                <a:spcPts val="100"/>
              </a:spcBef>
              <a:buClr>
                <a:srgbClr val="C00000"/>
              </a:buClr>
              <a:buFont typeface="Wingdings"/>
              <a:buChar char=""/>
              <a:tabLst>
                <a:tab pos="355600" algn="l"/>
              </a:tabLst>
            </a:pPr>
            <a:r>
              <a:rPr sz="2400" b="1" spc="-10" dirty="0">
                <a:solidFill>
                  <a:srgbClr val="040000"/>
                </a:solidFill>
                <a:latin typeface="宋体"/>
                <a:cs typeface="宋体"/>
              </a:rPr>
              <a:t>关于</a:t>
            </a:r>
            <a:r>
              <a:rPr sz="2400" b="1" spc="-10" dirty="0">
                <a:solidFill>
                  <a:srgbClr val="040000"/>
                </a:solidFill>
                <a:latin typeface="Arial"/>
                <a:cs typeface="Arial"/>
              </a:rPr>
              <a:t>AM</a:t>
            </a:r>
            <a:r>
              <a:rPr sz="2400" b="1" spc="-5" dirty="0">
                <a:solidFill>
                  <a:srgbClr val="040000"/>
                </a:solidFill>
                <a:latin typeface="Arial"/>
                <a:cs typeface="Arial"/>
              </a:rPr>
              <a:t>H</a:t>
            </a:r>
            <a:r>
              <a:rPr sz="2400" b="1" spc="-10" dirty="0">
                <a:solidFill>
                  <a:srgbClr val="040000"/>
                </a:solidFill>
                <a:latin typeface="宋体"/>
                <a:cs typeface="宋体"/>
              </a:rPr>
              <a:t>和妊娠结局引用最高的一 篇文献</a:t>
            </a:r>
            <a:endParaRPr sz="2400" dirty="0">
              <a:solidFill>
                <a:srgbClr val="040000"/>
              </a:solidFill>
              <a:latin typeface="宋体"/>
              <a:cs typeface="宋体"/>
            </a:endParaRPr>
          </a:p>
        </p:txBody>
      </p:sp>
      <p:sp>
        <p:nvSpPr>
          <p:cNvPr id="5" name="object 5"/>
          <p:cNvSpPr txBox="1"/>
          <p:nvPr/>
        </p:nvSpPr>
        <p:spPr>
          <a:xfrm>
            <a:off x="6249498" y="2924084"/>
            <a:ext cx="5025390" cy="2842260"/>
          </a:xfrm>
          <a:prstGeom prst="rect">
            <a:avLst/>
          </a:prstGeom>
        </p:spPr>
        <p:txBody>
          <a:bodyPr vert="horz" wrap="square" lIns="0" tIns="12700" rIns="0" bIns="0" rtlCol="0">
            <a:spAutoFit/>
          </a:bodyPr>
          <a:lstStyle/>
          <a:p>
            <a:pPr marL="355600" indent="-342900">
              <a:lnSpc>
                <a:spcPct val="100000"/>
              </a:lnSpc>
              <a:spcBef>
                <a:spcPts val="100"/>
              </a:spcBef>
              <a:buClr>
                <a:srgbClr val="C00000"/>
              </a:buClr>
              <a:buFont typeface="Wingdings"/>
              <a:buChar char=""/>
              <a:tabLst>
                <a:tab pos="355600" algn="l"/>
              </a:tabLst>
            </a:pPr>
            <a:r>
              <a:rPr sz="2400" b="1" spc="-10" dirty="0">
                <a:solidFill>
                  <a:srgbClr val="040000"/>
                </a:solidFill>
                <a:latin typeface="宋体"/>
                <a:cs typeface="宋体"/>
              </a:rPr>
              <a:t>单因素分析，按照</a:t>
            </a:r>
            <a:r>
              <a:rPr sz="2400" b="1" spc="-5" dirty="0">
                <a:solidFill>
                  <a:srgbClr val="040000"/>
                </a:solidFill>
                <a:latin typeface="Arial"/>
                <a:cs typeface="Arial"/>
              </a:rPr>
              <a:t>AMH</a:t>
            </a:r>
            <a:r>
              <a:rPr sz="2400" b="1" spc="-10" dirty="0">
                <a:solidFill>
                  <a:srgbClr val="040000"/>
                </a:solidFill>
                <a:latin typeface="宋体"/>
                <a:cs typeface="宋体"/>
              </a:rPr>
              <a:t>进行分组</a:t>
            </a:r>
            <a:endParaRPr sz="2400" dirty="0">
              <a:solidFill>
                <a:srgbClr val="040000"/>
              </a:solidFill>
              <a:latin typeface="宋体"/>
              <a:cs typeface="宋体"/>
            </a:endParaRPr>
          </a:p>
          <a:p>
            <a:pPr marL="355600" marR="5080" indent="-342900">
              <a:lnSpc>
                <a:spcPct val="149300"/>
              </a:lnSpc>
              <a:spcBef>
                <a:spcPts val="1000"/>
              </a:spcBef>
              <a:buClr>
                <a:srgbClr val="C00000"/>
              </a:buClr>
              <a:buFont typeface="Wingdings"/>
              <a:buChar char=""/>
              <a:tabLst>
                <a:tab pos="355600" algn="l"/>
              </a:tabLst>
            </a:pPr>
            <a:r>
              <a:rPr sz="2400" b="1" dirty="0" err="1">
                <a:solidFill>
                  <a:srgbClr val="040000"/>
                </a:solidFill>
                <a:latin typeface="Arial"/>
                <a:cs typeface="Arial"/>
              </a:rPr>
              <a:t>AM</a:t>
            </a:r>
            <a:r>
              <a:rPr sz="2400" b="1" spc="-5" dirty="0" err="1">
                <a:solidFill>
                  <a:srgbClr val="040000"/>
                </a:solidFill>
                <a:latin typeface="Arial"/>
                <a:cs typeface="Arial"/>
              </a:rPr>
              <a:t>H</a:t>
            </a:r>
            <a:r>
              <a:rPr sz="2400" b="1" spc="-10" dirty="0" err="1">
                <a:solidFill>
                  <a:srgbClr val="040000"/>
                </a:solidFill>
                <a:latin typeface="宋体"/>
                <a:cs typeface="宋体"/>
              </a:rPr>
              <a:t>较低</a:t>
            </a:r>
            <a:r>
              <a:rPr lang="zh-CN" altLang="en-US" sz="2400" b="1" spc="-10" dirty="0">
                <a:solidFill>
                  <a:srgbClr val="040000"/>
                </a:solidFill>
                <a:latin typeface="宋体"/>
                <a:cs typeface="宋体"/>
              </a:rPr>
              <a:t>组</a:t>
            </a:r>
            <a:r>
              <a:rPr sz="2400" b="1" spc="-10" dirty="0">
                <a:solidFill>
                  <a:srgbClr val="040000"/>
                </a:solidFill>
                <a:latin typeface="宋体"/>
                <a:cs typeface="宋体"/>
              </a:rPr>
              <a:t>，周期活产率和累积活 产率都偏低</a:t>
            </a:r>
            <a:endParaRPr sz="2400" dirty="0">
              <a:solidFill>
                <a:srgbClr val="040000"/>
              </a:solidFill>
              <a:latin typeface="宋体"/>
              <a:cs typeface="宋体"/>
            </a:endParaRPr>
          </a:p>
          <a:p>
            <a:pPr marL="355600" marR="89535" indent="-342900">
              <a:lnSpc>
                <a:spcPct val="149300"/>
              </a:lnSpc>
              <a:spcBef>
                <a:spcPts val="1100"/>
              </a:spcBef>
              <a:buClr>
                <a:srgbClr val="C00000"/>
              </a:buClr>
              <a:buFont typeface="Wingdings"/>
              <a:buChar char=""/>
              <a:tabLst>
                <a:tab pos="355600" algn="l"/>
              </a:tabLst>
            </a:pPr>
            <a:r>
              <a:rPr sz="2400" b="1" spc="-10" dirty="0">
                <a:solidFill>
                  <a:srgbClr val="040000"/>
                </a:solidFill>
                <a:latin typeface="宋体"/>
                <a:cs typeface="宋体"/>
              </a:rPr>
              <a:t>但是文章没有考虑其他因素对妊娠 结局的影响，比如患者年龄等</a:t>
            </a:r>
            <a:endParaRPr sz="2400" dirty="0">
              <a:solidFill>
                <a:srgbClr val="040000"/>
              </a:solidFill>
              <a:latin typeface="宋体"/>
              <a:cs typeface="宋体"/>
            </a:endParaRPr>
          </a:p>
        </p:txBody>
      </p:sp>
      <p:sp>
        <p:nvSpPr>
          <p:cNvPr id="6" name="object 6"/>
          <p:cNvSpPr/>
          <p:nvPr/>
        </p:nvSpPr>
        <p:spPr>
          <a:xfrm>
            <a:off x="642619" y="1193799"/>
            <a:ext cx="4958081" cy="5054601"/>
          </a:xfrm>
          <a:prstGeom prst="rect">
            <a:avLst/>
          </a:prstGeom>
          <a:blipFill>
            <a:blip r:embed="rId2" cstate="print"/>
            <a:stretch>
              <a:fillRect/>
            </a:stretch>
          </a:blipFill>
        </p:spPr>
        <p:txBody>
          <a:bodyPr wrap="square" lIns="0" tIns="0" rIns="0" bIns="0" rtlCol="0"/>
          <a:lstStyle/>
          <a:p>
            <a:endParaRPr/>
          </a:p>
        </p:txBody>
      </p:sp>
      <p:sp>
        <p:nvSpPr>
          <p:cNvPr id="7" name="object 7"/>
          <p:cNvSpPr txBox="1"/>
          <p:nvPr/>
        </p:nvSpPr>
        <p:spPr>
          <a:xfrm>
            <a:off x="2776642" y="1610996"/>
            <a:ext cx="1549400" cy="527685"/>
          </a:xfrm>
          <a:prstGeom prst="rect">
            <a:avLst/>
          </a:prstGeom>
        </p:spPr>
        <p:txBody>
          <a:bodyPr vert="horz" wrap="square" lIns="0" tIns="12700" rIns="0" bIns="0" rtlCol="0">
            <a:spAutoFit/>
          </a:bodyPr>
          <a:lstStyle/>
          <a:p>
            <a:pPr marL="109855">
              <a:lnSpc>
                <a:spcPts val="1340"/>
              </a:lnSpc>
              <a:spcBef>
                <a:spcPts val="100"/>
              </a:spcBef>
            </a:pPr>
            <a:r>
              <a:rPr sz="1200" b="1" spc="-5" dirty="0">
                <a:latin typeface="宋体"/>
                <a:cs typeface="宋体"/>
              </a:rPr>
              <a:t>自发性流产</a:t>
            </a:r>
            <a:endParaRPr sz="1200">
              <a:latin typeface="宋体"/>
              <a:cs typeface="宋体"/>
            </a:endParaRPr>
          </a:p>
          <a:p>
            <a:pPr marL="207010" marR="5080" indent="-194945">
              <a:lnSpc>
                <a:spcPts val="1280"/>
              </a:lnSpc>
              <a:spcBef>
                <a:spcPts val="75"/>
              </a:spcBef>
            </a:pPr>
            <a:r>
              <a:rPr sz="1200" b="1" spc="-5" dirty="0">
                <a:latin typeface="宋体"/>
                <a:cs typeface="宋体"/>
              </a:rPr>
              <a:t>染色体异常而终止妊娠 活产</a:t>
            </a:r>
            <a:endParaRPr sz="1200">
              <a:latin typeface="宋体"/>
              <a:cs typeface="宋体"/>
            </a:endParaRPr>
          </a:p>
        </p:txBody>
      </p:sp>
      <p:sp>
        <p:nvSpPr>
          <p:cNvPr id="8" name="object 8"/>
          <p:cNvSpPr txBox="1"/>
          <p:nvPr/>
        </p:nvSpPr>
        <p:spPr>
          <a:xfrm>
            <a:off x="6172925" y="6482615"/>
            <a:ext cx="5556885" cy="259045"/>
          </a:xfrm>
          <a:prstGeom prst="rect">
            <a:avLst/>
          </a:prstGeom>
        </p:spPr>
        <p:txBody>
          <a:bodyPr vert="horz" wrap="square" lIns="0" tIns="12700" rIns="0" bIns="0" rtlCol="0">
            <a:spAutoFit/>
          </a:bodyPr>
          <a:lstStyle/>
          <a:p>
            <a:pPr marL="12700">
              <a:lnSpc>
                <a:spcPct val="100000"/>
              </a:lnSpc>
              <a:spcBef>
                <a:spcPts val="100"/>
              </a:spcBef>
            </a:pPr>
            <a:r>
              <a:rPr sz="1600" b="1" spc="-65" dirty="0">
                <a:latin typeface="微软雅黑"/>
                <a:cs typeface="微软雅黑"/>
              </a:rPr>
              <a:t>Gleicher.</a:t>
            </a:r>
            <a:r>
              <a:rPr sz="1600" b="1" dirty="0">
                <a:latin typeface="微软雅黑"/>
                <a:cs typeface="微软雅黑"/>
              </a:rPr>
              <a:t> </a:t>
            </a:r>
            <a:r>
              <a:rPr sz="1600" b="1" spc="-60" dirty="0">
                <a:latin typeface="微软雅黑"/>
                <a:cs typeface="微软雅黑"/>
              </a:rPr>
              <a:t>Live</a:t>
            </a:r>
            <a:r>
              <a:rPr sz="1600" b="1" dirty="0">
                <a:latin typeface="微软雅黑"/>
                <a:cs typeface="微软雅黑"/>
              </a:rPr>
              <a:t> </a:t>
            </a:r>
            <a:r>
              <a:rPr sz="1600" b="1" spc="-50" dirty="0">
                <a:latin typeface="微软雅黑"/>
                <a:cs typeface="微软雅黑"/>
              </a:rPr>
              <a:t>births</a:t>
            </a:r>
            <a:r>
              <a:rPr sz="1600" b="1" spc="5" dirty="0">
                <a:latin typeface="微软雅黑"/>
                <a:cs typeface="微软雅黑"/>
              </a:rPr>
              <a:t> </a:t>
            </a:r>
            <a:r>
              <a:rPr sz="1600" b="1" spc="-70" dirty="0">
                <a:latin typeface="微软雅黑"/>
                <a:cs typeface="微软雅黑"/>
              </a:rPr>
              <a:t>with</a:t>
            </a:r>
            <a:r>
              <a:rPr sz="1600" b="1" dirty="0">
                <a:latin typeface="微软雅黑"/>
                <a:cs typeface="微软雅黑"/>
              </a:rPr>
              <a:t> </a:t>
            </a:r>
            <a:r>
              <a:rPr sz="1600" b="1" spc="-50" dirty="0">
                <a:latin typeface="微软雅黑"/>
                <a:cs typeface="微软雅黑"/>
              </a:rPr>
              <a:t>very</a:t>
            </a:r>
            <a:r>
              <a:rPr sz="1600" b="1" spc="5" dirty="0">
                <a:latin typeface="微软雅黑"/>
                <a:cs typeface="微软雅黑"/>
              </a:rPr>
              <a:t> </a:t>
            </a:r>
            <a:r>
              <a:rPr sz="1600" b="1" spc="-65" dirty="0">
                <a:latin typeface="微软雅黑"/>
                <a:cs typeface="微软雅黑"/>
              </a:rPr>
              <a:t>low</a:t>
            </a:r>
            <a:r>
              <a:rPr sz="1600" b="1" dirty="0">
                <a:latin typeface="微软雅黑"/>
                <a:cs typeface="微软雅黑"/>
              </a:rPr>
              <a:t> </a:t>
            </a:r>
            <a:r>
              <a:rPr sz="1600" b="1" spc="-80" dirty="0">
                <a:latin typeface="微软雅黑"/>
                <a:cs typeface="微软雅黑"/>
              </a:rPr>
              <a:t>AMH.</a:t>
            </a:r>
            <a:r>
              <a:rPr sz="1600" b="1" spc="-5" dirty="0">
                <a:latin typeface="微软雅黑"/>
                <a:cs typeface="微软雅黑"/>
              </a:rPr>
              <a:t> </a:t>
            </a:r>
            <a:r>
              <a:rPr sz="1600" b="1" spc="-45" dirty="0">
                <a:latin typeface="微软雅黑"/>
                <a:cs typeface="微软雅黑"/>
              </a:rPr>
              <a:t>Fertil</a:t>
            </a:r>
            <a:r>
              <a:rPr sz="1600" b="1" dirty="0">
                <a:latin typeface="微软雅黑"/>
                <a:cs typeface="微软雅黑"/>
              </a:rPr>
              <a:t> </a:t>
            </a:r>
            <a:r>
              <a:rPr sz="1600" b="1" spc="-65" dirty="0">
                <a:latin typeface="微软雅黑"/>
                <a:cs typeface="微软雅黑"/>
              </a:rPr>
              <a:t>Steril</a:t>
            </a:r>
            <a:r>
              <a:rPr sz="1600" b="1" spc="5" dirty="0">
                <a:latin typeface="微软雅黑"/>
                <a:cs typeface="微软雅黑"/>
              </a:rPr>
              <a:t> </a:t>
            </a:r>
            <a:r>
              <a:rPr sz="1600" b="1" spc="-55" dirty="0">
                <a:latin typeface="微软雅黑"/>
                <a:cs typeface="微软雅黑"/>
              </a:rPr>
              <a:t>2010.</a:t>
            </a:r>
            <a:endParaRPr sz="1600" dirty="0">
              <a:latin typeface="微软雅黑"/>
              <a:cs typeface="微软雅黑"/>
            </a:endParaRPr>
          </a:p>
        </p:txBody>
      </p:sp>
    </p:spTree>
    <p:extLst>
      <p:ext uri="{BB962C8B-B14F-4D97-AF65-F5344CB8AC3E}">
        <p14:creationId xmlns:p14="http://schemas.microsoft.com/office/powerpoint/2010/main" val="11301822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27125" y="203200"/>
            <a:ext cx="10112375" cy="723900"/>
          </a:xfrm>
        </p:spPr>
        <p:txBody>
          <a:bodyPr>
            <a:normAutofit/>
          </a:bodyPr>
          <a:lstStyle/>
          <a:p>
            <a:pPr>
              <a:defRPr/>
            </a:pPr>
            <a:r>
              <a:rPr lang="zh-CN" altLang="en-US" sz="3600" dirty="0"/>
              <a:t>下丘脑</a:t>
            </a:r>
            <a:r>
              <a:rPr lang="en-US" altLang="zh-CN" sz="3600" dirty="0"/>
              <a:t>-</a:t>
            </a:r>
            <a:r>
              <a:rPr lang="zh-CN" altLang="en-US" sz="3600" dirty="0"/>
              <a:t>垂体</a:t>
            </a:r>
            <a:r>
              <a:rPr lang="en-US" altLang="zh-CN" sz="3600" dirty="0"/>
              <a:t>-</a:t>
            </a:r>
            <a:r>
              <a:rPr lang="zh-CN" altLang="en-US" sz="3600" dirty="0"/>
              <a:t>卵巢轴</a:t>
            </a:r>
          </a:p>
        </p:txBody>
      </p:sp>
      <p:grpSp>
        <p:nvGrpSpPr>
          <p:cNvPr id="93" name="组 92"/>
          <p:cNvGrpSpPr/>
          <p:nvPr/>
        </p:nvGrpSpPr>
        <p:grpSpPr>
          <a:xfrm>
            <a:off x="5181600" y="660400"/>
            <a:ext cx="7124700" cy="5797610"/>
            <a:chOff x="4851400" y="520700"/>
            <a:chExt cx="7124700" cy="5797610"/>
          </a:xfrm>
        </p:grpSpPr>
        <p:grpSp>
          <p:nvGrpSpPr>
            <p:cNvPr id="91" name="组 90"/>
            <p:cNvGrpSpPr/>
            <p:nvPr/>
          </p:nvGrpSpPr>
          <p:grpSpPr>
            <a:xfrm>
              <a:off x="4851400" y="520700"/>
              <a:ext cx="7124700" cy="5610086"/>
              <a:chOff x="4851400" y="520700"/>
              <a:chExt cx="7124700" cy="5610086"/>
            </a:xfrm>
          </p:grpSpPr>
          <p:sp>
            <p:nvSpPr>
              <p:cNvPr id="6" name="文本框 5"/>
              <p:cNvSpPr txBox="1"/>
              <p:nvPr/>
            </p:nvSpPr>
            <p:spPr>
              <a:xfrm>
                <a:off x="7543800" y="520700"/>
                <a:ext cx="2781300" cy="400110"/>
              </a:xfrm>
              <a:prstGeom prst="rect">
                <a:avLst/>
              </a:prstGeom>
              <a:solidFill>
                <a:schemeClr val="accent4">
                  <a:lumMod val="60000"/>
                  <a:lumOff val="40000"/>
                </a:schemeClr>
              </a:solidFill>
              <a:ln>
                <a:solidFill>
                  <a:srgbClr val="47B6E7"/>
                </a:solidFill>
              </a:ln>
            </p:spPr>
            <p:txBody>
              <a:bodyPr wrap="square" rtlCol="0">
                <a:spAutoFit/>
              </a:bodyPr>
              <a:lstStyle/>
              <a:p>
                <a:pPr algn="ctr"/>
                <a:r>
                  <a:rPr kumimoji="1" lang="zh-CN" altLang="en-US" sz="2000" dirty="0">
                    <a:solidFill>
                      <a:srgbClr val="040000"/>
                    </a:solidFill>
                  </a:rPr>
                  <a:t>下丘脑（</a:t>
                </a:r>
                <a:r>
                  <a:rPr kumimoji="1" lang="en-US" altLang="zh-CN" sz="2000" dirty="0" err="1">
                    <a:solidFill>
                      <a:srgbClr val="040000"/>
                    </a:solidFill>
                  </a:rPr>
                  <a:t>GnRH</a:t>
                </a:r>
                <a:r>
                  <a:rPr kumimoji="1" lang="zh-CN" altLang="en-US" sz="2000" dirty="0">
                    <a:solidFill>
                      <a:srgbClr val="040000"/>
                    </a:solidFill>
                  </a:rPr>
                  <a:t>）</a:t>
                </a:r>
              </a:p>
            </p:txBody>
          </p:sp>
          <p:sp>
            <p:nvSpPr>
              <p:cNvPr id="7" name="文本框 6"/>
              <p:cNvSpPr txBox="1"/>
              <p:nvPr/>
            </p:nvSpPr>
            <p:spPr>
              <a:xfrm>
                <a:off x="8407400" y="1511300"/>
                <a:ext cx="1104900" cy="400110"/>
              </a:xfrm>
              <a:prstGeom prst="rect">
                <a:avLst/>
              </a:prstGeom>
              <a:solidFill>
                <a:schemeClr val="accent4">
                  <a:lumMod val="60000"/>
                  <a:lumOff val="40000"/>
                </a:schemeClr>
              </a:solidFill>
              <a:ln>
                <a:solidFill>
                  <a:srgbClr val="47B6E7"/>
                </a:solidFill>
              </a:ln>
            </p:spPr>
            <p:txBody>
              <a:bodyPr wrap="square" rtlCol="0">
                <a:spAutoFit/>
              </a:bodyPr>
              <a:lstStyle/>
              <a:p>
                <a:r>
                  <a:rPr kumimoji="1" lang="zh-CN" altLang="en-US" sz="2000" dirty="0">
                    <a:solidFill>
                      <a:srgbClr val="040000"/>
                    </a:solidFill>
                  </a:rPr>
                  <a:t>腺垂体</a:t>
                </a:r>
              </a:p>
            </p:txBody>
          </p:sp>
          <p:sp>
            <p:nvSpPr>
              <p:cNvPr id="8" name="文本框 7"/>
              <p:cNvSpPr txBox="1"/>
              <p:nvPr/>
            </p:nvSpPr>
            <p:spPr>
              <a:xfrm>
                <a:off x="7073900" y="2794000"/>
                <a:ext cx="3797300" cy="400110"/>
              </a:xfrm>
              <a:prstGeom prst="rect">
                <a:avLst/>
              </a:prstGeom>
              <a:solidFill>
                <a:schemeClr val="accent4">
                  <a:lumMod val="60000"/>
                  <a:lumOff val="40000"/>
                </a:schemeClr>
              </a:solidFill>
              <a:ln>
                <a:solidFill>
                  <a:srgbClr val="47B6E7"/>
                </a:solidFill>
              </a:ln>
            </p:spPr>
            <p:txBody>
              <a:bodyPr wrap="square" rtlCol="0">
                <a:spAutoFit/>
              </a:bodyPr>
              <a:lstStyle/>
              <a:p>
                <a:r>
                  <a:rPr kumimoji="1" lang="zh-CN" altLang="en-US" sz="2000" dirty="0"/>
                  <a:t>            </a:t>
                </a:r>
                <a:r>
                  <a:rPr kumimoji="1" lang="zh-CN" altLang="en-US" sz="2000" dirty="0">
                    <a:solidFill>
                      <a:srgbClr val="040000"/>
                    </a:solidFill>
                  </a:rPr>
                  <a:t>卵巢</a:t>
                </a:r>
              </a:p>
            </p:txBody>
          </p:sp>
          <p:sp>
            <p:nvSpPr>
              <p:cNvPr id="9" name="文本框 8"/>
              <p:cNvSpPr txBox="1"/>
              <p:nvPr/>
            </p:nvSpPr>
            <p:spPr>
              <a:xfrm>
                <a:off x="8216900" y="1993900"/>
                <a:ext cx="787400" cy="400110"/>
              </a:xfrm>
              <a:prstGeom prst="rect">
                <a:avLst/>
              </a:prstGeom>
              <a:noFill/>
              <a:ln>
                <a:solidFill>
                  <a:srgbClr val="47B6E7"/>
                </a:solidFill>
              </a:ln>
            </p:spPr>
            <p:txBody>
              <a:bodyPr wrap="square" rtlCol="0">
                <a:spAutoFit/>
              </a:bodyPr>
              <a:lstStyle/>
              <a:p>
                <a:r>
                  <a:rPr kumimoji="1" lang="zh-CN" altLang="zh-CN" sz="2000" dirty="0"/>
                  <a:t>F</a:t>
                </a:r>
                <a:r>
                  <a:rPr kumimoji="1" lang="en-US" altLang="zh-CN" sz="2000" dirty="0"/>
                  <a:t>SH</a:t>
                </a:r>
                <a:endParaRPr kumimoji="1" lang="zh-CN" altLang="en-US" sz="2000" dirty="0"/>
              </a:p>
            </p:txBody>
          </p:sp>
          <p:sp>
            <p:nvSpPr>
              <p:cNvPr id="10" name="文本框 9"/>
              <p:cNvSpPr txBox="1"/>
              <p:nvPr/>
            </p:nvSpPr>
            <p:spPr>
              <a:xfrm>
                <a:off x="9055100" y="1993900"/>
                <a:ext cx="660400" cy="400110"/>
              </a:xfrm>
              <a:prstGeom prst="rect">
                <a:avLst/>
              </a:prstGeom>
              <a:noFill/>
              <a:ln>
                <a:solidFill>
                  <a:srgbClr val="47B6E7"/>
                </a:solidFill>
              </a:ln>
            </p:spPr>
            <p:txBody>
              <a:bodyPr wrap="square" rtlCol="0">
                <a:spAutoFit/>
              </a:bodyPr>
              <a:lstStyle/>
              <a:p>
                <a:r>
                  <a:rPr kumimoji="1" lang="zh-CN" altLang="zh-CN" sz="2000" dirty="0"/>
                  <a:t>L</a:t>
                </a:r>
                <a:r>
                  <a:rPr kumimoji="1" lang="en-US" altLang="zh-CN" sz="2000" dirty="0"/>
                  <a:t>H</a:t>
                </a:r>
                <a:endParaRPr kumimoji="1" lang="zh-CN" altLang="en-US" sz="2000" dirty="0"/>
              </a:p>
            </p:txBody>
          </p:sp>
          <p:sp>
            <p:nvSpPr>
              <p:cNvPr id="11" name="文本框 10"/>
              <p:cNvSpPr txBox="1"/>
              <p:nvPr/>
            </p:nvSpPr>
            <p:spPr>
              <a:xfrm>
                <a:off x="7200900" y="3251200"/>
                <a:ext cx="1905000" cy="707886"/>
              </a:xfrm>
              <a:prstGeom prst="rect">
                <a:avLst/>
              </a:prstGeom>
              <a:noFill/>
              <a:ln>
                <a:solidFill>
                  <a:srgbClr val="47B6E7"/>
                </a:solidFill>
              </a:ln>
            </p:spPr>
            <p:txBody>
              <a:bodyPr wrap="square" rtlCol="0">
                <a:spAutoFit/>
              </a:bodyPr>
              <a:lstStyle/>
              <a:p>
                <a:r>
                  <a:rPr kumimoji="1" lang="zh-CN" altLang="en-US" sz="2000" dirty="0">
                    <a:solidFill>
                      <a:schemeClr val="tx1">
                        <a:lumMod val="75000"/>
                      </a:schemeClr>
                    </a:solidFill>
                  </a:rPr>
                  <a:t>始基</a:t>
                </a:r>
                <a:endParaRPr kumimoji="1" lang="en-US" altLang="zh-CN" sz="2000" dirty="0">
                  <a:solidFill>
                    <a:schemeClr val="tx1">
                      <a:lumMod val="75000"/>
                    </a:schemeClr>
                  </a:solidFill>
                </a:endParaRPr>
              </a:p>
              <a:p>
                <a:r>
                  <a:rPr kumimoji="1" lang="zh-CN" altLang="en-US" sz="2000" dirty="0">
                    <a:solidFill>
                      <a:schemeClr val="tx1">
                        <a:lumMod val="75000"/>
                      </a:schemeClr>
                    </a:solidFill>
                  </a:rPr>
                  <a:t>卵泡</a:t>
                </a:r>
              </a:p>
            </p:txBody>
          </p:sp>
          <p:sp>
            <p:nvSpPr>
              <p:cNvPr id="12" name="文本框 11"/>
              <p:cNvSpPr txBox="1"/>
              <p:nvPr/>
            </p:nvSpPr>
            <p:spPr>
              <a:xfrm>
                <a:off x="8343900" y="3276600"/>
                <a:ext cx="1155700" cy="707886"/>
              </a:xfrm>
              <a:prstGeom prst="rect">
                <a:avLst/>
              </a:prstGeom>
              <a:noFill/>
            </p:spPr>
            <p:txBody>
              <a:bodyPr wrap="square" rtlCol="0">
                <a:spAutoFit/>
              </a:bodyPr>
              <a:lstStyle/>
              <a:p>
                <a:r>
                  <a:rPr kumimoji="1" lang="zh-CN" altLang="en-US" sz="2000" dirty="0">
                    <a:solidFill>
                      <a:schemeClr val="accent6"/>
                    </a:solidFill>
                  </a:rPr>
                  <a:t>优势卵泡</a:t>
                </a:r>
              </a:p>
            </p:txBody>
          </p:sp>
          <p:sp>
            <p:nvSpPr>
              <p:cNvPr id="13" name="文本框 12"/>
              <p:cNvSpPr txBox="1"/>
              <p:nvPr/>
            </p:nvSpPr>
            <p:spPr>
              <a:xfrm>
                <a:off x="9423400" y="3327400"/>
                <a:ext cx="1130300" cy="400110"/>
              </a:xfrm>
              <a:prstGeom prst="rect">
                <a:avLst/>
              </a:prstGeom>
              <a:noFill/>
              <a:ln>
                <a:solidFill>
                  <a:schemeClr val="accent6"/>
                </a:solidFill>
              </a:ln>
            </p:spPr>
            <p:txBody>
              <a:bodyPr wrap="square" rtlCol="0">
                <a:spAutoFit/>
              </a:bodyPr>
              <a:lstStyle/>
              <a:p>
                <a:r>
                  <a:rPr kumimoji="1" lang="zh-CN" altLang="en-US" sz="2000" dirty="0">
                    <a:solidFill>
                      <a:srgbClr val="FFC000"/>
                    </a:solidFill>
                  </a:rPr>
                  <a:t> 黄体</a:t>
                </a:r>
              </a:p>
            </p:txBody>
          </p:sp>
          <p:sp>
            <p:nvSpPr>
              <p:cNvPr id="14" name="文本框 13"/>
              <p:cNvSpPr txBox="1"/>
              <p:nvPr/>
            </p:nvSpPr>
            <p:spPr>
              <a:xfrm>
                <a:off x="7327900" y="4546600"/>
                <a:ext cx="1155700" cy="400110"/>
              </a:xfrm>
              <a:prstGeom prst="rect">
                <a:avLst/>
              </a:prstGeom>
              <a:noFill/>
              <a:ln>
                <a:solidFill>
                  <a:srgbClr val="47B6E7"/>
                </a:solidFill>
              </a:ln>
            </p:spPr>
            <p:txBody>
              <a:bodyPr wrap="square" rtlCol="0">
                <a:spAutoFit/>
              </a:bodyPr>
              <a:lstStyle/>
              <a:p>
                <a:r>
                  <a:rPr kumimoji="1" lang="zh-CN" altLang="en-US" sz="2000" dirty="0"/>
                  <a:t> 雌激素</a:t>
                </a:r>
              </a:p>
            </p:txBody>
          </p:sp>
          <p:sp>
            <p:nvSpPr>
              <p:cNvPr id="15" name="文本框 14"/>
              <p:cNvSpPr txBox="1"/>
              <p:nvPr/>
            </p:nvSpPr>
            <p:spPr>
              <a:xfrm>
                <a:off x="9779000" y="4521200"/>
                <a:ext cx="1181100" cy="400110"/>
              </a:xfrm>
              <a:prstGeom prst="rect">
                <a:avLst/>
              </a:prstGeom>
              <a:noFill/>
              <a:ln>
                <a:solidFill>
                  <a:srgbClr val="47B6E7"/>
                </a:solidFill>
              </a:ln>
            </p:spPr>
            <p:txBody>
              <a:bodyPr wrap="square" rtlCol="0">
                <a:spAutoFit/>
              </a:bodyPr>
              <a:lstStyle/>
              <a:p>
                <a:r>
                  <a:rPr kumimoji="1" lang="zh-CN" altLang="en-US" sz="2000" dirty="0"/>
                  <a:t> 孕激素</a:t>
                </a:r>
              </a:p>
            </p:txBody>
          </p:sp>
          <p:sp>
            <p:nvSpPr>
              <p:cNvPr id="17" name="文本框 16"/>
              <p:cNvSpPr txBox="1"/>
              <p:nvPr/>
            </p:nvSpPr>
            <p:spPr>
              <a:xfrm>
                <a:off x="7581900" y="5422900"/>
                <a:ext cx="1638300" cy="707886"/>
              </a:xfrm>
              <a:prstGeom prst="rect">
                <a:avLst/>
              </a:prstGeom>
              <a:noFill/>
              <a:ln>
                <a:solidFill>
                  <a:srgbClr val="FFC000"/>
                </a:solidFill>
              </a:ln>
            </p:spPr>
            <p:txBody>
              <a:bodyPr wrap="square" rtlCol="0">
                <a:spAutoFit/>
              </a:bodyPr>
              <a:lstStyle/>
              <a:p>
                <a:pPr algn="ctr"/>
                <a:r>
                  <a:rPr kumimoji="1" lang="zh-CN" altLang="en-US" sz="2000" dirty="0"/>
                  <a:t> </a:t>
                </a:r>
                <a:r>
                  <a:rPr kumimoji="1" lang="zh-CN" altLang="en-US" sz="2000" dirty="0">
                    <a:solidFill>
                      <a:srgbClr val="FFC000"/>
                    </a:solidFill>
                  </a:rPr>
                  <a:t>雌激素</a:t>
                </a:r>
                <a:endParaRPr kumimoji="1" lang="en-US" altLang="zh-CN" sz="2000" dirty="0">
                  <a:solidFill>
                    <a:srgbClr val="FFC000"/>
                  </a:solidFill>
                </a:endParaRPr>
              </a:p>
              <a:p>
                <a:pPr algn="ctr"/>
                <a:r>
                  <a:rPr kumimoji="1" lang="zh-CN" altLang="en-US" sz="2000" dirty="0">
                    <a:solidFill>
                      <a:srgbClr val="FFC000"/>
                    </a:solidFill>
                  </a:rPr>
                  <a:t>第一高峰</a:t>
                </a:r>
              </a:p>
            </p:txBody>
          </p:sp>
          <p:sp>
            <p:nvSpPr>
              <p:cNvPr id="18" name="文本框 17"/>
              <p:cNvSpPr txBox="1"/>
              <p:nvPr/>
            </p:nvSpPr>
            <p:spPr>
              <a:xfrm>
                <a:off x="9436100" y="5410200"/>
                <a:ext cx="1397000" cy="707886"/>
              </a:xfrm>
              <a:prstGeom prst="rect">
                <a:avLst/>
              </a:prstGeom>
              <a:noFill/>
              <a:ln>
                <a:solidFill>
                  <a:srgbClr val="47B6E7"/>
                </a:solidFill>
              </a:ln>
            </p:spPr>
            <p:txBody>
              <a:bodyPr wrap="square" rtlCol="0">
                <a:spAutoFit/>
              </a:bodyPr>
              <a:lstStyle/>
              <a:p>
                <a:r>
                  <a:rPr kumimoji="1" lang="zh-CN" altLang="en-US" sz="2000" dirty="0"/>
                  <a:t> 雌激素</a:t>
                </a:r>
                <a:endParaRPr kumimoji="1" lang="en-US" altLang="zh-CN" sz="2000" dirty="0"/>
              </a:p>
              <a:p>
                <a:r>
                  <a:rPr kumimoji="1" lang="zh-CN" altLang="en-US" sz="2000" dirty="0"/>
                  <a:t>第二高峰</a:t>
                </a:r>
              </a:p>
            </p:txBody>
          </p:sp>
          <p:cxnSp>
            <p:nvCxnSpPr>
              <p:cNvPr id="20" name="直线箭头连接符 19"/>
              <p:cNvCxnSpPr>
                <a:stCxn id="9" idx="2"/>
              </p:cNvCxnSpPr>
              <p:nvPr/>
            </p:nvCxnSpPr>
            <p:spPr>
              <a:xfrm>
                <a:off x="8610600" y="2394010"/>
                <a:ext cx="0" cy="38729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2" name="直线箭头连接符 21"/>
              <p:cNvCxnSpPr/>
              <p:nvPr/>
            </p:nvCxnSpPr>
            <p:spPr>
              <a:xfrm flipH="1">
                <a:off x="8940800" y="1016000"/>
                <a:ext cx="12700" cy="393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4" name="直线箭头连接符 23"/>
              <p:cNvCxnSpPr/>
              <p:nvPr/>
            </p:nvCxnSpPr>
            <p:spPr>
              <a:xfrm flipV="1">
                <a:off x="7975600" y="3644900"/>
                <a:ext cx="355600" cy="127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27" name="直线箭头连接符 26"/>
              <p:cNvCxnSpPr/>
              <p:nvPr/>
            </p:nvCxnSpPr>
            <p:spPr>
              <a:xfrm>
                <a:off x="7950200" y="4102100"/>
                <a:ext cx="12700" cy="3302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2" name="直线箭头连接符 31"/>
              <p:cNvCxnSpPr/>
              <p:nvPr/>
            </p:nvCxnSpPr>
            <p:spPr>
              <a:xfrm>
                <a:off x="10248900" y="3860800"/>
                <a:ext cx="0" cy="5461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35" name="直线箭头连接符 34"/>
              <p:cNvCxnSpPr/>
              <p:nvPr/>
            </p:nvCxnSpPr>
            <p:spPr>
              <a:xfrm>
                <a:off x="8699500" y="4127500"/>
                <a:ext cx="12700" cy="1308100"/>
              </a:xfrm>
              <a:prstGeom prst="straightConnector1">
                <a:avLst/>
              </a:prstGeom>
              <a:ln>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38" name="直线箭头连接符 37"/>
              <p:cNvCxnSpPr/>
              <p:nvPr/>
            </p:nvCxnSpPr>
            <p:spPr>
              <a:xfrm flipH="1">
                <a:off x="9652000" y="3860800"/>
                <a:ext cx="12700" cy="1511300"/>
              </a:xfrm>
              <a:prstGeom prst="straightConnector1">
                <a:avLst/>
              </a:prstGeom>
              <a:ln>
                <a:solidFill>
                  <a:schemeClr val="accent1"/>
                </a:solidFill>
                <a:tailEnd type="arrow"/>
              </a:ln>
            </p:spPr>
            <p:style>
              <a:lnRef idx="2">
                <a:schemeClr val="accent1"/>
              </a:lnRef>
              <a:fillRef idx="0">
                <a:schemeClr val="accent1"/>
              </a:fillRef>
              <a:effectRef idx="1">
                <a:schemeClr val="accent1"/>
              </a:effectRef>
              <a:fontRef idx="minor">
                <a:schemeClr val="tx1"/>
              </a:fontRef>
            </p:style>
          </p:cxnSp>
          <p:cxnSp>
            <p:nvCxnSpPr>
              <p:cNvPr id="40" name="直线箭头连接符 39"/>
              <p:cNvCxnSpPr/>
              <p:nvPr/>
            </p:nvCxnSpPr>
            <p:spPr>
              <a:xfrm>
                <a:off x="9271000" y="2438400"/>
                <a:ext cx="0" cy="1866900"/>
              </a:xfrm>
              <a:prstGeom prst="straightConnector1">
                <a:avLst/>
              </a:prstGeom>
              <a:ln>
                <a:solidFill>
                  <a:srgbClr val="FFC000"/>
                </a:solidFill>
                <a:tailEnd type="arrow"/>
              </a:ln>
            </p:spPr>
            <p:style>
              <a:lnRef idx="2">
                <a:schemeClr val="accent1"/>
              </a:lnRef>
              <a:fillRef idx="0">
                <a:schemeClr val="accent1"/>
              </a:fillRef>
              <a:effectRef idx="1">
                <a:schemeClr val="accent1"/>
              </a:effectRef>
              <a:fontRef idx="minor">
                <a:schemeClr val="tx1"/>
              </a:fontRef>
            </p:style>
          </p:cxnSp>
          <p:sp>
            <p:nvSpPr>
              <p:cNvPr id="42" name="文本框 41"/>
              <p:cNvSpPr txBox="1"/>
              <p:nvPr/>
            </p:nvSpPr>
            <p:spPr>
              <a:xfrm>
                <a:off x="9032558" y="4394200"/>
                <a:ext cx="492443" cy="965200"/>
              </a:xfrm>
              <a:prstGeom prst="rect">
                <a:avLst/>
              </a:prstGeom>
              <a:noFill/>
            </p:spPr>
            <p:txBody>
              <a:bodyPr vert="eaVert" wrap="square" rtlCol="0">
                <a:spAutoFit/>
              </a:bodyPr>
              <a:lstStyle/>
              <a:p>
                <a:r>
                  <a:rPr kumimoji="1" lang="zh-CN" altLang="en-US" sz="2000" dirty="0">
                    <a:solidFill>
                      <a:srgbClr val="FFC000"/>
                    </a:solidFill>
                  </a:rPr>
                  <a:t>排卵</a:t>
                </a:r>
              </a:p>
            </p:txBody>
          </p:sp>
          <p:sp>
            <p:nvSpPr>
              <p:cNvPr id="43" name="椭圆 42"/>
              <p:cNvSpPr/>
              <p:nvPr/>
            </p:nvSpPr>
            <p:spPr>
              <a:xfrm>
                <a:off x="9017000" y="4318000"/>
                <a:ext cx="495300" cy="977900"/>
              </a:xfrm>
              <a:prstGeom prst="ellipse">
                <a:avLst/>
              </a:prstGeom>
              <a:noFill/>
              <a:ln w="28575" cmpd="sng">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sz="2000"/>
              </a:p>
            </p:txBody>
          </p:sp>
          <p:cxnSp>
            <p:nvCxnSpPr>
              <p:cNvPr id="44" name="直线箭头连接符 43"/>
              <p:cNvCxnSpPr/>
              <p:nvPr/>
            </p:nvCxnSpPr>
            <p:spPr>
              <a:xfrm>
                <a:off x="9280500" y="2444120"/>
                <a:ext cx="571500" cy="825500"/>
              </a:xfrm>
              <a:prstGeom prst="straightConnector1">
                <a:avLst/>
              </a:prstGeom>
              <a:ln>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58" name="直线连接符 57"/>
              <p:cNvCxnSpPr/>
              <p:nvPr/>
            </p:nvCxnSpPr>
            <p:spPr>
              <a:xfrm flipH="1">
                <a:off x="5511800" y="5842000"/>
                <a:ext cx="1892300" cy="0"/>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60" name="直线连接符 59"/>
              <p:cNvCxnSpPr/>
              <p:nvPr/>
            </p:nvCxnSpPr>
            <p:spPr>
              <a:xfrm flipV="1">
                <a:off x="5511800" y="723900"/>
                <a:ext cx="12700" cy="5092700"/>
              </a:xfrm>
              <a:prstGeom prst="line">
                <a:avLst/>
              </a:prstGeom>
              <a:ln>
                <a:solidFill>
                  <a:srgbClr val="FFC000"/>
                </a:solidFill>
              </a:ln>
            </p:spPr>
            <p:style>
              <a:lnRef idx="2">
                <a:schemeClr val="accent1"/>
              </a:lnRef>
              <a:fillRef idx="0">
                <a:schemeClr val="accent1"/>
              </a:fillRef>
              <a:effectRef idx="1">
                <a:schemeClr val="accent1"/>
              </a:effectRef>
              <a:fontRef idx="minor">
                <a:schemeClr val="tx1"/>
              </a:fontRef>
            </p:style>
          </p:cxnSp>
          <p:cxnSp>
            <p:nvCxnSpPr>
              <p:cNvPr id="62" name="直线箭头连接符 61"/>
              <p:cNvCxnSpPr/>
              <p:nvPr/>
            </p:nvCxnSpPr>
            <p:spPr>
              <a:xfrm>
                <a:off x="5499100" y="723900"/>
                <a:ext cx="1905000" cy="12700"/>
              </a:xfrm>
              <a:prstGeom prst="straightConnector1">
                <a:avLst/>
              </a:prstGeom>
              <a:ln>
                <a:solidFill>
                  <a:srgbClr val="FFC000"/>
                </a:solidFill>
                <a:tailEnd type="arrow"/>
              </a:ln>
            </p:spPr>
            <p:style>
              <a:lnRef idx="2">
                <a:schemeClr val="accent1"/>
              </a:lnRef>
              <a:fillRef idx="0">
                <a:schemeClr val="accent1"/>
              </a:fillRef>
              <a:effectRef idx="1">
                <a:schemeClr val="accent1"/>
              </a:effectRef>
              <a:fontRef idx="minor">
                <a:schemeClr val="tx1"/>
              </a:fontRef>
            </p:style>
          </p:cxnSp>
          <p:cxnSp>
            <p:nvCxnSpPr>
              <p:cNvPr id="64" name="直线箭头连接符 63"/>
              <p:cNvCxnSpPr/>
              <p:nvPr/>
            </p:nvCxnSpPr>
            <p:spPr>
              <a:xfrm flipV="1">
                <a:off x="5537200" y="1765300"/>
                <a:ext cx="2781300" cy="25400"/>
              </a:xfrm>
              <a:prstGeom prst="straightConnector1">
                <a:avLst/>
              </a:prstGeom>
              <a:ln>
                <a:solidFill>
                  <a:srgbClr val="FFC000"/>
                </a:solidFill>
                <a:tailEnd type="arrow"/>
              </a:ln>
            </p:spPr>
            <p:style>
              <a:lnRef idx="2">
                <a:schemeClr val="accent1"/>
              </a:lnRef>
              <a:fillRef idx="0">
                <a:schemeClr val="accent1"/>
              </a:fillRef>
              <a:effectRef idx="1">
                <a:schemeClr val="accent1"/>
              </a:effectRef>
              <a:fontRef idx="minor">
                <a:schemeClr val="tx1"/>
              </a:fontRef>
            </p:style>
          </p:cxnSp>
          <p:sp>
            <p:nvSpPr>
              <p:cNvPr id="66" name="文本框 65"/>
              <p:cNvSpPr txBox="1"/>
              <p:nvPr/>
            </p:nvSpPr>
            <p:spPr>
              <a:xfrm>
                <a:off x="4851400" y="3162300"/>
                <a:ext cx="914400" cy="400110"/>
              </a:xfrm>
              <a:prstGeom prst="rect">
                <a:avLst/>
              </a:prstGeom>
              <a:noFill/>
              <a:ln>
                <a:noFill/>
              </a:ln>
            </p:spPr>
            <p:txBody>
              <a:bodyPr wrap="square" rtlCol="0">
                <a:spAutoFit/>
              </a:bodyPr>
              <a:lstStyle/>
              <a:p>
                <a:r>
                  <a:rPr kumimoji="1" lang="zh-CN" altLang="en-US" sz="2000" dirty="0">
                    <a:solidFill>
                      <a:srgbClr val="FFC000"/>
                    </a:solidFill>
                  </a:rPr>
                  <a:t>（</a:t>
                </a:r>
                <a:r>
                  <a:rPr kumimoji="1" lang="zh-CN" altLang="zh-CN" sz="2000" dirty="0">
                    <a:solidFill>
                      <a:srgbClr val="FFC000"/>
                    </a:solidFill>
                  </a:rPr>
                  <a:t>+</a:t>
                </a:r>
                <a:r>
                  <a:rPr kumimoji="1" lang="zh-CN" altLang="en-US" sz="2000" dirty="0">
                    <a:solidFill>
                      <a:srgbClr val="FFC000"/>
                    </a:solidFill>
                  </a:rPr>
                  <a:t>）</a:t>
                </a:r>
              </a:p>
            </p:txBody>
          </p:sp>
          <p:cxnSp>
            <p:nvCxnSpPr>
              <p:cNvPr id="68" name="直线连接符 67"/>
              <p:cNvCxnSpPr/>
              <p:nvPr/>
            </p:nvCxnSpPr>
            <p:spPr>
              <a:xfrm flipH="1">
                <a:off x="6261100" y="4775200"/>
                <a:ext cx="939800" cy="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71" name="直线连接符 70"/>
              <p:cNvCxnSpPr/>
              <p:nvPr/>
            </p:nvCxnSpPr>
            <p:spPr>
              <a:xfrm flipH="1" flipV="1">
                <a:off x="6235700" y="2222500"/>
                <a:ext cx="12700" cy="25781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73" name="直线箭头连接符 72"/>
              <p:cNvCxnSpPr/>
              <p:nvPr/>
            </p:nvCxnSpPr>
            <p:spPr>
              <a:xfrm flipV="1">
                <a:off x="6248400" y="2235200"/>
                <a:ext cx="1854200" cy="2540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78" name="文本框 77"/>
              <p:cNvSpPr txBox="1"/>
              <p:nvPr/>
            </p:nvSpPr>
            <p:spPr>
              <a:xfrm>
                <a:off x="5651500" y="3149600"/>
                <a:ext cx="914400" cy="400110"/>
              </a:xfrm>
              <a:prstGeom prst="rect">
                <a:avLst/>
              </a:prstGeom>
              <a:noFill/>
              <a:ln>
                <a:noFill/>
              </a:ln>
            </p:spPr>
            <p:txBody>
              <a:bodyPr wrap="square" rtlCol="0">
                <a:spAutoFit/>
              </a:bodyPr>
              <a:lstStyle/>
              <a:p>
                <a:r>
                  <a:rPr kumimoji="1" lang="zh-CN" altLang="en-US" sz="2000" dirty="0"/>
                  <a:t>（</a:t>
                </a:r>
                <a:r>
                  <a:rPr kumimoji="1" lang="zh-CN" altLang="zh-CN" sz="2000" dirty="0"/>
                  <a:t>-</a:t>
                </a:r>
                <a:r>
                  <a:rPr kumimoji="1" lang="zh-CN" altLang="en-US" sz="2000" dirty="0"/>
                  <a:t>）</a:t>
                </a:r>
              </a:p>
            </p:txBody>
          </p:sp>
          <p:cxnSp>
            <p:nvCxnSpPr>
              <p:cNvPr id="80" name="直线连接符 79"/>
              <p:cNvCxnSpPr/>
              <p:nvPr/>
            </p:nvCxnSpPr>
            <p:spPr>
              <a:xfrm flipV="1">
                <a:off x="10934700" y="5880100"/>
                <a:ext cx="762000" cy="127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82" name="直线连接符 81"/>
              <p:cNvCxnSpPr/>
              <p:nvPr/>
            </p:nvCxnSpPr>
            <p:spPr>
              <a:xfrm flipH="1" flipV="1">
                <a:off x="11645900" y="749300"/>
                <a:ext cx="38100" cy="5156200"/>
              </a:xfrm>
              <a:prstGeom prst="line">
                <a:avLst/>
              </a:prstGeom>
              <a:ln>
                <a:prstDash val="sysDash"/>
              </a:ln>
            </p:spPr>
            <p:style>
              <a:lnRef idx="2">
                <a:schemeClr val="accent1"/>
              </a:lnRef>
              <a:fillRef idx="0">
                <a:schemeClr val="accent1"/>
              </a:fillRef>
              <a:effectRef idx="1">
                <a:schemeClr val="accent1"/>
              </a:effectRef>
              <a:fontRef idx="minor">
                <a:schemeClr val="tx1"/>
              </a:fontRef>
            </p:style>
          </p:cxnSp>
          <p:cxnSp>
            <p:nvCxnSpPr>
              <p:cNvPr id="84" name="直线箭头连接符 83"/>
              <p:cNvCxnSpPr/>
              <p:nvPr/>
            </p:nvCxnSpPr>
            <p:spPr>
              <a:xfrm flipH="1" flipV="1">
                <a:off x="10439400" y="762000"/>
                <a:ext cx="1193800" cy="1270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cxnSp>
            <p:nvCxnSpPr>
              <p:cNvPr id="86" name="直线箭头连接符 85"/>
              <p:cNvCxnSpPr/>
              <p:nvPr/>
            </p:nvCxnSpPr>
            <p:spPr>
              <a:xfrm flipH="1">
                <a:off x="9626600" y="1765300"/>
                <a:ext cx="2006600" cy="12700"/>
              </a:xfrm>
              <a:prstGeom prst="straightConnector1">
                <a:avLst/>
              </a:prstGeom>
              <a:ln>
                <a:prstDash val="sysDash"/>
                <a:tailEnd type="arrow"/>
              </a:ln>
            </p:spPr>
            <p:style>
              <a:lnRef idx="2">
                <a:schemeClr val="accent1"/>
              </a:lnRef>
              <a:fillRef idx="0">
                <a:schemeClr val="accent1"/>
              </a:fillRef>
              <a:effectRef idx="1">
                <a:schemeClr val="accent1"/>
              </a:effectRef>
              <a:fontRef idx="minor">
                <a:schemeClr val="tx1"/>
              </a:fontRef>
            </p:style>
          </p:cxnSp>
          <p:sp>
            <p:nvSpPr>
              <p:cNvPr id="88" name="文本框 87"/>
              <p:cNvSpPr txBox="1"/>
              <p:nvPr/>
            </p:nvSpPr>
            <p:spPr>
              <a:xfrm>
                <a:off x="11061700" y="3352800"/>
                <a:ext cx="914400" cy="400110"/>
              </a:xfrm>
              <a:prstGeom prst="rect">
                <a:avLst/>
              </a:prstGeom>
              <a:noFill/>
              <a:ln>
                <a:noFill/>
              </a:ln>
            </p:spPr>
            <p:txBody>
              <a:bodyPr wrap="square" rtlCol="0">
                <a:spAutoFit/>
              </a:bodyPr>
              <a:lstStyle/>
              <a:p>
                <a:r>
                  <a:rPr kumimoji="1" lang="zh-CN" altLang="en-US" sz="2000" dirty="0"/>
                  <a:t>（</a:t>
                </a:r>
                <a:r>
                  <a:rPr kumimoji="1" lang="zh-CN" altLang="zh-CN" sz="2000" dirty="0"/>
                  <a:t>-</a:t>
                </a:r>
                <a:r>
                  <a:rPr kumimoji="1" lang="zh-CN" altLang="en-US" sz="2000" dirty="0"/>
                  <a:t>）</a:t>
                </a:r>
              </a:p>
            </p:txBody>
          </p:sp>
        </p:grpSp>
        <p:sp>
          <p:nvSpPr>
            <p:cNvPr id="92" name="文本框 91"/>
            <p:cNvSpPr txBox="1"/>
            <p:nvPr/>
          </p:nvSpPr>
          <p:spPr>
            <a:xfrm>
              <a:off x="6019800" y="5918200"/>
              <a:ext cx="1371600" cy="400110"/>
            </a:xfrm>
            <a:prstGeom prst="rect">
              <a:avLst/>
            </a:prstGeom>
            <a:noFill/>
          </p:spPr>
          <p:txBody>
            <a:bodyPr wrap="square" rtlCol="0">
              <a:spAutoFit/>
            </a:bodyPr>
            <a:lstStyle/>
            <a:p>
              <a:r>
                <a:rPr kumimoji="1" lang="en-US" altLang="zh-CN" sz="2000" dirty="0">
                  <a:solidFill>
                    <a:srgbClr val="FFC000"/>
                  </a:solidFill>
                </a:rPr>
                <a:t>≥200pg/ml</a:t>
              </a:r>
              <a:endParaRPr kumimoji="1" lang="zh-CN" altLang="en-US" sz="2000" dirty="0">
                <a:solidFill>
                  <a:srgbClr val="FFC000"/>
                </a:solidFill>
              </a:endParaRPr>
            </a:p>
          </p:txBody>
        </p:sp>
      </p:grpSp>
      <p:pic>
        <p:nvPicPr>
          <p:cNvPr id="3" name="图片 2" descr="QQ20190923-2.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04800" y="1309736"/>
            <a:ext cx="4787900" cy="4316364"/>
          </a:xfrm>
          <a:prstGeom prst="rect">
            <a:avLst/>
          </a:prstGeom>
        </p:spPr>
      </p:pic>
    </p:spTree>
    <p:extLst>
      <p:ext uri="{BB962C8B-B14F-4D97-AF65-F5344CB8AC3E}">
        <p14:creationId xmlns:p14="http://schemas.microsoft.com/office/powerpoint/2010/main" val="30139171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3"/>
                                        </p:tgtEl>
                                        <p:attrNameLst>
                                          <p:attrName>style.visibility</p:attrName>
                                        </p:attrNameLst>
                                      </p:cBhvr>
                                      <p:to>
                                        <p:strVal val="visible"/>
                                      </p:to>
                                    </p:set>
                                    <p:anim calcmode="lin" valueType="num">
                                      <p:cBhvr additive="base">
                                        <p:cTn id="7" dur="500" fill="hold"/>
                                        <p:tgtEl>
                                          <p:spTgt spid="93"/>
                                        </p:tgtEl>
                                        <p:attrNameLst>
                                          <p:attrName>ppt_x</p:attrName>
                                        </p:attrNameLst>
                                      </p:cBhvr>
                                      <p:tavLst>
                                        <p:tav tm="0">
                                          <p:val>
                                            <p:strVal val="#ppt_x"/>
                                          </p:val>
                                        </p:tav>
                                        <p:tav tm="100000">
                                          <p:val>
                                            <p:strVal val="#ppt_x"/>
                                          </p:val>
                                        </p:tav>
                                      </p:tavLst>
                                    </p:anim>
                                    <p:anim calcmode="lin" valueType="num">
                                      <p:cBhvr additive="base">
                                        <p:cTn id="8" dur="500" fill="hold"/>
                                        <p:tgtEl>
                                          <p:spTgt spid="9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a:spLocks noGrp="1"/>
          </p:cNvSpPr>
          <p:nvPr>
            <p:ph type="title"/>
          </p:nvPr>
        </p:nvSpPr>
        <p:spPr>
          <a:xfrm>
            <a:off x="1855894" y="488623"/>
            <a:ext cx="9084945" cy="513080"/>
          </a:xfrm>
          <a:prstGeom prst="rect">
            <a:avLst/>
          </a:prstGeom>
        </p:spPr>
        <p:txBody>
          <a:bodyPr vert="horz" wrap="square" lIns="0" tIns="12700" rIns="0" bIns="0" rtlCol="0">
            <a:spAutoFit/>
          </a:bodyPr>
          <a:lstStyle/>
          <a:p>
            <a:pPr marL="12700">
              <a:lnSpc>
                <a:spcPct val="100000"/>
              </a:lnSpc>
              <a:spcBef>
                <a:spcPts val="100"/>
              </a:spcBef>
            </a:pPr>
            <a:r>
              <a:rPr dirty="0"/>
              <a:t>应用三</a:t>
            </a:r>
            <a:r>
              <a:rPr dirty="0">
                <a:solidFill>
                  <a:srgbClr val="CE1C00"/>
                </a:solidFill>
              </a:rPr>
              <a:t>：</a:t>
            </a:r>
            <a:r>
              <a:rPr dirty="0"/>
              <a:t>卵巢储备功能评估与卵巢功能早衰（</a:t>
            </a:r>
            <a:r>
              <a:rPr spc="-155" dirty="0"/>
              <a:t>P</a:t>
            </a:r>
            <a:r>
              <a:rPr spc="-20" dirty="0"/>
              <a:t>O</a:t>
            </a:r>
            <a:r>
              <a:rPr spc="-90" dirty="0"/>
              <a:t>F</a:t>
            </a:r>
            <a:r>
              <a:rPr spc="-180" dirty="0"/>
              <a:t>)</a:t>
            </a:r>
          </a:p>
        </p:txBody>
      </p:sp>
      <p:sp>
        <p:nvSpPr>
          <p:cNvPr id="4" name="object 4"/>
          <p:cNvSpPr/>
          <p:nvPr/>
        </p:nvSpPr>
        <p:spPr>
          <a:xfrm>
            <a:off x="3400983" y="1735057"/>
            <a:ext cx="8143314" cy="3754437"/>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340954" y="2043190"/>
            <a:ext cx="3252470" cy="777875"/>
          </a:xfrm>
          <a:custGeom>
            <a:avLst/>
            <a:gdLst/>
            <a:ahLst/>
            <a:cxnLst/>
            <a:rect l="l" t="t" r="r" b="b"/>
            <a:pathLst>
              <a:path w="3252470" h="777875">
                <a:moveTo>
                  <a:pt x="0" y="0"/>
                </a:moveTo>
                <a:lnTo>
                  <a:pt x="3252070" y="0"/>
                </a:lnTo>
                <a:lnTo>
                  <a:pt x="3252070" y="777457"/>
                </a:lnTo>
                <a:lnTo>
                  <a:pt x="0" y="777457"/>
                </a:lnTo>
                <a:lnTo>
                  <a:pt x="0" y="0"/>
                </a:lnTo>
                <a:close/>
              </a:path>
            </a:pathLst>
          </a:custGeom>
          <a:solidFill>
            <a:srgbClr val="FFCCCA"/>
          </a:solidFill>
        </p:spPr>
        <p:txBody>
          <a:bodyPr wrap="square" lIns="0" tIns="0" rIns="0" bIns="0" rtlCol="0"/>
          <a:lstStyle/>
          <a:p>
            <a:endParaRPr/>
          </a:p>
        </p:txBody>
      </p:sp>
      <p:sp>
        <p:nvSpPr>
          <p:cNvPr id="6" name="object 6"/>
          <p:cNvSpPr/>
          <p:nvPr/>
        </p:nvSpPr>
        <p:spPr>
          <a:xfrm>
            <a:off x="340954" y="1997010"/>
            <a:ext cx="3252470" cy="777875"/>
          </a:xfrm>
          <a:custGeom>
            <a:avLst/>
            <a:gdLst/>
            <a:ahLst/>
            <a:cxnLst/>
            <a:rect l="l" t="t" r="r" b="b"/>
            <a:pathLst>
              <a:path w="3252470" h="777875">
                <a:moveTo>
                  <a:pt x="0" y="0"/>
                </a:moveTo>
                <a:lnTo>
                  <a:pt x="3252070" y="0"/>
                </a:lnTo>
                <a:lnTo>
                  <a:pt x="3252070" y="777456"/>
                </a:lnTo>
                <a:lnTo>
                  <a:pt x="0" y="777456"/>
                </a:lnTo>
                <a:lnTo>
                  <a:pt x="0" y="0"/>
                </a:lnTo>
                <a:close/>
              </a:path>
            </a:pathLst>
          </a:custGeom>
          <a:ln w="9524">
            <a:solidFill>
              <a:srgbClr val="FFCCCA"/>
            </a:solidFill>
          </a:ln>
        </p:spPr>
        <p:txBody>
          <a:bodyPr wrap="square" lIns="0" tIns="0" rIns="0" bIns="0" rtlCol="0"/>
          <a:lstStyle/>
          <a:p>
            <a:endParaRPr/>
          </a:p>
        </p:txBody>
      </p:sp>
      <p:sp>
        <p:nvSpPr>
          <p:cNvPr id="7" name="object 7"/>
          <p:cNvSpPr txBox="1"/>
          <p:nvPr/>
        </p:nvSpPr>
        <p:spPr>
          <a:xfrm>
            <a:off x="419694" y="2063510"/>
            <a:ext cx="3784006" cy="730887"/>
          </a:xfrm>
          <a:prstGeom prst="rect">
            <a:avLst/>
          </a:prstGeom>
        </p:spPr>
        <p:txBody>
          <a:bodyPr vert="horz" wrap="square" lIns="0" tIns="12700" rIns="0" bIns="0" rtlCol="0">
            <a:spAutoFit/>
          </a:bodyPr>
          <a:lstStyle/>
          <a:p>
            <a:pPr marL="292100" marR="271780" indent="-279400">
              <a:lnSpc>
                <a:spcPct val="129600"/>
              </a:lnSpc>
              <a:spcBef>
                <a:spcPts val="100"/>
              </a:spcBef>
              <a:buFont typeface="Wingdings"/>
              <a:buChar char=""/>
              <a:tabLst>
                <a:tab pos="298450" algn="l"/>
              </a:tabLst>
            </a:pPr>
            <a:r>
              <a:rPr sz="1800" b="1" dirty="0">
                <a:latin typeface="微软雅黑"/>
                <a:cs typeface="微软雅黑"/>
              </a:rPr>
              <a:t>入组人群</a:t>
            </a:r>
            <a:r>
              <a:rPr sz="1800" b="1" spc="-35" dirty="0">
                <a:latin typeface="微软雅黑"/>
                <a:cs typeface="微软雅黑"/>
              </a:rPr>
              <a:t>：POF</a:t>
            </a:r>
            <a:r>
              <a:rPr sz="1800" b="1" spc="-100" dirty="0">
                <a:latin typeface="微软雅黑"/>
                <a:cs typeface="微软雅黑"/>
              </a:rPr>
              <a:t> </a:t>
            </a:r>
            <a:r>
              <a:rPr sz="1800" b="1" spc="-20" dirty="0">
                <a:latin typeface="微软雅黑"/>
                <a:cs typeface="微软雅黑"/>
              </a:rPr>
              <a:t>（n＝ </a:t>
            </a:r>
            <a:r>
              <a:rPr sz="1800" b="1" spc="-45" dirty="0">
                <a:latin typeface="微软雅黑"/>
                <a:cs typeface="微软雅黑"/>
              </a:rPr>
              <a:t>112）</a:t>
            </a:r>
            <a:endParaRPr sz="1800" dirty="0">
              <a:latin typeface="微软雅黑"/>
              <a:cs typeface="微软雅黑"/>
            </a:endParaRPr>
          </a:p>
          <a:p>
            <a:pPr marL="298450" indent="-285750">
              <a:lnSpc>
                <a:spcPct val="100000"/>
              </a:lnSpc>
              <a:spcBef>
                <a:spcPts val="640"/>
              </a:spcBef>
              <a:buFont typeface="Wingdings"/>
              <a:buChar char=""/>
              <a:tabLst>
                <a:tab pos="298450" algn="l"/>
              </a:tabLst>
            </a:pPr>
            <a:r>
              <a:rPr sz="1800" b="1" dirty="0">
                <a:latin typeface="微软雅黑"/>
                <a:cs typeface="微软雅黑"/>
              </a:rPr>
              <a:t>年龄</a:t>
            </a:r>
            <a:r>
              <a:rPr sz="1800" b="1" spc="-60" dirty="0">
                <a:latin typeface="微软雅黑"/>
                <a:cs typeface="微软雅黑"/>
              </a:rPr>
              <a:t>&lt;40,</a:t>
            </a:r>
            <a:r>
              <a:rPr sz="1800" b="1" spc="-80" dirty="0">
                <a:latin typeface="微软雅黑"/>
                <a:cs typeface="微软雅黑"/>
              </a:rPr>
              <a:t> </a:t>
            </a:r>
            <a:r>
              <a:rPr sz="1800" b="1" dirty="0">
                <a:latin typeface="微软雅黑"/>
                <a:cs typeface="微软雅黑"/>
              </a:rPr>
              <a:t>停经至少</a:t>
            </a:r>
            <a:r>
              <a:rPr sz="1800" b="1" spc="-55" dirty="0">
                <a:latin typeface="微软雅黑"/>
                <a:cs typeface="微软雅黑"/>
              </a:rPr>
              <a:t>4</a:t>
            </a:r>
            <a:r>
              <a:rPr sz="1800" b="1" dirty="0">
                <a:latin typeface="微软雅黑"/>
                <a:cs typeface="微软雅黑"/>
              </a:rPr>
              <a:t>个月</a:t>
            </a:r>
            <a:endParaRPr sz="1800" dirty="0">
              <a:latin typeface="微软雅黑"/>
              <a:cs typeface="微软雅黑"/>
            </a:endParaRPr>
          </a:p>
        </p:txBody>
      </p:sp>
      <p:sp>
        <p:nvSpPr>
          <p:cNvPr id="8" name="object 8"/>
          <p:cNvSpPr txBox="1"/>
          <p:nvPr/>
        </p:nvSpPr>
        <p:spPr>
          <a:xfrm>
            <a:off x="8194219" y="1519911"/>
            <a:ext cx="3538220" cy="369570"/>
          </a:xfrm>
          <a:prstGeom prst="rect">
            <a:avLst/>
          </a:prstGeom>
          <a:solidFill>
            <a:srgbClr val="D6D6D6"/>
          </a:solidFill>
        </p:spPr>
        <p:txBody>
          <a:bodyPr vert="horz" wrap="square" lIns="0" tIns="45720" rIns="0" bIns="0" rtlCol="0">
            <a:spAutoFit/>
          </a:bodyPr>
          <a:lstStyle/>
          <a:p>
            <a:pPr marL="91440">
              <a:lnSpc>
                <a:spcPct val="100000"/>
              </a:lnSpc>
              <a:spcBef>
                <a:spcPts val="360"/>
              </a:spcBef>
            </a:pPr>
            <a:r>
              <a:rPr sz="1800" b="1" spc="-90" dirty="0">
                <a:latin typeface="微软雅黑"/>
                <a:cs typeface="微软雅黑"/>
              </a:rPr>
              <a:t>AMH</a:t>
            </a:r>
            <a:r>
              <a:rPr sz="1800" b="1" spc="-15" dirty="0">
                <a:latin typeface="微软雅黑"/>
                <a:cs typeface="微软雅黑"/>
              </a:rPr>
              <a:t> </a:t>
            </a:r>
            <a:r>
              <a:rPr sz="1800" b="1" spc="-55" dirty="0">
                <a:latin typeface="微软雅黑"/>
                <a:cs typeface="微软雅黑"/>
              </a:rPr>
              <a:t>POF</a:t>
            </a:r>
            <a:r>
              <a:rPr sz="1800" b="1" dirty="0">
                <a:latin typeface="微软雅黑"/>
                <a:cs typeface="微软雅黑"/>
              </a:rPr>
              <a:t>切点值</a:t>
            </a:r>
            <a:r>
              <a:rPr sz="1400" b="1" spc="-60" dirty="0">
                <a:latin typeface="微软雅黑"/>
                <a:cs typeface="微软雅黑"/>
              </a:rPr>
              <a:t>：</a:t>
            </a:r>
            <a:r>
              <a:rPr sz="1800" b="1" spc="-60" dirty="0">
                <a:latin typeface="微软雅黑"/>
                <a:cs typeface="微软雅黑"/>
              </a:rPr>
              <a:t>0.086ng/ml</a:t>
            </a:r>
            <a:endParaRPr sz="1800">
              <a:latin typeface="微软雅黑"/>
              <a:cs typeface="微软雅黑"/>
            </a:endParaRPr>
          </a:p>
        </p:txBody>
      </p:sp>
      <p:sp>
        <p:nvSpPr>
          <p:cNvPr id="9" name="object 9"/>
          <p:cNvSpPr txBox="1"/>
          <p:nvPr/>
        </p:nvSpPr>
        <p:spPr>
          <a:xfrm>
            <a:off x="336192" y="2973193"/>
            <a:ext cx="3249295" cy="2262505"/>
          </a:xfrm>
          <a:prstGeom prst="rect">
            <a:avLst/>
          </a:prstGeom>
          <a:solidFill>
            <a:srgbClr val="FFCCCA"/>
          </a:solidFill>
        </p:spPr>
        <p:txBody>
          <a:bodyPr vert="horz" wrap="square" lIns="0" tIns="37465" rIns="0" bIns="0" rtlCol="0">
            <a:spAutoFit/>
          </a:bodyPr>
          <a:lstStyle/>
          <a:p>
            <a:pPr marL="375285" marR="107950" indent="-279400" algn="just">
              <a:lnSpc>
                <a:spcPct val="129600"/>
              </a:lnSpc>
              <a:spcBef>
                <a:spcPts val="295"/>
              </a:spcBef>
              <a:buFont typeface="Wingdings"/>
              <a:buChar char=""/>
              <a:tabLst>
                <a:tab pos="382270" algn="l"/>
              </a:tabLst>
            </a:pPr>
            <a:r>
              <a:rPr sz="1800" b="1" dirty="0">
                <a:latin typeface="微软雅黑"/>
                <a:cs typeface="微软雅黑"/>
              </a:rPr>
              <a:t>以</a:t>
            </a:r>
            <a:r>
              <a:rPr sz="1800" b="1" spc="-60" dirty="0">
                <a:latin typeface="微软雅黑"/>
                <a:cs typeface="微软雅黑"/>
              </a:rPr>
              <a:t>FSH&gt;40IU/L，</a:t>
            </a:r>
            <a:r>
              <a:rPr sz="1800" b="1" dirty="0">
                <a:latin typeface="微软雅黑"/>
                <a:cs typeface="微软雅黑"/>
              </a:rPr>
              <a:t>作为诊断 标准，</a:t>
            </a:r>
            <a:r>
              <a:rPr sz="1800" b="1" spc="-65" dirty="0">
                <a:latin typeface="微软雅黑"/>
                <a:cs typeface="微软雅黑"/>
              </a:rPr>
              <a:t>11%</a:t>
            </a:r>
            <a:r>
              <a:rPr sz="1800" b="1" dirty="0">
                <a:latin typeface="微软雅黑"/>
                <a:cs typeface="微软雅黑"/>
              </a:rPr>
              <a:t>患者第二次检测  </a:t>
            </a:r>
            <a:r>
              <a:rPr sz="1800" b="1" spc="-65" dirty="0">
                <a:latin typeface="微软雅黑"/>
                <a:cs typeface="微软雅黑"/>
              </a:rPr>
              <a:t>FSH&lt;40</a:t>
            </a:r>
            <a:r>
              <a:rPr sz="1800" b="1" spc="-10" dirty="0">
                <a:latin typeface="微软雅黑"/>
                <a:cs typeface="微软雅黑"/>
              </a:rPr>
              <a:t> </a:t>
            </a:r>
            <a:r>
              <a:rPr sz="1800" b="1" spc="-70" dirty="0">
                <a:latin typeface="微软雅黑"/>
                <a:cs typeface="微软雅黑"/>
              </a:rPr>
              <a:t>IU/L</a:t>
            </a:r>
            <a:endParaRPr sz="1800" dirty="0">
              <a:latin typeface="微软雅黑"/>
              <a:cs typeface="微软雅黑"/>
            </a:endParaRPr>
          </a:p>
          <a:p>
            <a:pPr marL="375285" marR="123825" indent="-279400">
              <a:lnSpc>
                <a:spcPct val="129600"/>
              </a:lnSpc>
              <a:buFont typeface="Wingdings"/>
              <a:buChar char=""/>
              <a:tabLst>
                <a:tab pos="382270" algn="l"/>
              </a:tabLst>
            </a:pPr>
            <a:r>
              <a:rPr sz="1800" b="1" dirty="0">
                <a:latin typeface="微软雅黑"/>
                <a:cs typeface="微软雅黑"/>
              </a:rPr>
              <a:t>以</a:t>
            </a:r>
            <a:r>
              <a:rPr sz="1800" b="1" spc="-70" dirty="0">
                <a:latin typeface="微软雅黑"/>
                <a:cs typeface="微软雅黑"/>
              </a:rPr>
              <a:t>AMH&lt;0.086</a:t>
            </a:r>
            <a:r>
              <a:rPr sz="1800" b="1" spc="-55" dirty="0">
                <a:latin typeface="微软雅黑"/>
                <a:cs typeface="微软雅黑"/>
              </a:rPr>
              <a:t> </a:t>
            </a:r>
            <a:r>
              <a:rPr sz="1800" b="1" spc="-70" dirty="0">
                <a:latin typeface="微软雅黑"/>
                <a:cs typeface="微软雅黑"/>
              </a:rPr>
              <a:t>ng/ml</a:t>
            </a:r>
            <a:r>
              <a:rPr sz="1800" b="1" dirty="0">
                <a:latin typeface="微软雅黑"/>
                <a:cs typeface="微软雅黑"/>
              </a:rPr>
              <a:t>作为 诊断标准，复测只有一例 </a:t>
            </a:r>
            <a:r>
              <a:rPr sz="1800" b="1" spc="-95" dirty="0">
                <a:latin typeface="微软雅黑"/>
                <a:cs typeface="微软雅黑"/>
              </a:rPr>
              <a:t>AMH</a:t>
            </a:r>
            <a:r>
              <a:rPr sz="1800" b="1" dirty="0">
                <a:latin typeface="微软雅黑"/>
                <a:cs typeface="微软雅黑"/>
              </a:rPr>
              <a:t>浓度稍高，大于界值</a:t>
            </a:r>
            <a:endParaRPr sz="1800" dirty="0">
              <a:latin typeface="微软雅黑"/>
              <a:cs typeface="微软雅黑"/>
            </a:endParaRPr>
          </a:p>
        </p:txBody>
      </p:sp>
      <p:sp>
        <p:nvSpPr>
          <p:cNvPr id="10" name="object 10"/>
          <p:cNvSpPr txBox="1"/>
          <p:nvPr/>
        </p:nvSpPr>
        <p:spPr>
          <a:xfrm>
            <a:off x="4516248" y="1503914"/>
            <a:ext cx="2947670" cy="369570"/>
          </a:xfrm>
          <a:prstGeom prst="rect">
            <a:avLst/>
          </a:prstGeom>
          <a:solidFill>
            <a:srgbClr val="D6D6D6"/>
          </a:solidFill>
        </p:spPr>
        <p:txBody>
          <a:bodyPr vert="horz" wrap="square" lIns="0" tIns="45720" rIns="0" bIns="0" rtlCol="0">
            <a:spAutoFit/>
          </a:bodyPr>
          <a:lstStyle/>
          <a:p>
            <a:pPr marL="90805">
              <a:lnSpc>
                <a:spcPct val="100000"/>
              </a:lnSpc>
              <a:spcBef>
                <a:spcPts val="360"/>
              </a:spcBef>
            </a:pPr>
            <a:r>
              <a:rPr sz="1800" b="1" spc="-75" dirty="0">
                <a:latin typeface="微软雅黑"/>
                <a:cs typeface="微软雅黑"/>
              </a:rPr>
              <a:t>FSH</a:t>
            </a:r>
            <a:r>
              <a:rPr sz="1800" b="1" spc="-20" dirty="0">
                <a:latin typeface="微软雅黑"/>
                <a:cs typeface="微软雅黑"/>
              </a:rPr>
              <a:t> </a:t>
            </a:r>
            <a:r>
              <a:rPr sz="1800" b="1" spc="-50" dirty="0">
                <a:latin typeface="微软雅黑"/>
                <a:cs typeface="微软雅黑"/>
              </a:rPr>
              <a:t>POF</a:t>
            </a:r>
            <a:r>
              <a:rPr sz="1800" b="1" dirty="0">
                <a:latin typeface="微软雅黑"/>
                <a:cs typeface="微软雅黑"/>
              </a:rPr>
              <a:t>切点值</a:t>
            </a:r>
            <a:r>
              <a:rPr sz="1800" b="1" spc="-40" dirty="0">
                <a:latin typeface="微软雅黑"/>
                <a:cs typeface="微软雅黑"/>
              </a:rPr>
              <a:t>：40</a:t>
            </a:r>
            <a:r>
              <a:rPr sz="1800" b="1" spc="-20" dirty="0">
                <a:latin typeface="微软雅黑"/>
                <a:cs typeface="微软雅黑"/>
              </a:rPr>
              <a:t> </a:t>
            </a:r>
            <a:r>
              <a:rPr sz="1800" b="1" spc="-75" dirty="0">
                <a:latin typeface="微软雅黑"/>
                <a:cs typeface="微软雅黑"/>
              </a:rPr>
              <a:t>IU/L</a:t>
            </a:r>
            <a:endParaRPr sz="1800">
              <a:latin typeface="微软雅黑"/>
              <a:cs typeface="微软雅黑"/>
            </a:endParaRPr>
          </a:p>
        </p:txBody>
      </p:sp>
      <p:sp>
        <p:nvSpPr>
          <p:cNvPr id="11" name="object 11"/>
          <p:cNvSpPr txBox="1"/>
          <p:nvPr/>
        </p:nvSpPr>
        <p:spPr>
          <a:xfrm>
            <a:off x="5988267" y="6368480"/>
            <a:ext cx="5611495" cy="695447"/>
          </a:xfrm>
          <a:prstGeom prst="rect">
            <a:avLst/>
          </a:prstGeom>
        </p:spPr>
        <p:txBody>
          <a:bodyPr vert="horz" wrap="square" lIns="0" tIns="12700" rIns="0" bIns="0" rtlCol="0">
            <a:spAutoFit/>
          </a:bodyPr>
          <a:lstStyle/>
          <a:p>
            <a:pPr marR="15875" algn="r">
              <a:lnSpc>
                <a:spcPts val="1639"/>
              </a:lnSpc>
              <a:spcBef>
                <a:spcPts val="100"/>
              </a:spcBef>
            </a:pPr>
            <a:r>
              <a:rPr sz="1400" b="1" dirty="0">
                <a:latin typeface="微软雅黑"/>
                <a:cs typeface="微软雅黑"/>
              </a:rPr>
              <a:t>早发性卵巢功能不全的激素补充治疗专家共识</a:t>
            </a:r>
            <a:r>
              <a:rPr sz="1400" b="1" spc="-95" dirty="0">
                <a:latin typeface="微软雅黑"/>
                <a:cs typeface="微软雅黑"/>
              </a:rPr>
              <a:t> </a:t>
            </a:r>
            <a:r>
              <a:rPr sz="1400" b="1" spc="-50" dirty="0">
                <a:latin typeface="微软雅黑"/>
                <a:cs typeface="微软雅黑"/>
              </a:rPr>
              <a:t>2016</a:t>
            </a:r>
            <a:endParaRPr sz="1400" dirty="0">
              <a:latin typeface="微软雅黑"/>
              <a:cs typeface="微软雅黑"/>
            </a:endParaRPr>
          </a:p>
          <a:p>
            <a:pPr marR="13335" algn="r">
              <a:lnSpc>
                <a:spcPts val="1639"/>
              </a:lnSpc>
            </a:pPr>
            <a:r>
              <a:rPr sz="1400" b="1" spc="-65" dirty="0">
                <a:latin typeface="微软雅黑"/>
                <a:cs typeface="微软雅黑"/>
              </a:rPr>
              <a:t>Knauff </a:t>
            </a:r>
            <a:r>
              <a:rPr sz="1400" b="1" spc="-40" dirty="0">
                <a:latin typeface="微软雅黑"/>
                <a:cs typeface="微软雅黑"/>
              </a:rPr>
              <a:t>et </a:t>
            </a:r>
            <a:r>
              <a:rPr sz="1400" b="1" spc="-50" dirty="0">
                <a:latin typeface="微软雅黑"/>
                <a:cs typeface="微软雅黑"/>
              </a:rPr>
              <a:t>al. </a:t>
            </a:r>
            <a:r>
              <a:rPr sz="1400" b="1" spc="-105" dirty="0">
                <a:latin typeface="微软雅黑"/>
                <a:cs typeface="微软雅黑"/>
              </a:rPr>
              <a:t>J  </a:t>
            </a:r>
            <a:r>
              <a:rPr sz="1400" b="1" spc="-40" dirty="0">
                <a:latin typeface="微软雅黑"/>
                <a:cs typeface="微软雅黑"/>
              </a:rPr>
              <a:t>Clin Endocrinol </a:t>
            </a:r>
            <a:r>
              <a:rPr sz="1400" b="1" spc="-50" dirty="0">
                <a:latin typeface="微软雅黑"/>
                <a:cs typeface="微软雅黑"/>
              </a:rPr>
              <a:t>Metab, March 2009, </a:t>
            </a:r>
            <a:r>
              <a:rPr sz="1400" b="1" spc="-45" dirty="0">
                <a:latin typeface="微软雅黑"/>
                <a:cs typeface="微软雅黑"/>
              </a:rPr>
              <a:t>94 </a:t>
            </a:r>
            <a:r>
              <a:rPr sz="1400" b="1" spc="-60" dirty="0">
                <a:latin typeface="微软雅黑"/>
                <a:cs typeface="微软雅黑"/>
              </a:rPr>
              <a:t>(3):786</a:t>
            </a:r>
            <a:r>
              <a:rPr sz="1400" b="1" spc="180" dirty="0">
                <a:latin typeface="微软雅黑"/>
                <a:cs typeface="微软雅黑"/>
              </a:rPr>
              <a:t> </a:t>
            </a:r>
            <a:r>
              <a:rPr sz="1400" b="1" spc="-35" dirty="0">
                <a:latin typeface="微软雅黑"/>
                <a:cs typeface="微软雅黑"/>
              </a:rPr>
              <a:t>–792</a:t>
            </a:r>
            <a:endParaRPr sz="1400" dirty="0">
              <a:latin typeface="微软雅黑"/>
              <a:cs typeface="微软雅黑"/>
            </a:endParaRPr>
          </a:p>
          <a:p>
            <a:pPr>
              <a:lnSpc>
                <a:spcPct val="100000"/>
              </a:lnSpc>
              <a:spcBef>
                <a:spcPts val="5"/>
              </a:spcBef>
            </a:pPr>
            <a:endParaRPr sz="1700" dirty="0">
              <a:latin typeface="Times New Roman"/>
              <a:cs typeface="Times New Roman"/>
            </a:endParaRPr>
          </a:p>
        </p:txBody>
      </p:sp>
    </p:spTree>
    <p:extLst>
      <p:ext uri="{BB962C8B-B14F-4D97-AF65-F5344CB8AC3E}">
        <p14:creationId xmlns:p14="http://schemas.microsoft.com/office/powerpoint/2010/main" val="39941386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171451" y="1985965"/>
            <a:ext cx="4550343" cy="3911132"/>
          </a:xfrm>
          <a:prstGeom prst="rect">
            <a:avLst/>
          </a:prstGeom>
          <a:blipFill>
            <a:blip r:embed="rId2" cstate="print"/>
            <a:stretch>
              <a:fillRect/>
            </a:stretch>
          </a:blipFill>
        </p:spPr>
        <p:txBody>
          <a:bodyPr wrap="square" lIns="0" tIns="0" rIns="0" bIns="0" rtlCol="0"/>
          <a:lstStyle/>
          <a:p>
            <a:endParaRPr/>
          </a:p>
        </p:txBody>
      </p:sp>
      <p:sp>
        <p:nvSpPr>
          <p:cNvPr id="4" name="object 4"/>
          <p:cNvSpPr/>
          <p:nvPr/>
        </p:nvSpPr>
        <p:spPr>
          <a:xfrm>
            <a:off x="5107516" y="1955412"/>
            <a:ext cx="6872813" cy="3994537"/>
          </a:xfrm>
          <a:prstGeom prst="rect">
            <a:avLst/>
          </a:prstGeom>
          <a:blipFill>
            <a:blip r:embed="rId3" cstate="print"/>
            <a:stretch>
              <a:fillRect/>
            </a:stretch>
          </a:blipFill>
        </p:spPr>
        <p:txBody>
          <a:bodyPr wrap="square" lIns="0" tIns="0" rIns="0" bIns="0" rtlCol="0"/>
          <a:lstStyle/>
          <a:p>
            <a:endParaRPr/>
          </a:p>
        </p:txBody>
      </p:sp>
      <p:sp>
        <p:nvSpPr>
          <p:cNvPr id="5" name="object 5"/>
          <p:cNvSpPr/>
          <p:nvPr/>
        </p:nvSpPr>
        <p:spPr>
          <a:xfrm>
            <a:off x="2372784" y="3590926"/>
            <a:ext cx="156633" cy="155575"/>
          </a:xfrm>
          <a:prstGeom prst="rect">
            <a:avLst/>
          </a:prstGeom>
          <a:blipFill>
            <a:blip r:embed="rId4" cstate="print"/>
            <a:stretch>
              <a:fillRect/>
            </a:stretch>
          </a:blipFill>
        </p:spPr>
        <p:txBody>
          <a:bodyPr wrap="square" lIns="0" tIns="0" rIns="0" bIns="0" rtlCol="0"/>
          <a:lstStyle/>
          <a:p>
            <a:endParaRPr/>
          </a:p>
        </p:txBody>
      </p:sp>
      <p:sp>
        <p:nvSpPr>
          <p:cNvPr id="6" name="object 6"/>
          <p:cNvSpPr/>
          <p:nvPr/>
        </p:nvSpPr>
        <p:spPr>
          <a:xfrm>
            <a:off x="2372782" y="2117725"/>
            <a:ext cx="156634" cy="157163"/>
          </a:xfrm>
          <a:prstGeom prst="rect">
            <a:avLst/>
          </a:prstGeom>
          <a:blipFill>
            <a:blip r:embed="rId5" cstate="print"/>
            <a:stretch>
              <a:fillRect/>
            </a:stretch>
          </a:blipFill>
        </p:spPr>
        <p:txBody>
          <a:bodyPr wrap="square" lIns="0" tIns="0" rIns="0" bIns="0" rtlCol="0"/>
          <a:lstStyle/>
          <a:p>
            <a:endParaRPr/>
          </a:p>
        </p:txBody>
      </p:sp>
      <p:sp>
        <p:nvSpPr>
          <p:cNvPr id="7" name="object 7"/>
          <p:cNvSpPr txBox="1"/>
          <p:nvPr/>
        </p:nvSpPr>
        <p:spPr>
          <a:xfrm>
            <a:off x="1662006" y="1563370"/>
            <a:ext cx="1195493" cy="330200"/>
          </a:xfrm>
          <a:prstGeom prst="rect">
            <a:avLst/>
          </a:prstGeom>
        </p:spPr>
        <p:txBody>
          <a:bodyPr vert="horz" wrap="square" lIns="0" tIns="12700" rIns="0" bIns="0" rtlCol="0">
            <a:spAutoFit/>
          </a:bodyPr>
          <a:lstStyle/>
          <a:p>
            <a:pPr marL="12700">
              <a:lnSpc>
                <a:spcPct val="100000"/>
              </a:lnSpc>
              <a:spcBef>
                <a:spcPts val="100"/>
              </a:spcBef>
            </a:pPr>
            <a:r>
              <a:rPr sz="2000" b="1" spc="-155" dirty="0">
                <a:solidFill>
                  <a:srgbClr val="8497B0"/>
                </a:solidFill>
                <a:latin typeface="Trebuchet MS"/>
                <a:cs typeface="Trebuchet MS"/>
              </a:rPr>
              <a:t>Ja</a:t>
            </a:r>
            <a:r>
              <a:rPr sz="2000" b="1" spc="-210" dirty="0">
                <a:solidFill>
                  <a:srgbClr val="8497B0"/>
                </a:solidFill>
                <a:latin typeface="Trebuchet MS"/>
                <a:cs typeface="Trebuchet MS"/>
              </a:rPr>
              <a:t>ne</a:t>
            </a:r>
            <a:endParaRPr sz="2000" dirty="0">
              <a:latin typeface="Trebuchet MS"/>
              <a:cs typeface="Trebuchet MS"/>
            </a:endParaRPr>
          </a:p>
        </p:txBody>
      </p:sp>
      <p:sp>
        <p:nvSpPr>
          <p:cNvPr id="8" name="object 8"/>
          <p:cNvSpPr/>
          <p:nvPr/>
        </p:nvSpPr>
        <p:spPr>
          <a:xfrm>
            <a:off x="2372785" y="2881313"/>
            <a:ext cx="156634" cy="155576"/>
          </a:xfrm>
          <a:prstGeom prst="rect">
            <a:avLst/>
          </a:prstGeom>
          <a:blipFill>
            <a:blip r:embed="rId6" cstate="print"/>
            <a:stretch>
              <a:fillRect/>
            </a:stretch>
          </a:blipFill>
        </p:spPr>
        <p:txBody>
          <a:bodyPr wrap="square" lIns="0" tIns="0" rIns="0" bIns="0" rtlCol="0"/>
          <a:lstStyle/>
          <a:p>
            <a:endParaRPr/>
          </a:p>
        </p:txBody>
      </p:sp>
      <p:sp>
        <p:nvSpPr>
          <p:cNvPr id="9" name="object 9"/>
          <p:cNvSpPr txBox="1"/>
          <p:nvPr/>
        </p:nvSpPr>
        <p:spPr>
          <a:xfrm>
            <a:off x="1558291" y="2401570"/>
            <a:ext cx="645160" cy="1127125"/>
          </a:xfrm>
          <a:prstGeom prst="rect">
            <a:avLst/>
          </a:prstGeom>
        </p:spPr>
        <p:txBody>
          <a:bodyPr vert="horz" wrap="square" lIns="0" tIns="12700" rIns="0" bIns="0" rtlCol="0">
            <a:spAutoFit/>
          </a:bodyPr>
          <a:lstStyle/>
          <a:p>
            <a:pPr marL="145415">
              <a:lnSpc>
                <a:spcPct val="100000"/>
              </a:lnSpc>
              <a:spcBef>
                <a:spcPts val="100"/>
              </a:spcBef>
            </a:pPr>
            <a:r>
              <a:rPr sz="2000" b="1" spc="-170" dirty="0">
                <a:solidFill>
                  <a:srgbClr val="7C7C7C"/>
                </a:solidFill>
                <a:latin typeface="Trebuchet MS"/>
                <a:cs typeface="Trebuchet MS"/>
              </a:rPr>
              <a:t>Mary</a:t>
            </a:r>
            <a:endParaRPr sz="2000">
              <a:latin typeface="Trebuchet MS"/>
              <a:cs typeface="Trebuchet MS"/>
            </a:endParaRPr>
          </a:p>
          <a:p>
            <a:pPr>
              <a:lnSpc>
                <a:spcPct val="100000"/>
              </a:lnSpc>
              <a:spcBef>
                <a:spcPts val="20"/>
              </a:spcBef>
            </a:pPr>
            <a:endParaRPr sz="3350">
              <a:latin typeface="Times New Roman"/>
              <a:cs typeface="Times New Roman"/>
            </a:endParaRPr>
          </a:p>
          <a:p>
            <a:pPr marL="12700">
              <a:lnSpc>
                <a:spcPct val="100000"/>
              </a:lnSpc>
            </a:pPr>
            <a:r>
              <a:rPr sz="2000" b="1" spc="-165" dirty="0">
                <a:solidFill>
                  <a:srgbClr val="44546A"/>
                </a:solidFill>
                <a:latin typeface="Trebuchet MS"/>
                <a:cs typeface="Trebuchet MS"/>
              </a:rPr>
              <a:t>Laura</a:t>
            </a:r>
            <a:endParaRPr sz="2000">
              <a:latin typeface="Trebuchet MS"/>
              <a:cs typeface="Trebuchet MS"/>
            </a:endParaRPr>
          </a:p>
        </p:txBody>
      </p:sp>
      <p:sp>
        <p:nvSpPr>
          <p:cNvPr id="10" name="object 10"/>
          <p:cNvSpPr/>
          <p:nvPr/>
        </p:nvSpPr>
        <p:spPr>
          <a:xfrm>
            <a:off x="8231716" y="2219326"/>
            <a:ext cx="156633" cy="155576"/>
          </a:xfrm>
          <a:prstGeom prst="rect">
            <a:avLst/>
          </a:prstGeom>
          <a:blipFill>
            <a:blip r:embed="rId6" cstate="print"/>
            <a:stretch>
              <a:fillRect/>
            </a:stretch>
          </a:blipFill>
        </p:spPr>
        <p:txBody>
          <a:bodyPr wrap="square" lIns="0" tIns="0" rIns="0" bIns="0" rtlCol="0"/>
          <a:lstStyle/>
          <a:p>
            <a:endParaRPr/>
          </a:p>
        </p:txBody>
      </p:sp>
      <p:sp>
        <p:nvSpPr>
          <p:cNvPr id="11" name="object 11"/>
          <p:cNvSpPr txBox="1"/>
          <p:nvPr/>
        </p:nvSpPr>
        <p:spPr>
          <a:xfrm>
            <a:off x="8079740" y="1650684"/>
            <a:ext cx="511809" cy="330200"/>
          </a:xfrm>
          <a:prstGeom prst="rect">
            <a:avLst/>
          </a:prstGeom>
        </p:spPr>
        <p:txBody>
          <a:bodyPr vert="horz" wrap="square" lIns="0" tIns="12700" rIns="0" bIns="0" rtlCol="0">
            <a:spAutoFit/>
          </a:bodyPr>
          <a:lstStyle/>
          <a:p>
            <a:pPr marL="12700">
              <a:lnSpc>
                <a:spcPct val="100000"/>
              </a:lnSpc>
              <a:spcBef>
                <a:spcPts val="100"/>
              </a:spcBef>
            </a:pPr>
            <a:r>
              <a:rPr sz="2000" b="1" spc="-170" dirty="0">
                <a:solidFill>
                  <a:srgbClr val="7C7C7C"/>
                </a:solidFill>
                <a:latin typeface="Trebuchet MS"/>
                <a:cs typeface="Trebuchet MS"/>
              </a:rPr>
              <a:t>Mary</a:t>
            </a:r>
            <a:endParaRPr sz="2000">
              <a:latin typeface="Trebuchet MS"/>
              <a:cs typeface="Trebuchet MS"/>
            </a:endParaRPr>
          </a:p>
        </p:txBody>
      </p:sp>
      <p:sp>
        <p:nvSpPr>
          <p:cNvPr id="12" name="object 12"/>
          <p:cNvSpPr/>
          <p:nvPr/>
        </p:nvSpPr>
        <p:spPr>
          <a:xfrm>
            <a:off x="7827433" y="1997076"/>
            <a:ext cx="156633" cy="155576"/>
          </a:xfrm>
          <a:prstGeom prst="rect">
            <a:avLst/>
          </a:prstGeom>
          <a:blipFill>
            <a:blip r:embed="rId7" cstate="print"/>
            <a:stretch>
              <a:fillRect/>
            </a:stretch>
          </a:blipFill>
        </p:spPr>
        <p:txBody>
          <a:bodyPr wrap="square" lIns="0" tIns="0" rIns="0" bIns="0" rtlCol="0"/>
          <a:lstStyle/>
          <a:p>
            <a:endParaRPr/>
          </a:p>
        </p:txBody>
      </p:sp>
      <p:sp>
        <p:nvSpPr>
          <p:cNvPr id="13" name="object 13"/>
          <p:cNvSpPr txBox="1"/>
          <p:nvPr/>
        </p:nvSpPr>
        <p:spPr>
          <a:xfrm>
            <a:off x="7012940" y="1561784"/>
            <a:ext cx="593090" cy="330200"/>
          </a:xfrm>
          <a:prstGeom prst="rect">
            <a:avLst/>
          </a:prstGeom>
        </p:spPr>
        <p:txBody>
          <a:bodyPr vert="horz" wrap="square" lIns="0" tIns="12700" rIns="0" bIns="0" rtlCol="0">
            <a:spAutoFit/>
          </a:bodyPr>
          <a:lstStyle/>
          <a:p>
            <a:pPr marL="12700">
              <a:lnSpc>
                <a:spcPct val="100000"/>
              </a:lnSpc>
              <a:spcBef>
                <a:spcPts val="100"/>
              </a:spcBef>
            </a:pPr>
            <a:r>
              <a:rPr sz="2000" b="1" spc="-130" dirty="0">
                <a:solidFill>
                  <a:srgbClr val="44546A"/>
                </a:solidFill>
                <a:latin typeface="Trebuchet MS"/>
                <a:cs typeface="Trebuchet MS"/>
              </a:rPr>
              <a:t>La</a:t>
            </a:r>
            <a:r>
              <a:rPr sz="2000" b="1" spc="-235" dirty="0">
                <a:solidFill>
                  <a:srgbClr val="44546A"/>
                </a:solidFill>
                <a:latin typeface="Trebuchet MS"/>
                <a:cs typeface="Trebuchet MS"/>
              </a:rPr>
              <a:t>u</a:t>
            </a:r>
            <a:r>
              <a:rPr sz="2000" b="1" spc="-175" dirty="0">
                <a:solidFill>
                  <a:srgbClr val="44546A"/>
                </a:solidFill>
                <a:latin typeface="Trebuchet MS"/>
                <a:cs typeface="Trebuchet MS"/>
              </a:rPr>
              <a:t>r</a:t>
            </a:r>
            <a:r>
              <a:rPr sz="2000" b="1" spc="-155" dirty="0">
                <a:solidFill>
                  <a:srgbClr val="44546A"/>
                </a:solidFill>
                <a:latin typeface="Trebuchet MS"/>
                <a:cs typeface="Trebuchet MS"/>
              </a:rPr>
              <a:t>a</a:t>
            </a:r>
            <a:endParaRPr sz="2000">
              <a:latin typeface="Trebuchet MS"/>
              <a:cs typeface="Trebuchet MS"/>
            </a:endParaRPr>
          </a:p>
        </p:txBody>
      </p:sp>
      <p:sp>
        <p:nvSpPr>
          <p:cNvPr id="14" name="object 14"/>
          <p:cNvSpPr/>
          <p:nvPr/>
        </p:nvSpPr>
        <p:spPr>
          <a:xfrm>
            <a:off x="8604250" y="2460626"/>
            <a:ext cx="156633" cy="157164"/>
          </a:xfrm>
          <a:prstGeom prst="rect">
            <a:avLst/>
          </a:prstGeom>
          <a:blipFill>
            <a:blip r:embed="rId5" cstate="print"/>
            <a:stretch>
              <a:fillRect/>
            </a:stretch>
          </a:blipFill>
        </p:spPr>
        <p:txBody>
          <a:bodyPr wrap="square" lIns="0" tIns="0" rIns="0" bIns="0" rtlCol="0"/>
          <a:lstStyle/>
          <a:p>
            <a:endParaRPr/>
          </a:p>
        </p:txBody>
      </p:sp>
      <p:sp>
        <p:nvSpPr>
          <p:cNvPr id="15" name="object 15"/>
          <p:cNvSpPr txBox="1"/>
          <p:nvPr/>
        </p:nvSpPr>
        <p:spPr>
          <a:xfrm>
            <a:off x="8829040" y="2061846"/>
            <a:ext cx="500380" cy="330200"/>
          </a:xfrm>
          <a:prstGeom prst="rect">
            <a:avLst/>
          </a:prstGeom>
        </p:spPr>
        <p:txBody>
          <a:bodyPr vert="horz" wrap="square" lIns="0" tIns="12700" rIns="0" bIns="0" rtlCol="0">
            <a:spAutoFit/>
          </a:bodyPr>
          <a:lstStyle/>
          <a:p>
            <a:pPr marL="12700">
              <a:lnSpc>
                <a:spcPct val="100000"/>
              </a:lnSpc>
              <a:spcBef>
                <a:spcPts val="100"/>
              </a:spcBef>
            </a:pPr>
            <a:r>
              <a:rPr sz="2000" b="1" spc="-155" dirty="0">
                <a:solidFill>
                  <a:srgbClr val="8497B0"/>
                </a:solidFill>
                <a:latin typeface="Trebuchet MS"/>
                <a:cs typeface="Trebuchet MS"/>
              </a:rPr>
              <a:t>Ja</a:t>
            </a:r>
            <a:r>
              <a:rPr sz="2000" b="1" spc="-210" dirty="0">
                <a:solidFill>
                  <a:srgbClr val="8497B0"/>
                </a:solidFill>
                <a:latin typeface="Trebuchet MS"/>
                <a:cs typeface="Trebuchet MS"/>
              </a:rPr>
              <a:t>ne</a:t>
            </a:r>
            <a:endParaRPr sz="2000">
              <a:latin typeface="Trebuchet MS"/>
              <a:cs typeface="Trebuchet MS"/>
            </a:endParaRPr>
          </a:p>
        </p:txBody>
      </p:sp>
      <p:sp>
        <p:nvSpPr>
          <p:cNvPr id="16" name="object 16"/>
          <p:cNvSpPr txBox="1">
            <a:spLocks noGrp="1"/>
          </p:cNvSpPr>
          <p:nvPr>
            <p:ph type="title"/>
          </p:nvPr>
        </p:nvSpPr>
        <p:spPr>
          <a:xfrm>
            <a:off x="1186852" y="368943"/>
            <a:ext cx="9613265" cy="513080"/>
          </a:xfrm>
          <a:prstGeom prst="rect">
            <a:avLst/>
          </a:prstGeom>
        </p:spPr>
        <p:txBody>
          <a:bodyPr vert="horz" wrap="square" lIns="0" tIns="12700" rIns="0" bIns="0" rtlCol="0">
            <a:spAutoFit/>
          </a:bodyPr>
          <a:lstStyle/>
          <a:p>
            <a:pPr marL="12700">
              <a:lnSpc>
                <a:spcPct val="100000"/>
              </a:lnSpc>
              <a:spcBef>
                <a:spcPts val="100"/>
              </a:spcBef>
              <a:tabLst>
                <a:tab pos="7161530" algn="l"/>
              </a:tabLst>
            </a:pPr>
            <a:r>
              <a:rPr dirty="0"/>
              <a:t>应用四</a:t>
            </a:r>
            <a:r>
              <a:rPr dirty="0">
                <a:solidFill>
                  <a:srgbClr val="CE1C00"/>
                </a:solidFill>
              </a:rPr>
              <a:t>：</a:t>
            </a:r>
            <a:r>
              <a:rPr dirty="0"/>
              <a:t>用卵巢储备指标建立数学模型	预测绝经年龄</a:t>
            </a:r>
          </a:p>
        </p:txBody>
      </p:sp>
      <p:sp>
        <p:nvSpPr>
          <p:cNvPr id="17" name="object 17"/>
          <p:cNvSpPr txBox="1"/>
          <p:nvPr/>
        </p:nvSpPr>
        <p:spPr>
          <a:xfrm>
            <a:off x="10052766" y="6498654"/>
            <a:ext cx="1527175" cy="269240"/>
          </a:xfrm>
          <a:prstGeom prst="rect">
            <a:avLst/>
          </a:prstGeom>
        </p:spPr>
        <p:txBody>
          <a:bodyPr vert="horz" wrap="square" lIns="0" tIns="12700" rIns="0" bIns="0" rtlCol="0">
            <a:spAutoFit/>
          </a:bodyPr>
          <a:lstStyle/>
          <a:p>
            <a:pPr marL="12700">
              <a:lnSpc>
                <a:spcPct val="100000"/>
              </a:lnSpc>
              <a:spcBef>
                <a:spcPts val="100"/>
              </a:spcBef>
            </a:pPr>
            <a:r>
              <a:rPr sz="1600" i="1" spc="-5" dirty="0">
                <a:latin typeface="Calibri"/>
                <a:cs typeface="Calibri"/>
              </a:rPr>
              <a:t>Broer. 2011</a:t>
            </a:r>
            <a:r>
              <a:rPr sz="1600" i="1" spc="-50" dirty="0">
                <a:latin typeface="Calibri"/>
                <a:cs typeface="Calibri"/>
              </a:rPr>
              <a:t> </a:t>
            </a:r>
            <a:r>
              <a:rPr sz="1600" i="1" spc="-5" dirty="0">
                <a:latin typeface="Calibri"/>
                <a:cs typeface="Calibri"/>
              </a:rPr>
              <a:t>JCEM.</a:t>
            </a:r>
            <a:endParaRPr sz="1600" dirty="0">
              <a:latin typeface="Calibri"/>
              <a:cs typeface="Calibri"/>
            </a:endParaRPr>
          </a:p>
        </p:txBody>
      </p:sp>
      <p:sp>
        <p:nvSpPr>
          <p:cNvPr id="18" name="object 18"/>
          <p:cNvSpPr/>
          <p:nvPr/>
        </p:nvSpPr>
        <p:spPr>
          <a:xfrm>
            <a:off x="3960283" y="5532438"/>
            <a:ext cx="685800" cy="817561"/>
          </a:xfrm>
          <a:prstGeom prst="rect">
            <a:avLst/>
          </a:prstGeom>
          <a:blipFill>
            <a:blip r:embed="rId8" cstate="print"/>
            <a:stretch>
              <a:fillRect/>
            </a:stretch>
          </a:blipFill>
        </p:spPr>
        <p:txBody>
          <a:bodyPr wrap="square" lIns="0" tIns="0" rIns="0" bIns="0" rtlCol="0"/>
          <a:lstStyle/>
          <a:p>
            <a:endParaRPr/>
          </a:p>
        </p:txBody>
      </p:sp>
    </p:spTree>
    <p:extLst>
      <p:ext uri="{BB962C8B-B14F-4D97-AF65-F5344CB8AC3E}">
        <p14:creationId xmlns:p14="http://schemas.microsoft.com/office/powerpoint/2010/main" val="4113825541"/>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txBox="1"/>
          <p:nvPr/>
        </p:nvSpPr>
        <p:spPr>
          <a:xfrm>
            <a:off x="648799" y="1149162"/>
            <a:ext cx="6186170" cy="391160"/>
          </a:xfrm>
          <a:prstGeom prst="rect">
            <a:avLst/>
          </a:prstGeom>
        </p:spPr>
        <p:txBody>
          <a:bodyPr vert="horz" wrap="square" lIns="0" tIns="12700" rIns="0" bIns="0" rtlCol="0">
            <a:spAutoFit/>
          </a:bodyPr>
          <a:lstStyle/>
          <a:p>
            <a:pPr marL="241300" indent="-228600">
              <a:lnSpc>
                <a:spcPct val="100000"/>
              </a:lnSpc>
              <a:spcBef>
                <a:spcPts val="100"/>
              </a:spcBef>
              <a:buFont typeface="Arial"/>
              <a:buChar char="•"/>
              <a:tabLst>
                <a:tab pos="241300" algn="l"/>
              </a:tabLst>
            </a:pPr>
            <a:r>
              <a:rPr sz="2400" b="1" spc="-65" dirty="0">
                <a:solidFill>
                  <a:srgbClr val="040000"/>
                </a:solidFill>
                <a:latin typeface="微软雅黑"/>
                <a:cs typeface="微软雅黑"/>
              </a:rPr>
              <a:t>35-48</a:t>
            </a:r>
            <a:r>
              <a:rPr sz="2400" b="1" dirty="0">
                <a:solidFill>
                  <a:srgbClr val="040000"/>
                </a:solidFill>
                <a:latin typeface="微软雅黑"/>
                <a:cs typeface="微软雅黑"/>
              </a:rPr>
              <a:t>岁女性</a:t>
            </a:r>
            <a:r>
              <a:rPr sz="2400" b="1" spc="-120" dirty="0">
                <a:solidFill>
                  <a:srgbClr val="040000"/>
                </a:solidFill>
                <a:latin typeface="微软雅黑"/>
                <a:cs typeface="微软雅黑"/>
              </a:rPr>
              <a:t>AMH</a:t>
            </a:r>
            <a:r>
              <a:rPr sz="2400" b="1" dirty="0">
                <a:solidFill>
                  <a:srgbClr val="040000"/>
                </a:solidFill>
                <a:latin typeface="微软雅黑"/>
                <a:cs typeface="微软雅黑"/>
              </a:rPr>
              <a:t>浓度</a:t>
            </a:r>
            <a:r>
              <a:rPr sz="2400" b="1" spc="-80" dirty="0">
                <a:solidFill>
                  <a:srgbClr val="040000"/>
                </a:solidFill>
                <a:latin typeface="微软雅黑"/>
                <a:cs typeface="微软雅黑"/>
              </a:rPr>
              <a:t>14</a:t>
            </a:r>
            <a:r>
              <a:rPr sz="2400" b="1" dirty="0">
                <a:solidFill>
                  <a:srgbClr val="040000"/>
                </a:solidFill>
                <a:latin typeface="微软雅黑"/>
                <a:cs typeface="微软雅黑"/>
              </a:rPr>
              <a:t>年随访（</a:t>
            </a:r>
            <a:r>
              <a:rPr sz="2400" b="1" spc="-75" dirty="0">
                <a:solidFill>
                  <a:srgbClr val="040000"/>
                </a:solidFill>
                <a:latin typeface="微软雅黑"/>
                <a:cs typeface="微软雅黑"/>
              </a:rPr>
              <a:t> 401</a:t>
            </a:r>
            <a:r>
              <a:rPr sz="2400" b="1" dirty="0">
                <a:solidFill>
                  <a:srgbClr val="040000"/>
                </a:solidFill>
                <a:latin typeface="微软雅黑"/>
                <a:cs typeface="微软雅黑"/>
              </a:rPr>
              <a:t>例）</a:t>
            </a:r>
            <a:endParaRPr sz="2400">
              <a:solidFill>
                <a:srgbClr val="040000"/>
              </a:solidFill>
              <a:latin typeface="微软雅黑"/>
              <a:cs typeface="微软雅黑"/>
            </a:endParaRPr>
          </a:p>
        </p:txBody>
      </p:sp>
      <p:sp>
        <p:nvSpPr>
          <p:cNvPr id="4" name="object 4"/>
          <p:cNvSpPr txBox="1"/>
          <p:nvPr/>
        </p:nvSpPr>
        <p:spPr>
          <a:xfrm>
            <a:off x="5570246" y="6469742"/>
            <a:ext cx="6413500" cy="269240"/>
          </a:xfrm>
          <a:prstGeom prst="rect">
            <a:avLst/>
          </a:prstGeom>
        </p:spPr>
        <p:txBody>
          <a:bodyPr vert="horz" wrap="square" lIns="0" tIns="12700" rIns="0" bIns="0" rtlCol="0">
            <a:spAutoFit/>
          </a:bodyPr>
          <a:lstStyle/>
          <a:p>
            <a:pPr marL="12700">
              <a:lnSpc>
                <a:spcPct val="100000"/>
              </a:lnSpc>
              <a:spcBef>
                <a:spcPts val="100"/>
              </a:spcBef>
            </a:pPr>
            <a:r>
              <a:rPr sz="1600" i="1" spc="-5" dirty="0">
                <a:solidFill>
                  <a:srgbClr val="FFFFFF"/>
                </a:solidFill>
                <a:latin typeface="Cambria"/>
                <a:cs typeface="Cambria"/>
              </a:rPr>
              <a:t>Freeman et </a:t>
            </a:r>
            <a:r>
              <a:rPr sz="1600" i="1" dirty="0">
                <a:solidFill>
                  <a:srgbClr val="FFFFFF"/>
                </a:solidFill>
                <a:latin typeface="Cambria"/>
                <a:cs typeface="Cambria"/>
              </a:rPr>
              <a:t>al. AMH and </a:t>
            </a:r>
            <a:r>
              <a:rPr sz="1600" i="1" spc="-5" dirty="0">
                <a:solidFill>
                  <a:srgbClr val="FFFFFF"/>
                </a:solidFill>
                <a:latin typeface="Cambria"/>
                <a:cs typeface="Cambria"/>
              </a:rPr>
              <a:t>Time </a:t>
            </a:r>
            <a:r>
              <a:rPr sz="1600" i="1" dirty="0">
                <a:solidFill>
                  <a:srgbClr val="FFFFFF"/>
                </a:solidFill>
                <a:latin typeface="Cambria"/>
                <a:cs typeface="Cambria"/>
              </a:rPr>
              <a:t>to </a:t>
            </a:r>
            <a:r>
              <a:rPr sz="1600" i="1" spc="-5" dirty="0">
                <a:solidFill>
                  <a:srgbClr val="FFFFFF"/>
                </a:solidFill>
                <a:latin typeface="Cambria"/>
                <a:cs typeface="Cambria"/>
              </a:rPr>
              <a:t>Menopause. </a:t>
            </a:r>
            <a:r>
              <a:rPr sz="1600" dirty="0">
                <a:solidFill>
                  <a:srgbClr val="FFFFFF"/>
                </a:solidFill>
                <a:latin typeface="Cambria"/>
                <a:cs typeface="Cambria"/>
              </a:rPr>
              <a:t>J </a:t>
            </a:r>
            <a:r>
              <a:rPr sz="1600" spc="-5" dirty="0">
                <a:solidFill>
                  <a:srgbClr val="FFFFFF"/>
                </a:solidFill>
                <a:latin typeface="Cambria"/>
                <a:cs typeface="Cambria"/>
              </a:rPr>
              <a:t>Clin Endocrinol Metab.</a:t>
            </a:r>
            <a:r>
              <a:rPr sz="1600" spc="40" dirty="0">
                <a:solidFill>
                  <a:srgbClr val="FFFFFF"/>
                </a:solidFill>
                <a:latin typeface="Cambria"/>
                <a:cs typeface="Cambria"/>
              </a:rPr>
              <a:t> </a:t>
            </a:r>
            <a:r>
              <a:rPr sz="1600" dirty="0">
                <a:solidFill>
                  <a:srgbClr val="FFFFFF"/>
                </a:solidFill>
                <a:latin typeface="Cambria"/>
                <a:cs typeface="Cambria"/>
              </a:rPr>
              <a:t>2012</a:t>
            </a:r>
            <a:endParaRPr sz="1600" dirty="0">
              <a:latin typeface="Cambria"/>
              <a:cs typeface="Cambria"/>
            </a:endParaRPr>
          </a:p>
        </p:txBody>
      </p:sp>
      <p:sp>
        <p:nvSpPr>
          <p:cNvPr id="5" name="object 5"/>
          <p:cNvSpPr txBox="1"/>
          <p:nvPr/>
        </p:nvSpPr>
        <p:spPr>
          <a:xfrm>
            <a:off x="688339" y="6044762"/>
            <a:ext cx="10694035" cy="299720"/>
          </a:xfrm>
          <a:prstGeom prst="rect">
            <a:avLst/>
          </a:prstGeom>
        </p:spPr>
        <p:txBody>
          <a:bodyPr vert="horz" wrap="square" lIns="0" tIns="12700" rIns="0" bIns="0" rtlCol="0">
            <a:spAutoFit/>
          </a:bodyPr>
          <a:lstStyle/>
          <a:p>
            <a:pPr marL="12700">
              <a:lnSpc>
                <a:spcPct val="100000"/>
              </a:lnSpc>
              <a:spcBef>
                <a:spcPts val="100"/>
              </a:spcBef>
            </a:pPr>
            <a:r>
              <a:rPr sz="1800" b="1" spc="-95" dirty="0">
                <a:latin typeface="微软雅黑"/>
                <a:cs typeface="微软雅黑"/>
              </a:rPr>
              <a:t>AMH</a:t>
            </a:r>
            <a:r>
              <a:rPr sz="1800" b="1" dirty="0">
                <a:latin typeface="微软雅黑"/>
                <a:cs typeface="微软雅黑"/>
              </a:rPr>
              <a:t>和年龄一起可以较好地预测绝经年龄，比如晓芳目前</a:t>
            </a:r>
            <a:r>
              <a:rPr sz="1800" b="1" spc="-55" dirty="0">
                <a:latin typeface="微软雅黑"/>
                <a:cs typeface="微软雅黑"/>
              </a:rPr>
              <a:t>36</a:t>
            </a:r>
            <a:r>
              <a:rPr sz="1800" b="1" dirty="0">
                <a:latin typeface="微软雅黑"/>
                <a:cs typeface="微软雅黑"/>
              </a:rPr>
              <a:t>岁，现在</a:t>
            </a:r>
            <a:r>
              <a:rPr sz="1800" b="1" spc="-95" dirty="0">
                <a:latin typeface="微软雅黑"/>
                <a:cs typeface="微软雅黑"/>
              </a:rPr>
              <a:t>AMH</a:t>
            </a:r>
            <a:r>
              <a:rPr sz="1800" b="1" dirty="0">
                <a:latin typeface="微软雅黑"/>
                <a:cs typeface="微软雅黑"/>
              </a:rPr>
              <a:t>是</a:t>
            </a:r>
            <a:r>
              <a:rPr sz="1800" b="1" spc="-50" dirty="0">
                <a:latin typeface="微软雅黑"/>
                <a:cs typeface="微软雅黑"/>
              </a:rPr>
              <a:t>1.0，</a:t>
            </a:r>
            <a:r>
              <a:rPr sz="1800" b="1" dirty="0">
                <a:latin typeface="微软雅黑"/>
                <a:cs typeface="微软雅黑"/>
              </a:rPr>
              <a:t>大概平均</a:t>
            </a:r>
            <a:r>
              <a:rPr sz="1800" b="1" spc="-55" dirty="0">
                <a:latin typeface="微软雅黑"/>
                <a:cs typeface="微软雅黑"/>
              </a:rPr>
              <a:t>12</a:t>
            </a:r>
            <a:r>
              <a:rPr sz="1800" b="1" dirty="0">
                <a:latin typeface="微软雅黑"/>
                <a:cs typeface="微软雅黑"/>
              </a:rPr>
              <a:t>年后会绝经</a:t>
            </a:r>
            <a:endParaRPr sz="1800">
              <a:latin typeface="微软雅黑"/>
              <a:cs typeface="微软雅黑"/>
            </a:endParaRPr>
          </a:p>
        </p:txBody>
      </p:sp>
      <p:graphicFrame>
        <p:nvGraphicFramePr>
          <p:cNvPr id="6" name="object 6"/>
          <p:cNvGraphicFramePr>
            <a:graphicFrameLocks noGrp="1"/>
          </p:cNvGraphicFramePr>
          <p:nvPr/>
        </p:nvGraphicFramePr>
        <p:xfrm>
          <a:off x="1481137" y="1720380"/>
          <a:ext cx="9177019" cy="4071731"/>
        </p:xfrm>
        <a:graphic>
          <a:graphicData uri="http://schemas.openxmlformats.org/drawingml/2006/table">
            <a:tbl>
              <a:tblPr firstRow="1" bandRow="1">
                <a:tableStyleId>{2D5ABB26-0587-4C30-8999-92F81FD0307C}</a:tableStyleId>
              </a:tblPr>
              <a:tblGrid>
                <a:gridCol w="2293620">
                  <a:extLst>
                    <a:ext uri="{9D8B030D-6E8A-4147-A177-3AD203B41FA5}">
                      <a16:colId xmlns:a16="http://schemas.microsoft.com/office/drawing/2014/main" val="20000"/>
                    </a:ext>
                  </a:extLst>
                </a:gridCol>
                <a:gridCol w="2293620">
                  <a:extLst>
                    <a:ext uri="{9D8B030D-6E8A-4147-A177-3AD203B41FA5}">
                      <a16:colId xmlns:a16="http://schemas.microsoft.com/office/drawing/2014/main" val="20001"/>
                    </a:ext>
                  </a:extLst>
                </a:gridCol>
                <a:gridCol w="2294890">
                  <a:extLst>
                    <a:ext uri="{9D8B030D-6E8A-4147-A177-3AD203B41FA5}">
                      <a16:colId xmlns:a16="http://schemas.microsoft.com/office/drawing/2014/main" val="20002"/>
                    </a:ext>
                  </a:extLst>
                </a:gridCol>
                <a:gridCol w="2294889">
                  <a:extLst>
                    <a:ext uri="{9D8B030D-6E8A-4147-A177-3AD203B41FA5}">
                      <a16:colId xmlns:a16="http://schemas.microsoft.com/office/drawing/2014/main" val="20003"/>
                    </a:ext>
                  </a:extLst>
                </a:gridCol>
              </a:tblGrid>
              <a:tr h="673746">
                <a:tc>
                  <a:txBody>
                    <a:bodyPr/>
                    <a:lstStyle/>
                    <a:p>
                      <a:pPr>
                        <a:lnSpc>
                          <a:spcPct val="100000"/>
                        </a:lnSpc>
                      </a:pPr>
                      <a:endParaRPr sz="2000">
                        <a:latin typeface="Times New Roman"/>
                        <a:cs typeface="Times New Roman"/>
                      </a:endParaRPr>
                    </a:p>
                  </a:txBody>
                  <a:tcPr marL="0" marR="0" marT="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CE1C00"/>
                    </a:solidFill>
                  </a:tcPr>
                </a:tc>
                <a:tc gridSpan="3">
                  <a:txBody>
                    <a:bodyPr/>
                    <a:lstStyle/>
                    <a:p>
                      <a:pPr marL="5715" algn="ctr">
                        <a:lnSpc>
                          <a:spcPct val="100000"/>
                        </a:lnSpc>
                        <a:spcBef>
                          <a:spcPts val="1700"/>
                        </a:spcBef>
                      </a:pPr>
                      <a:r>
                        <a:rPr sz="2000" b="1" spc="-10" dirty="0">
                          <a:solidFill>
                            <a:srgbClr val="FFFFFF"/>
                          </a:solidFill>
                          <a:latin typeface="宋体"/>
                          <a:cs typeface="宋体"/>
                        </a:rPr>
                        <a:t>各年龄段距绝经时间中值（年）</a:t>
                      </a:r>
                      <a:endParaRPr sz="2000" dirty="0">
                        <a:latin typeface="宋体"/>
                        <a:cs typeface="宋体"/>
                      </a:endParaRPr>
                    </a:p>
                  </a:txBody>
                  <a:tcPr marL="0" marR="0" marT="215900" marB="0">
                    <a:lnL w="12700">
                      <a:solidFill>
                        <a:srgbClr val="FFFFFF"/>
                      </a:solidFill>
                      <a:prstDash val="solid"/>
                    </a:lnL>
                    <a:lnR w="12700">
                      <a:solidFill>
                        <a:srgbClr val="FFFFFF"/>
                      </a:solidFill>
                      <a:prstDash val="solid"/>
                    </a:lnR>
                    <a:lnT w="12700">
                      <a:solidFill>
                        <a:srgbClr val="FFFFFF"/>
                      </a:solidFill>
                      <a:prstDash val="solid"/>
                    </a:lnT>
                    <a:lnB w="38100">
                      <a:solidFill>
                        <a:srgbClr val="FFFFFF"/>
                      </a:solidFill>
                      <a:prstDash val="solid"/>
                    </a:lnB>
                    <a:solidFill>
                      <a:srgbClr val="CE1C00"/>
                    </a:solidFill>
                  </a:tcPr>
                </a:tc>
                <a:tc hMerge="1">
                  <a:txBody>
                    <a:bodyPr/>
                    <a:lstStyle/>
                    <a:p>
                      <a:endParaRPr/>
                    </a:p>
                  </a:txBody>
                  <a:tcPr marL="0" marR="0" marT="0" marB="0"/>
                </a:tc>
                <a:tc hMerge="1">
                  <a:txBody>
                    <a:bodyPr/>
                    <a:lstStyle/>
                    <a:p>
                      <a:endParaRPr/>
                    </a:p>
                  </a:txBody>
                  <a:tcPr marL="0" marR="0" marT="0" marB="0"/>
                </a:tc>
                <a:extLst>
                  <a:ext uri="{0D108BD9-81ED-4DB2-BD59-A6C34878D82A}">
                    <a16:rowId xmlns:a16="http://schemas.microsoft.com/office/drawing/2014/main" val="10000"/>
                  </a:ext>
                </a:extLst>
              </a:tr>
              <a:tr h="679597">
                <a:tc>
                  <a:txBody>
                    <a:bodyPr/>
                    <a:lstStyle/>
                    <a:p>
                      <a:pPr>
                        <a:lnSpc>
                          <a:spcPct val="100000"/>
                        </a:lnSpc>
                        <a:spcBef>
                          <a:spcPts val="35"/>
                        </a:spcBef>
                      </a:pPr>
                      <a:endParaRPr sz="1550">
                        <a:latin typeface="Times New Roman"/>
                        <a:cs typeface="Times New Roman"/>
                      </a:endParaRPr>
                    </a:p>
                    <a:p>
                      <a:pPr marL="5080" algn="ctr">
                        <a:lnSpc>
                          <a:spcPct val="100000"/>
                        </a:lnSpc>
                      </a:pPr>
                      <a:r>
                        <a:rPr sz="1800" b="1" dirty="0">
                          <a:solidFill>
                            <a:srgbClr val="FFFFFF"/>
                          </a:solidFill>
                          <a:latin typeface="Arial"/>
                          <a:cs typeface="Arial"/>
                        </a:rPr>
                        <a:t>AMH</a:t>
                      </a:r>
                      <a:r>
                        <a:rPr sz="1800" b="1" spc="-10" dirty="0">
                          <a:solidFill>
                            <a:srgbClr val="FFFFFF"/>
                          </a:solidFill>
                          <a:latin typeface="MS PGothic"/>
                          <a:cs typeface="MS PGothic"/>
                        </a:rPr>
                        <a:t>水平</a:t>
                      </a:r>
                      <a:r>
                        <a:rPr sz="1800" b="1" spc="-5" dirty="0">
                          <a:solidFill>
                            <a:srgbClr val="FFFFFF"/>
                          </a:solidFill>
                          <a:latin typeface="MS PGothic"/>
                          <a:cs typeface="MS PGothic"/>
                        </a:rPr>
                        <a:t>（</a:t>
                      </a:r>
                      <a:r>
                        <a:rPr sz="1800" b="1" spc="-5" dirty="0">
                          <a:solidFill>
                            <a:srgbClr val="FFFFFF"/>
                          </a:solidFill>
                          <a:latin typeface="Arial"/>
                          <a:cs typeface="Arial"/>
                        </a:rPr>
                        <a:t>ng/ml</a:t>
                      </a:r>
                      <a:r>
                        <a:rPr sz="1800" b="1" spc="-5" dirty="0">
                          <a:solidFill>
                            <a:srgbClr val="FFFFFF"/>
                          </a:solidFill>
                          <a:latin typeface="MS PGothic"/>
                          <a:cs typeface="MS PGothic"/>
                        </a:rPr>
                        <a:t>）</a:t>
                      </a:r>
                      <a:endParaRPr sz="1800">
                        <a:latin typeface="MS PGothic"/>
                        <a:cs typeface="MS PGothic"/>
                      </a:endParaRPr>
                    </a:p>
                  </a:txBody>
                  <a:tcPr marL="0" marR="0" marT="4445"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CE1C00"/>
                    </a:solidFill>
                  </a:tcPr>
                </a:tc>
                <a:tc>
                  <a:txBody>
                    <a:bodyPr/>
                    <a:lstStyle/>
                    <a:p>
                      <a:pPr marL="5080" algn="ctr">
                        <a:lnSpc>
                          <a:spcPct val="100000"/>
                        </a:lnSpc>
                        <a:spcBef>
                          <a:spcPts val="1820"/>
                        </a:spcBef>
                      </a:pPr>
                      <a:r>
                        <a:rPr sz="1800" spc="160" dirty="0">
                          <a:latin typeface="Arial"/>
                          <a:cs typeface="Arial"/>
                        </a:rPr>
                        <a:t>35-39</a:t>
                      </a:r>
                      <a:r>
                        <a:rPr sz="1800" spc="160" dirty="0">
                          <a:latin typeface="Calibri"/>
                          <a:cs typeface="Calibri"/>
                        </a:rPr>
                        <a:t>y</a:t>
                      </a:r>
                      <a:endParaRPr sz="1800">
                        <a:latin typeface="Calibri"/>
                        <a:cs typeface="Calibri"/>
                      </a:endParaRPr>
                    </a:p>
                  </a:txBody>
                  <a:tcPr marL="0" marR="0" marT="23114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DD5D5"/>
                    </a:solidFill>
                  </a:tcPr>
                </a:tc>
                <a:tc>
                  <a:txBody>
                    <a:bodyPr/>
                    <a:lstStyle/>
                    <a:p>
                      <a:pPr marL="5715" algn="ctr">
                        <a:lnSpc>
                          <a:spcPct val="100000"/>
                        </a:lnSpc>
                        <a:spcBef>
                          <a:spcPts val="1820"/>
                        </a:spcBef>
                      </a:pPr>
                      <a:r>
                        <a:rPr sz="1800" spc="160" dirty="0">
                          <a:latin typeface="Arial"/>
                          <a:cs typeface="Arial"/>
                        </a:rPr>
                        <a:t>40-44</a:t>
                      </a:r>
                      <a:r>
                        <a:rPr sz="1800" spc="160" dirty="0">
                          <a:latin typeface="Calibri"/>
                          <a:cs typeface="Calibri"/>
                        </a:rPr>
                        <a:t>y</a:t>
                      </a:r>
                      <a:endParaRPr sz="1800">
                        <a:latin typeface="Calibri"/>
                        <a:cs typeface="Calibri"/>
                      </a:endParaRPr>
                    </a:p>
                  </a:txBody>
                  <a:tcPr marL="0" marR="0" marT="23114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DD5D5"/>
                    </a:solidFill>
                  </a:tcPr>
                </a:tc>
                <a:tc>
                  <a:txBody>
                    <a:bodyPr/>
                    <a:lstStyle/>
                    <a:p>
                      <a:pPr marL="5715" algn="ctr">
                        <a:lnSpc>
                          <a:spcPct val="100000"/>
                        </a:lnSpc>
                        <a:spcBef>
                          <a:spcPts val="1820"/>
                        </a:spcBef>
                      </a:pPr>
                      <a:r>
                        <a:rPr sz="1800" spc="160" dirty="0">
                          <a:latin typeface="Arial"/>
                          <a:cs typeface="Arial"/>
                        </a:rPr>
                        <a:t>45-48</a:t>
                      </a:r>
                      <a:r>
                        <a:rPr sz="1800" spc="160" dirty="0">
                          <a:latin typeface="Calibri"/>
                          <a:cs typeface="Calibri"/>
                        </a:rPr>
                        <a:t>y</a:t>
                      </a:r>
                      <a:endParaRPr sz="1800">
                        <a:latin typeface="Calibri"/>
                        <a:cs typeface="Calibri"/>
                      </a:endParaRPr>
                    </a:p>
                  </a:txBody>
                  <a:tcPr marL="0" marR="0" marT="231140" marB="0">
                    <a:lnL w="12700">
                      <a:solidFill>
                        <a:srgbClr val="FFFFFF"/>
                      </a:solidFill>
                      <a:prstDash val="solid"/>
                    </a:lnL>
                    <a:lnR w="12700">
                      <a:solidFill>
                        <a:srgbClr val="FFFFFF"/>
                      </a:solidFill>
                      <a:prstDash val="solid"/>
                    </a:lnR>
                    <a:lnT w="38100">
                      <a:solidFill>
                        <a:srgbClr val="FFFFFF"/>
                      </a:solidFill>
                      <a:prstDash val="solid"/>
                    </a:lnT>
                    <a:lnB w="12700">
                      <a:solidFill>
                        <a:srgbClr val="FFFFFF"/>
                      </a:solidFill>
                      <a:prstDash val="solid"/>
                    </a:lnB>
                    <a:solidFill>
                      <a:srgbClr val="EDD5D5"/>
                    </a:solidFill>
                  </a:tcPr>
                </a:tc>
                <a:extLst>
                  <a:ext uri="{0D108BD9-81ED-4DB2-BD59-A6C34878D82A}">
                    <a16:rowId xmlns:a16="http://schemas.microsoft.com/office/drawing/2014/main" val="10001"/>
                  </a:ext>
                </a:extLst>
              </a:tr>
              <a:tr h="679597">
                <a:tc>
                  <a:txBody>
                    <a:bodyPr/>
                    <a:lstStyle/>
                    <a:p>
                      <a:pPr>
                        <a:lnSpc>
                          <a:spcPct val="100000"/>
                        </a:lnSpc>
                        <a:spcBef>
                          <a:spcPts val="35"/>
                        </a:spcBef>
                      </a:pPr>
                      <a:endParaRPr sz="1550">
                        <a:latin typeface="Times New Roman"/>
                        <a:cs typeface="Times New Roman"/>
                      </a:endParaRPr>
                    </a:p>
                    <a:p>
                      <a:pPr marL="5080" algn="ctr">
                        <a:lnSpc>
                          <a:spcPct val="100000"/>
                        </a:lnSpc>
                      </a:pPr>
                      <a:r>
                        <a:rPr sz="1800" b="1" spc="-10" dirty="0">
                          <a:solidFill>
                            <a:srgbClr val="FFFFFF"/>
                          </a:solidFill>
                          <a:latin typeface="MS PGothic"/>
                          <a:cs typeface="MS PGothic"/>
                        </a:rPr>
                        <a:t>大于</a:t>
                      </a:r>
                      <a:r>
                        <a:rPr sz="1800" b="1" dirty="0">
                          <a:solidFill>
                            <a:srgbClr val="FFFFFF"/>
                          </a:solidFill>
                          <a:latin typeface="Arial"/>
                          <a:cs typeface="Arial"/>
                        </a:rPr>
                        <a:t>1.50</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E1C00"/>
                    </a:solidFill>
                  </a:tcPr>
                </a:tc>
                <a:tc>
                  <a:txBody>
                    <a:bodyPr/>
                    <a:lstStyle/>
                    <a:p>
                      <a:pPr>
                        <a:lnSpc>
                          <a:spcPct val="100000"/>
                        </a:lnSpc>
                        <a:spcBef>
                          <a:spcPts val="35"/>
                        </a:spcBef>
                      </a:pPr>
                      <a:endParaRPr sz="1550">
                        <a:latin typeface="Times New Roman"/>
                        <a:cs typeface="Times New Roman"/>
                      </a:endParaRPr>
                    </a:p>
                    <a:p>
                      <a:pPr marL="5080" algn="ctr">
                        <a:lnSpc>
                          <a:spcPct val="100000"/>
                        </a:lnSpc>
                      </a:pPr>
                      <a:r>
                        <a:rPr sz="1800" dirty="0">
                          <a:latin typeface="Arial"/>
                          <a:cs typeface="Arial"/>
                        </a:rPr>
                        <a:t>13.01</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7ECEC"/>
                    </a:solidFill>
                  </a:tcPr>
                </a:tc>
                <a:tc>
                  <a:txBody>
                    <a:bodyPr/>
                    <a:lstStyle/>
                    <a:p>
                      <a:pPr>
                        <a:lnSpc>
                          <a:spcPct val="100000"/>
                        </a:lnSpc>
                        <a:spcBef>
                          <a:spcPts val="35"/>
                        </a:spcBef>
                      </a:pPr>
                      <a:endParaRPr sz="1550">
                        <a:latin typeface="Times New Roman"/>
                        <a:cs typeface="Times New Roman"/>
                      </a:endParaRPr>
                    </a:p>
                    <a:p>
                      <a:pPr marL="5715" algn="ctr">
                        <a:lnSpc>
                          <a:spcPct val="100000"/>
                        </a:lnSpc>
                      </a:pPr>
                      <a:r>
                        <a:rPr sz="1800" dirty="0">
                          <a:latin typeface="Arial"/>
                          <a:cs typeface="Arial"/>
                        </a:rPr>
                        <a:t>12.51</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7ECEC"/>
                    </a:solidFill>
                  </a:tcPr>
                </a:tc>
                <a:tc>
                  <a:txBody>
                    <a:bodyPr/>
                    <a:lstStyle/>
                    <a:p>
                      <a:pPr>
                        <a:lnSpc>
                          <a:spcPct val="100000"/>
                        </a:lnSpc>
                        <a:spcBef>
                          <a:spcPts val="35"/>
                        </a:spcBef>
                      </a:pPr>
                      <a:endParaRPr sz="1550">
                        <a:latin typeface="Times New Roman"/>
                        <a:cs typeface="Times New Roman"/>
                      </a:endParaRPr>
                    </a:p>
                    <a:p>
                      <a:pPr marL="5715" algn="ctr">
                        <a:lnSpc>
                          <a:spcPct val="100000"/>
                        </a:lnSpc>
                      </a:pPr>
                      <a:r>
                        <a:rPr sz="1800" dirty="0">
                          <a:latin typeface="Arial"/>
                          <a:cs typeface="Arial"/>
                        </a:rPr>
                        <a:t>6.23</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7ECEC"/>
                    </a:solidFill>
                  </a:tcPr>
                </a:tc>
                <a:extLst>
                  <a:ext uri="{0D108BD9-81ED-4DB2-BD59-A6C34878D82A}">
                    <a16:rowId xmlns:a16="http://schemas.microsoft.com/office/drawing/2014/main" val="10002"/>
                  </a:ext>
                </a:extLst>
              </a:tr>
              <a:tr h="679597">
                <a:tc>
                  <a:txBody>
                    <a:bodyPr/>
                    <a:lstStyle/>
                    <a:p>
                      <a:pPr>
                        <a:lnSpc>
                          <a:spcPct val="100000"/>
                        </a:lnSpc>
                        <a:spcBef>
                          <a:spcPts val="35"/>
                        </a:spcBef>
                      </a:pPr>
                      <a:endParaRPr sz="1550">
                        <a:latin typeface="Times New Roman"/>
                        <a:cs typeface="Times New Roman"/>
                      </a:endParaRPr>
                    </a:p>
                    <a:p>
                      <a:pPr marL="5080" algn="ctr">
                        <a:lnSpc>
                          <a:spcPct val="100000"/>
                        </a:lnSpc>
                      </a:pPr>
                      <a:r>
                        <a:rPr sz="1800" b="1" spc="-5" dirty="0">
                          <a:solidFill>
                            <a:srgbClr val="FFFFFF"/>
                          </a:solidFill>
                          <a:latin typeface="Arial"/>
                          <a:cs typeface="Arial"/>
                        </a:rPr>
                        <a:t>0.70-1.50</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E1C00"/>
                    </a:solidFill>
                  </a:tcPr>
                </a:tc>
                <a:tc>
                  <a:txBody>
                    <a:bodyPr/>
                    <a:lstStyle/>
                    <a:p>
                      <a:pPr>
                        <a:lnSpc>
                          <a:spcPct val="100000"/>
                        </a:lnSpc>
                        <a:spcBef>
                          <a:spcPts val="35"/>
                        </a:spcBef>
                      </a:pPr>
                      <a:endParaRPr sz="1550">
                        <a:latin typeface="Times New Roman"/>
                        <a:cs typeface="Times New Roman"/>
                      </a:endParaRPr>
                    </a:p>
                    <a:p>
                      <a:pPr marL="5080" algn="ctr">
                        <a:lnSpc>
                          <a:spcPct val="100000"/>
                        </a:lnSpc>
                      </a:pPr>
                      <a:r>
                        <a:rPr sz="1800" dirty="0">
                          <a:latin typeface="Arial"/>
                          <a:cs typeface="Arial"/>
                        </a:rPr>
                        <a:t>12.63</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D5D5"/>
                    </a:solidFill>
                  </a:tcPr>
                </a:tc>
                <a:tc>
                  <a:txBody>
                    <a:bodyPr/>
                    <a:lstStyle/>
                    <a:p>
                      <a:pPr>
                        <a:lnSpc>
                          <a:spcPct val="100000"/>
                        </a:lnSpc>
                        <a:spcBef>
                          <a:spcPts val="35"/>
                        </a:spcBef>
                      </a:pPr>
                      <a:endParaRPr sz="1550">
                        <a:latin typeface="Times New Roman"/>
                        <a:cs typeface="Times New Roman"/>
                      </a:endParaRPr>
                    </a:p>
                    <a:p>
                      <a:pPr marL="5715" algn="ctr">
                        <a:lnSpc>
                          <a:spcPct val="100000"/>
                        </a:lnSpc>
                      </a:pPr>
                      <a:r>
                        <a:rPr sz="1800" dirty="0">
                          <a:latin typeface="Arial"/>
                          <a:cs typeface="Arial"/>
                        </a:rPr>
                        <a:t>10.02</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D5D5"/>
                    </a:solidFill>
                  </a:tcPr>
                </a:tc>
                <a:tc>
                  <a:txBody>
                    <a:bodyPr/>
                    <a:lstStyle/>
                    <a:p>
                      <a:pPr>
                        <a:lnSpc>
                          <a:spcPct val="100000"/>
                        </a:lnSpc>
                        <a:spcBef>
                          <a:spcPts val="35"/>
                        </a:spcBef>
                      </a:pPr>
                      <a:endParaRPr sz="1550">
                        <a:latin typeface="Times New Roman"/>
                        <a:cs typeface="Times New Roman"/>
                      </a:endParaRPr>
                    </a:p>
                    <a:p>
                      <a:pPr marL="5715" algn="ctr">
                        <a:lnSpc>
                          <a:spcPct val="100000"/>
                        </a:lnSpc>
                      </a:pPr>
                      <a:r>
                        <a:rPr sz="1800" dirty="0">
                          <a:latin typeface="Arial"/>
                          <a:cs typeface="Arial"/>
                        </a:rPr>
                        <a:t>8.72</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D5D5"/>
                    </a:solidFill>
                  </a:tcPr>
                </a:tc>
                <a:extLst>
                  <a:ext uri="{0D108BD9-81ED-4DB2-BD59-A6C34878D82A}">
                    <a16:rowId xmlns:a16="http://schemas.microsoft.com/office/drawing/2014/main" val="10003"/>
                  </a:ext>
                </a:extLst>
              </a:tr>
              <a:tr h="679597">
                <a:tc>
                  <a:txBody>
                    <a:bodyPr/>
                    <a:lstStyle/>
                    <a:p>
                      <a:pPr>
                        <a:lnSpc>
                          <a:spcPct val="100000"/>
                        </a:lnSpc>
                        <a:spcBef>
                          <a:spcPts val="35"/>
                        </a:spcBef>
                      </a:pPr>
                      <a:endParaRPr sz="1550">
                        <a:latin typeface="Times New Roman"/>
                        <a:cs typeface="Times New Roman"/>
                      </a:endParaRPr>
                    </a:p>
                    <a:p>
                      <a:pPr marL="5080" algn="ctr">
                        <a:lnSpc>
                          <a:spcPct val="100000"/>
                        </a:lnSpc>
                      </a:pPr>
                      <a:r>
                        <a:rPr sz="1800" b="1" spc="-5" dirty="0">
                          <a:solidFill>
                            <a:srgbClr val="FFFFFF"/>
                          </a:solidFill>
                          <a:latin typeface="Arial"/>
                          <a:cs typeface="Arial"/>
                        </a:rPr>
                        <a:t>0.20-0.70</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E1C00"/>
                    </a:solidFill>
                  </a:tcPr>
                </a:tc>
                <a:tc>
                  <a:txBody>
                    <a:bodyPr/>
                    <a:lstStyle/>
                    <a:p>
                      <a:pPr>
                        <a:lnSpc>
                          <a:spcPct val="100000"/>
                        </a:lnSpc>
                        <a:spcBef>
                          <a:spcPts val="35"/>
                        </a:spcBef>
                      </a:pPr>
                      <a:endParaRPr sz="1550">
                        <a:latin typeface="Times New Roman"/>
                        <a:cs typeface="Times New Roman"/>
                      </a:endParaRPr>
                    </a:p>
                    <a:p>
                      <a:pPr marL="5080" algn="ctr">
                        <a:lnSpc>
                          <a:spcPct val="100000"/>
                        </a:lnSpc>
                      </a:pPr>
                      <a:r>
                        <a:rPr sz="1800" dirty="0">
                          <a:latin typeface="Arial"/>
                          <a:cs typeface="Arial"/>
                        </a:rPr>
                        <a:t>12.03</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7ECEC"/>
                    </a:solidFill>
                  </a:tcPr>
                </a:tc>
                <a:tc>
                  <a:txBody>
                    <a:bodyPr/>
                    <a:lstStyle/>
                    <a:p>
                      <a:pPr>
                        <a:lnSpc>
                          <a:spcPct val="100000"/>
                        </a:lnSpc>
                        <a:spcBef>
                          <a:spcPts val="35"/>
                        </a:spcBef>
                      </a:pPr>
                      <a:endParaRPr sz="1550">
                        <a:latin typeface="Times New Roman"/>
                        <a:cs typeface="Times New Roman"/>
                      </a:endParaRPr>
                    </a:p>
                    <a:p>
                      <a:pPr marL="5715" algn="ctr">
                        <a:lnSpc>
                          <a:spcPct val="100000"/>
                        </a:lnSpc>
                      </a:pPr>
                      <a:r>
                        <a:rPr sz="1800" dirty="0">
                          <a:latin typeface="Arial"/>
                          <a:cs typeface="Arial"/>
                        </a:rPr>
                        <a:t>8.76</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7ECEC"/>
                    </a:solidFill>
                  </a:tcPr>
                </a:tc>
                <a:tc>
                  <a:txBody>
                    <a:bodyPr/>
                    <a:lstStyle/>
                    <a:p>
                      <a:pPr>
                        <a:lnSpc>
                          <a:spcPct val="100000"/>
                        </a:lnSpc>
                        <a:spcBef>
                          <a:spcPts val="35"/>
                        </a:spcBef>
                      </a:pPr>
                      <a:endParaRPr sz="1550">
                        <a:latin typeface="Times New Roman"/>
                        <a:cs typeface="Times New Roman"/>
                      </a:endParaRPr>
                    </a:p>
                    <a:p>
                      <a:pPr marL="5715" algn="ctr">
                        <a:lnSpc>
                          <a:spcPct val="100000"/>
                        </a:lnSpc>
                      </a:pPr>
                      <a:r>
                        <a:rPr sz="1800" dirty="0">
                          <a:latin typeface="Arial"/>
                          <a:cs typeface="Arial"/>
                        </a:rPr>
                        <a:t>7.99</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F7ECEC"/>
                    </a:solidFill>
                  </a:tcPr>
                </a:tc>
                <a:extLst>
                  <a:ext uri="{0D108BD9-81ED-4DB2-BD59-A6C34878D82A}">
                    <a16:rowId xmlns:a16="http://schemas.microsoft.com/office/drawing/2014/main" val="10004"/>
                  </a:ext>
                </a:extLst>
              </a:tr>
              <a:tr h="679597">
                <a:tc>
                  <a:txBody>
                    <a:bodyPr/>
                    <a:lstStyle/>
                    <a:p>
                      <a:pPr>
                        <a:lnSpc>
                          <a:spcPct val="100000"/>
                        </a:lnSpc>
                        <a:spcBef>
                          <a:spcPts val="35"/>
                        </a:spcBef>
                      </a:pPr>
                      <a:endParaRPr sz="1550">
                        <a:latin typeface="Times New Roman"/>
                        <a:cs typeface="Times New Roman"/>
                      </a:endParaRPr>
                    </a:p>
                    <a:p>
                      <a:pPr marL="5080" algn="ctr">
                        <a:lnSpc>
                          <a:spcPct val="100000"/>
                        </a:lnSpc>
                      </a:pPr>
                      <a:r>
                        <a:rPr sz="1800" b="1" spc="-10" dirty="0">
                          <a:solidFill>
                            <a:srgbClr val="FFFFFF"/>
                          </a:solidFill>
                          <a:latin typeface="MS PGothic"/>
                          <a:cs typeface="MS PGothic"/>
                        </a:rPr>
                        <a:t>小于</a:t>
                      </a:r>
                      <a:r>
                        <a:rPr sz="1800" b="1" dirty="0">
                          <a:solidFill>
                            <a:srgbClr val="FFFFFF"/>
                          </a:solidFill>
                          <a:latin typeface="Arial"/>
                          <a:cs typeface="Arial"/>
                        </a:rPr>
                        <a:t>0.20</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CE1C00"/>
                    </a:solidFill>
                  </a:tcPr>
                </a:tc>
                <a:tc>
                  <a:txBody>
                    <a:bodyPr/>
                    <a:lstStyle/>
                    <a:p>
                      <a:pPr>
                        <a:lnSpc>
                          <a:spcPct val="100000"/>
                        </a:lnSpc>
                        <a:spcBef>
                          <a:spcPts val="35"/>
                        </a:spcBef>
                      </a:pPr>
                      <a:endParaRPr sz="1550">
                        <a:latin typeface="Times New Roman"/>
                        <a:cs typeface="Times New Roman"/>
                      </a:endParaRPr>
                    </a:p>
                    <a:p>
                      <a:pPr marL="5080" algn="ctr">
                        <a:lnSpc>
                          <a:spcPct val="100000"/>
                        </a:lnSpc>
                      </a:pPr>
                      <a:r>
                        <a:rPr sz="1800" dirty="0">
                          <a:latin typeface="Arial"/>
                          <a:cs typeface="Arial"/>
                        </a:rPr>
                        <a:t>9.94</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D5D5"/>
                    </a:solidFill>
                  </a:tcPr>
                </a:tc>
                <a:tc>
                  <a:txBody>
                    <a:bodyPr/>
                    <a:lstStyle/>
                    <a:p>
                      <a:pPr>
                        <a:lnSpc>
                          <a:spcPct val="100000"/>
                        </a:lnSpc>
                        <a:spcBef>
                          <a:spcPts val="35"/>
                        </a:spcBef>
                      </a:pPr>
                      <a:endParaRPr sz="1550">
                        <a:latin typeface="Times New Roman"/>
                        <a:cs typeface="Times New Roman"/>
                      </a:endParaRPr>
                    </a:p>
                    <a:p>
                      <a:pPr marL="5715" algn="ctr">
                        <a:lnSpc>
                          <a:spcPct val="100000"/>
                        </a:lnSpc>
                      </a:pPr>
                      <a:r>
                        <a:rPr sz="1800" dirty="0">
                          <a:latin typeface="Arial"/>
                          <a:cs typeface="Arial"/>
                        </a:rPr>
                        <a:t>7.99</a:t>
                      </a:r>
                      <a:endParaRPr sz="1800">
                        <a:latin typeface="Arial"/>
                        <a:cs typeface="Arial"/>
                      </a:endParaRP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D5D5"/>
                    </a:solidFill>
                  </a:tcPr>
                </a:tc>
                <a:tc>
                  <a:txBody>
                    <a:bodyPr/>
                    <a:lstStyle/>
                    <a:p>
                      <a:pPr>
                        <a:lnSpc>
                          <a:spcPct val="100000"/>
                        </a:lnSpc>
                        <a:spcBef>
                          <a:spcPts val="35"/>
                        </a:spcBef>
                      </a:pPr>
                      <a:endParaRPr sz="1550" dirty="0">
                        <a:latin typeface="Times New Roman"/>
                        <a:cs typeface="Times New Roman"/>
                      </a:endParaRPr>
                    </a:p>
                    <a:p>
                      <a:pPr marL="5715" algn="ctr">
                        <a:lnSpc>
                          <a:spcPct val="100000"/>
                        </a:lnSpc>
                      </a:pPr>
                      <a:r>
                        <a:rPr sz="1800" dirty="0">
                          <a:latin typeface="Arial"/>
                          <a:cs typeface="Arial"/>
                        </a:rPr>
                        <a:t>5.99</a:t>
                      </a:r>
                    </a:p>
                  </a:txBody>
                  <a:tcPr marL="0" marR="0" marT="4445" marB="0">
                    <a:lnL w="12700">
                      <a:solidFill>
                        <a:srgbClr val="FFFFFF"/>
                      </a:solidFill>
                      <a:prstDash val="solid"/>
                    </a:lnL>
                    <a:lnR w="12700">
                      <a:solidFill>
                        <a:srgbClr val="FFFFFF"/>
                      </a:solidFill>
                      <a:prstDash val="solid"/>
                    </a:lnR>
                    <a:lnT w="12700">
                      <a:solidFill>
                        <a:srgbClr val="FFFFFF"/>
                      </a:solidFill>
                      <a:prstDash val="solid"/>
                    </a:lnT>
                    <a:lnB w="12700">
                      <a:solidFill>
                        <a:srgbClr val="FFFFFF"/>
                      </a:solidFill>
                      <a:prstDash val="solid"/>
                    </a:lnB>
                    <a:solidFill>
                      <a:srgbClr val="EDD5D5"/>
                    </a:solidFill>
                  </a:tcPr>
                </a:tc>
                <a:extLst>
                  <a:ext uri="{0D108BD9-81ED-4DB2-BD59-A6C34878D82A}">
                    <a16:rowId xmlns:a16="http://schemas.microsoft.com/office/drawing/2014/main" val="10005"/>
                  </a:ext>
                </a:extLst>
              </a:tr>
            </a:tbl>
          </a:graphicData>
        </a:graphic>
      </p:graphicFrame>
      <p:sp>
        <p:nvSpPr>
          <p:cNvPr id="8" name="object 8"/>
          <p:cNvSpPr txBox="1">
            <a:spLocks noGrp="1"/>
          </p:cNvSpPr>
          <p:nvPr>
            <p:ph type="title"/>
          </p:nvPr>
        </p:nvSpPr>
        <p:spPr>
          <a:xfrm>
            <a:off x="1103496" y="368943"/>
            <a:ext cx="9779000" cy="513080"/>
          </a:xfrm>
          <a:prstGeom prst="rect">
            <a:avLst/>
          </a:prstGeom>
        </p:spPr>
        <p:txBody>
          <a:bodyPr vert="horz" wrap="square" lIns="0" tIns="12700" rIns="0" bIns="0" rtlCol="0">
            <a:spAutoFit/>
          </a:bodyPr>
          <a:lstStyle/>
          <a:p>
            <a:pPr marL="12700">
              <a:lnSpc>
                <a:spcPct val="100000"/>
              </a:lnSpc>
              <a:spcBef>
                <a:spcPts val="100"/>
              </a:spcBef>
            </a:pPr>
            <a:r>
              <a:rPr dirty="0"/>
              <a:t>用卵巢储备指标预测绝经年龄</a:t>
            </a:r>
          </a:p>
        </p:txBody>
      </p:sp>
    </p:spTree>
    <p:extLst>
      <p:ext uri="{BB962C8B-B14F-4D97-AF65-F5344CB8AC3E}">
        <p14:creationId xmlns:p14="http://schemas.microsoft.com/office/powerpoint/2010/main" val="2311525015"/>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object 16"/>
          <p:cNvSpPr txBox="1">
            <a:spLocks noGrp="1"/>
          </p:cNvSpPr>
          <p:nvPr>
            <p:ph type="title"/>
          </p:nvPr>
        </p:nvSpPr>
        <p:spPr>
          <a:xfrm>
            <a:off x="1186852" y="368943"/>
            <a:ext cx="9613265" cy="513080"/>
          </a:xfrm>
          <a:prstGeom prst="rect">
            <a:avLst/>
          </a:prstGeom>
        </p:spPr>
        <p:txBody>
          <a:bodyPr vert="horz" wrap="square" lIns="0" tIns="12700" rIns="0" bIns="0" rtlCol="0">
            <a:spAutoFit/>
          </a:bodyPr>
          <a:lstStyle/>
          <a:p>
            <a:pPr marL="12700">
              <a:lnSpc>
                <a:spcPct val="100000"/>
              </a:lnSpc>
              <a:spcBef>
                <a:spcPts val="100"/>
              </a:spcBef>
              <a:tabLst>
                <a:tab pos="7161530" algn="l"/>
              </a:tabLst>
            </a:pPr>
            <a:r>
              <a:rPr dirty="0"/>
              <a:t>应用</a:t>
            </a:r>
            <a:r>
              <a:rPr lang="zh-CN" altLang="en-US" dirty="0"/>
              <a:t>五</a:t>
            </a:r>
            <a:r>
              <a:rPr dirty="0">
                <a:solidFill>
                  <a:srgbClr val="CE1C00"/>
                </a:solidFill>
              </a:rPr>
              <a:t>：</a:t>
            </a:r>
            <a:r>
              <a:rPr lang="zh-CN" altLang="en-US" dirty="0"/>
              <a:t>生化指标对多囊卵巢综合征的诊断价值</a:t>
            </a:r>
            <a:endParaRPr dirty="0"/>
          </a:p>
        </p:txBody>
      </p:sp>
      <p:graphicFrame>
        <p:nvGraphicFramePr>
          <p:cNvPr id="5" name="object 10"/>
          <p:cNvGraphicFramePr>
            <a:graphicFrameLocks noGrp="1"/>
          </p:cNvGraphicFramePr>
          <p:nvPr>
            <p:extLst>
              <p:ext uri="{D42A27DB-BD31-4B8C-83A1-F6EECF244321}">
                <p14:modId xmlns:p14="http://schemas.microsoft.com/office/powerpoint/2010/main" val="2873697394"/>
              </p:ext>
            </p:extLst>
          </p:nvPr>
        </p:nvGraphicFramePr>
        <p:xfrm>
          <a:off x="652330" y="1727467"/>
          <a:ext cx="11108529" cy="3471840"/>
        </p:xfrm>
        <a:graphic>
          <a:graphicData uri="http://schemas.openxmlformats.org/drawingml/2006/table">
            <a:tbl>
              <a:tblPr firstRow="1" bandRow="1">
                <a:tableStyleId>{2D5ABB26-0587-4C30-8999-92F81FD0307C}</a:tableStyleId>
              </a:tblPr>
              <a:tblGrid>
                <a:gridCol w="11108529">
                  <a:extLst>
                    <a:ext uri="{9D8B030D-6E8A-4147-A177-3AD203B41FA5}">
                      <a16:colId xmlns:a16="http://schemas.microsoft.com/office/drawing/2014/main" val="20000"/>
                    </a:ext>
                  </a:extLst>
                </a:gridCol>
              </a:tblGrid>
              <a:tr h="396466">
                <a:tc>
                  <a:txBody>
                    <a:bodyPr/>
                    <a:lstStyle/>
                    <a:p>
                      <a:pPr marL="2619375" algn="l">
                        <a:lnSpc>
                          <a:spcPct val="100000"/>
                        </a:lnSpc>
                      </a:pPr>
                      <a:r>
                        <a:rPr lang="zh-CN" altLang="en-US" sz="1800" b="1" dirty="0">
                          <a:solidFill>
                            <a:srgbClr val="444444"/>
                          </a:solidFill>
                          <a:latin typeface="微软雅黑"/>
                          <a:cs typeface="微软雅黑"/>
                        </a:rPr>
                        <a:t>              </a:t>
                      </a:r>
                      <a:r>
                        <a:rPr sz="1800" b="1" dirty="0">
                          <a:solidFill>
                            <a:srgbClr val="444444"/>
                          </a:solidFill>
                          <a:latin typeface="微软雅黑"/>
                          <a:cs typeface="微软雅黑"/>
                        </a:rPr>
                        <a:t>第一步：月经不规则</a:t>
                      </a:r>
                      <a:r>
                        <a:rPr sz="1800" b="1" dirty="0">
                          <a:solidFill>
                            <a:srgbClr val="565656"/>
                          </a:solidFill>
                          <a:latin typeface="Calibri"/>
                          <a:cs typeface="Calibri"/>
                        </a:rPr>
                        <a:t>+</a:t>
                      </a:r>
                      <a:r>
                        <a:rPr sz="1800" b="1" dirty="0">
                          <a:solidFill>
                            <a:srgbClr val="444444"/>
                          </a:solidFill>
                          <a:latin typeface="微软雅黑"/>
                          <a:cs typeface="微软雅黑"/>
                        </a:rPr>
                        <a:t>临床高雄</a:t>
                      </a:r>
                      <a:endParaRPr sz="1800" dirty="0">
                        <a:latin typeface="微软雅黑"/>
                        <a:cs typeface="微软雅黑"/>
                      </a:endParaRPr>
                    </a:p>
                  </a:txBody>
                  <a:tcPr marL="0" marR="0" marT="0" marB="0">
                    <a:lnL w="12699">
                      <a:solidFill>
                        <a:srgbClr val="0096FF"/>
                      </a:solidFill>
                      <a:prstDash val="solid"/>
                    </a:lnL>
                    <a:lnR w="12699">
                      <a:solidFill>
                        <a:srgbClr val="0096FF"/>
                      </a:solidFill>
                      <a:prstDash val="solid"/>
                    </a:lnR>
                    <a:lnT w="12699">
                      <a:solidFill>
                        <a:srgbClr val="0096FF"/>
                      </a:solidFill>
                      <a:prstDash val="solid"/>
                    </a:lnT>
                    <a:lnB w="12699">
                      <a:solidFill>
                        <a:srgbClr val="000000"/>
                      </a:solidFill>
                      <a:prstDash val="solid"/>
                    </a:lnB>
                    <a:solidFill>
                      <a:srgbClr val="FFEC6C"/>
                    </a:solidFill>
                  </a:tcPr>
                </a:tc>
                <a:extLst>
                  <a:ext uri="{0D108BD9-81ED-4DB2-BD59-A6C34878D82A}">
                    <a16:rowId xmlns:a16="http://schemas.microsoft.com/office/drawing/2014/main" val="10000"/>
                  </a:ext>
                </a:extLst>
              </a:tr>
              <a:tr h="396466">
                <a:tc>
                  <a:txBody>
                    <a:bodyPr/>
                    <a:lstStyle/>
                    <a:p>
                      <a:pPr marL="1465580" algn="ctr">
                        <a:lnSpc>
                          <a:spcPct val="100000"/>
                        </a:lnSpc>
                      </a:pPr>
                      <a:r>
                        <a:rPr sz="1800" b="1" dirty="0">
                          <a:solidFill>
                            <a:srgbClr val="444444"/>
                          </a:solidFill>
                          <a:latin typeface="微软雅黑"/>
                          <a:cs typeface="微软雅黑"/>
                        </a:rPr>
                        <a:t>排除其他因素：（</a:t>
                      </a:r>
                      <a:r>
                        <a:rPr sz="1800" b="1" dirty="0">
                          <a:solidFill>
                            <a:srgbClr val="565656"/>
                          </a:solidFill>
                          <a:latin typeface="Calibri"/>
                          <a:cs typeface="Calibri"/>
                        </a:rPr>
                        <a:t>TSH</a:t>
                      </a:r>
                      <a:r>
                        <a:rPr sz="1800" b="1" dirty="0">
                          <a:solidFill>
                            <a:srgbClr val="444444"/>
                          </a:solidFill>
                          <a:latin typeface="微软雅黑"/>
                          <a:cs typeface="微软雅黑"/>
                        </a:rPr>
                        <a:t>，</a:t>
                      </a:r>
                      <a:r>
                        <a:rPr sz="1800" b="1" dirty="0">
                          <a:solidFill>
                            <a:srgbClr val="565656"/>
                          </a:solidFill>
                          <a:latin typeface="Calibri"/>
                          <a:cs typeface="Calibri"/>
                        </a:rPr>
                        <a:t>PRL</a:t>
                      </a:r>
                      <a:r>
                        <a:rPr sz="1800" b="1" dirty="0">
                          <a:solidFill>
                            <a:srgbClr val="444444"/>
                          </a:solidFill>
                          <a:latin typeface="微软雅黑"/>
                          <a:cs typeface="微软雅黑"/>
                        </a:rPr>
                        <a:t>，</a:t>
                      </a:r>
                      <a:r>
                        <a:rPr sz="1800" b="1" dirty="0">
                          <a:solidFill>
                            <a:srgbClr val="565656"/>
                          </a:solidFill>
                          <a:latin typeface="Calibri"/>
                          <a:cs typeface="Calibri"/>
                        </a:rPr>
                        <a:t>CAH</a:t>
                      </a:r>
                      <a:r>
                        <a:rPr sz="1800" b="1" dirty="0">
                          <a:solidFill>
                            <a:srgbClr val="444444"/>
                          </a:solidFill>
                          <a:latin typeface="微软雅黑"/>
                          <a:cs typeface="微软雅黑"/>
                        </a:rPr>
                        <a:t>，肿瘤）</a:t>
                      </a:r>
                      <a:r>
                        <a:rPr sz="1800" b="1" dirty="0">
                          <a:solidFill>
                            <a:srgbClr val="565656"/>
                          </a:solidFill>
                          <a:latin typeface="Calibri"/>
                          <a:cs typeface="Calibri"/>
                        </a:rPr>
                        <a:t>=</a:t>
                      </a:r>
                      <a:r>
                        <a:rPr sz="1800" b="1" dirty="0">
                          <a:solidFill>
                            <a:srgbClr val="444444"/>
                          </a:solidFill>
                          <a:latin typeface="微软雅黑"/>
                          <a:cs typeface="微软雅黑"/>
                        </a:rPr>
                        <a:t>诊断</a:t>
                      </a:r>
                      <a:r>
                        <a:rPr sz="1800" b="1" dirty="0">
                          <a:solidFill>
                            <a:srgbClr val="565656"/>
                          </a:solidFill>
                          <a:latin typeface="Calibri"/>
                          <a:cs typeface="Calibri"/>
                        </a:rPr>
                        <a:t>PCOS</a:t>
                      </a:r>
                      <a:endParaRPr sz="1800">
                        <a:latin typeface="Calibri"/>
                        <a:cs typeface="Calibri"/>
                      </a:endParaRPr>
                    </a:p>
                  </a:txBody>
                  <a:tcPr marL="0" marR="0" marT="0" marB="0">
                    <a:lnL w="12699">
                      <a:solidFill>
                        <a:srgbClr val="0096FF"/>
                      </a:solidFill>
                      <a:prstDash val="solid"/>
                    </a:lnL>
                    <a:lnR w="12699">
                      <a:solidFill>
                        <a:srgbClr val="0096FF"/>
                      </a:solidFill>
                      <a:prstDash val="solid"/>
                    </a:lnR>
                    <a:lnT w="12699">
                      <a:solidFill>
                        <a:srgbClr val="000000"/>
                      </a:solidFill>
                      <a:prstDash val="solid"/>
                    </a:lnT>
                    <a:lnB w="12699">
                      <a:solidFill>
                        <a:srgbClr val="000000"/>
                      </a:solidFill>
                      <a:prstDash val="solid"/>
                    </a:lnB>
                  </a:tcPr>
                </a:tc>
                <a:extLst>
                  <a:ext uri="{0D108BD9-81ED-4DB2-BD59-A6C34878D82A}">
                    <a16:rowId xmlns:a16="http://schemas.microsoft.com/office/drawing/2014/main" val="10001"/>
                  </a:ext>
                </a:extLst>
              </a:tr>
              <a:tr h="396467">
                <a:tc>
                  <a:txBody>
                    <a:bodyPr/>
                    <a:lstStyle/>
                    <a:p>
                      <a:pPr algn="ctr"/>
                      <a:endParaRPr sz="1800">
                        <a:latin typeface="Calibri"/>
                        <a:cs typeface="Calibri"/>
                      </a:endParaRPr>
                    </a:p>
                  </a:txBody>
                  <a:tcPr marL="0" marR="0" marT="0" marB="0">
                    <a:lnL w="12699">
                      <a:solidFill>
                        <a:srgbClr val="0096FF"/>
                      </a:solidFill>
                      <a:prstDash val="solid"/>
                    </a:lnL>
                    <a:lnR w="12699">
                      <a:solidFill>
                        <a:srgbClr val="0096FF"/>
                      </a:solidFill>
                      <a:prstDash val="solid"/>
                    </a:lnR>
                    <a:lnT w="12699">
                      <a:solidFill>
                        <a:srgbClr val="000000"/>
                      </a:solidFill>
                      <a:prstDash val="solid"/>
                    </a:lnT>
                    <a:lnB w="12699">
                      <a:solidFill>
                        <a:srgbClr val="000000"/>
                      </a:solidFill>
                      <a:prstDash val="solid"/>
                    </a:lnB>
                  </a:tcPr>
                </a:tc>
                <a:extLst>
                  <a:ext uri="{0D108BD9-81ED-4DB2-BD59-A6C34878D82A}">
                    <a16:rowId xmlns:a16="http://schemas.microsoft.com/office/drawing/2014/main" val="10002"/>
                  </a:ext>
                </a:extLst>
              </a:tr>
              <a:tr h="396466">
                <a:tc>
                  <a:txBody>
                    <a:bodyPr/>
                    <a:lstStyle/>
                    <a:p>
                      <a:pPr marL="5715" algn="ctr">
                        <a:lnSpc>
                          <a:spcPct val="100000"/>
                        </a:lnSpc>
                      </a:pPr>
                      <a:r>
                        <a:rPr sz="1800" b="1" dirty="0">
                          <a:solidFill>
                            <a:srgbClr val="444444"/>
                          </a:solidFill>
                          <a:latin typeface="微软雅黑"/>
                          <a:cs typeface="微软雅黑"/>
                        </a:rPr>
                        <a:t>第二步：如果没有临床高雄</a:t>
                      </a:r>
                      <a:endParaRPr sz="1800">
                        <a:latin typeface="微软雅黑"/>
                        <a:cs typeface="微软雅黑"/>
                      </a:endParaRPr>
                    </a:p>
                  </a:txBody>
                  <a:tcPr marL="0" marR="0" marT="0" marB="0">
                    <a:lnL w="12699">
                      <a:solidFill>
                        <a:srgbClr val="0096FF"/>
                      </a:solidFill>
                      <a:prstDash val="solid"/>
                    </a:lnL>
                    <a:lnR w="12699">
                      <a:solidFill>
                        <a:srgbClr val="0096FF"/>
                      </a:solidFill>
                      <a:prstDash val="solid"/>
                    </a:lnR>
                    <a:lnT w="12699">
                      <a:solidFill>
                        <a:srgbClr val="000000"/>
                      </a:solidFill>
                      <a:prstDash val="solid"/>
                    </a:lnT>
                    <a:lnB w="12699">
                      <a:solidFill>
                        <a:srgbClr val="000000"/>
                      </a:solidFill>
                      <a:prstDash val="solid"/>
                    </a:lnB>
                    <a:solidFill>
                      <a:srgbClr val="FFEC6C"/>
                    </a:solidFill>
                  </a:tcPr>
                </a:tc>
                <a:extLst>
                  <a:ext uri="{0D108BD9-81ED-4DB2-BD59-A6C34878D82A}">
                    <a16:rowId xmlns:a16="http://schemas.microsoft.com/office/drawing/2014/main" val="10003"/>
                  </a:ext>
                </a:extLst>
              </a:tr>
              <a:tr h="396466">
                <a:tc>
                  <a:txBody>
                    <a:bodyPr/>
                    <a:lstStyle/>
                    <a:p>
                      <a:pPr marL="2023745" algn="ctr">
                        <a:lnSpc>
                          <a:spcPct val="100000"/>
                        </a:lnSpc>
                      </a:pPr>
                      <a:r>
                        <a:rPr sz="1800" b="1" dirty="0">
                          <a:solidFill>
                            <a:srgbClr val="444444"/>
                          </a:solidFill>
                          <a:latin typeface="微软雅黑"/>
                          <a:cs typeface="微软雅黑"/>
                        </a:rPr>
                        <a:t>检测生化高雄（排除其他因素）</a:t>
                      </a:r>
                      <a:r>
                        <a:rPr sz="1800" b="1" dirty="0">
                          <a:solidFill>
                            <a:srgbClr val="565656"/>
                          </a:solidFill>
                          <a:latin typeface="Calibri"/>
                          <a:cs typeface="Calibri"/>
                        </a:rPr>
                        <a:t>=</a:t>
                      </a:r>
                      <a:r>
                        <a:rPr sz="1800" b="1" dirty="0">
                          <a:solidFill>
                            <a:srgbClr val="444444"/>
                          </a:solidFill>
                          <a:latin typeface="微软雅黑"/>
                          <a:cs typeface="微软雅黑"/>
                        </a:rPr>
                        <a:t>诊断</a:t>
                      </a:r>
                      <a:r>
                        <a:rPr sz="1800" b="1" dirty="0">
                          <a:solidFill>
                            <a:srgbClr val="565656"/>
                          </a:solidFill>
                          <a:latin typeface="Calibri"/>
                          <a:cs typeface="Calibri"/>
                        </a:rPr>
                        <a:t>PCOS</a:t>
                      </a:r>
                      <a:endParaRPr sz="1800">
                        <a:latin typeface="Calibri"/>
                        <a:cs typeface="Calibri"/>
                      </a:endParaRPr>
                    </a:p>
                  </a:txBody>
                  <a:tcPr marL="0" marR="0" marT="0" marB="0">
                    <a:lnL w="12699">
                      <a:solidFill>
                        <a:srgbClr val="0096FF"/>
                      </a:solidFill>
                      <a:prstDash val="solid"/>
                    </a:lnL>
                    <a:lnR w="12699">
                      <a:solidFill>
                        <a:srgbClr val="0096FF"/>
                      </a:solidFill>
                      <a:prstDash val="solid"/>
                    </a:lnR>
                    <a:lnT w="12699">
                      <a:solidFill>
                        <a:srgbClr val="000000"/>
                      </a:solidFill>
                      <a:prstDash val="solid"/>
                    </a:lnT>
                    <a:lnB w="12699">
                      <a:solidFill>
                        <a:srgbClr val="000000"/>
                      </a:solidFill>
                      <a:prstDash val="solid"/>
                    </a:lnB>
                  </a:tcPr>
                </a:tc>
                <a:extLst>
                  <a:ext uri="{0D108BD9-81ED-4DB2-BD59-A6C34878D82A}">
                    <a16:rowId xmlns:a16="http://schemas.microsoft.com/office/drawing/2014/main" val="10004"/>
                  </a:ext>
                </a:extLst>
              </a:tr>
              <a:tr h="396466">
                <a:tc>
                  <a:txBody>
                    <a:bodyPr/>
                    <a:lstStyle/>
                    <a:p>
                      <a:pPr algn="ctr"/>
                      <a:endParaRPr sz="1800">
                        <a:latin typeface="Calibri"/>
                        <a:cs typeface="Calibri"/>
                      </a:endParaRPr>
                    </a:p>
                  </a:txBody>
                  <a:tcPr marL="0" marR="0" marT="0" marB="0">
                    <a:lnL w="12699">
                      <a:solidFill>
                        <a:srgbClr val="0096FF"/>
                      </a:solidFill>
                      <a:prstDash val="solid"/>
                    </a:lnL>
                    <a:lnR w="12699">
                      <a:solidFill>
                        <a:srgbClr val="0096FF"/>
                      </a:solidFill>
                      <a:prstDash val="solid"/>
                    </a:lnR>
                    <a:lnT w="12699">
                      <a:solidFill>
                        <a:srgbClr val="000000"/>
                      </a:solidFill>
                      <a:prstDash val="solid"/>
                    </a:lnT>
                    <a:lnB w="12699">
                      <a:solidFill>
                        <a:srgbClr val="000000"/>
                      </a:solidFill>
                      <a:prstDash val="solid"/>
                    </a:lnB>
                  </a:tcPr>
                </a:tc>
                <a:extLst>
                  <a:ext uri="{0D108BD9-81ED-4DB2-BD59-A6C34878D82A}">
                    <a16:rowId xmlns:a16="http://schemas.microsoft.com/office/drawing/2014/main" val="10005"/>
                  </a:ext>
                </a:extLst>
              </a:tr>
              <a:tr h="396466">
                <a:tc>
                  <a:txBody>
                    <a:bodyPr/>
                    <a:lstStyle/>
                    <a:p>
                      <a:pPr marL="2333625" algn="l">
                        <a:lnSpc>
                          <a:spcPct val="100000"/>
                        </a:lnSpc>
                      </a:pPr>
                      <a:r>
                        <a:rPr lang="zh-CN" altLang="en-US" sz="1800" b="1" dirty="0">
                          <a:solidFill>
                            <a:srgbClr val="444444"/>
                          </a:solidFill>
                          <a:latin typeface="微软雅黑"/>
                          <a:cs typeface="微软雅黑"/>
                        </a:rPr>
                        <a:t>                </a:t>
                      </a:r>
                      <a:r>
                        <a:rPr sz="1800" b="1" dirty="0">
                          <a:solidFill>
                            <a:srgbClr val="444444"/>
                          </a:solidFill>
                          <a:latin typeface="微软雅黑"/>
                          <a:cs typeface="微软雅黑"/>
                        </a:rPr>
                        <a:t>第三步：如果仅有月经不规则或高雄</a:t>
                      </a:r>
                      <a:endParaRPr sz="1800" dirty="0">
                        <a:latin typeface="微软雅黑"/>
                        <a:cs typeface="微软雅黑"/>
                      </a:endParaRPr>
                    </a:p>
                  </a:txBody>
                  <a:tcPr marL="0" marR="0" marT="0" marB="0">
                    <a:lnL w="12699">
                      <a:solidFill>
                        <a:srgbClr val="0096FF"/>
                      </a:solidFill>
                      <a:prstDash val="solid"/>
                    </a:lnL>
                    <a:lnR w="12699">
                      <a:solidFill>
                        <a:srgbClr val="0096FF"/>
                      </a:solidFill>
                      <a:prstDash val="solid"/>
                    </a:lnR>
                    <a:lnT w="12699">
                      <a:solidFill>
                        <a:srgbClr val="000000"/>
                      </a:solidFill>
                      <a:prstDash val="solid"/>
                    </a:lnT>
                    <a:lnB w="12699">
                      <a:solidFill>
                        <a:srgbClr val="000000"/>
                      </a:solidFill>
                      <a:prstDash val="solid"/>
                    </a:lnB>
                    <a:solidFill>
                      <a:srgbClr val="FFEC6C"/>
                    </a:solidFill>
                  </a:tcPr>
                </a:tc>
                <a:extLst>
                  <a:ext uri="{0D108BD9-81ED-4DB2-BD59-A6C34878D82A}">
                    <a16:rowId xmlns:a16="http://schemas.microsoft.com/office/drawing/2014/main" val="10006"/>
                  </a:ext>
                </a:extLst>
              </a:tr>
              <a:tr h="696577">
                <a:tc>
                  <a:txBody>
                    <a:bodyPr/>
                    <a:lstStyle/>
                    <a:p>
                      <a:pPr marL="1775460" marR="1761489" indent="334645" algn="ctr">
                        <a:lnSpc>
                          <a:spcPts val="2100"/>
                        </a:lnSpc>
                      </a:pPr>
                      <a:r>
                        <a:rPr sz="1800" b="1" dirty="0">
                          <a:latin typeface="微软雅黑"/>
                          <a:cs typeface="微软雅黑"/>
                        </a:rPr>
                        <a:t>青春期</a:t>
                      </a:r>
                      <a:r>
                        <a:rPr sz="1800" b="1" dirty="0">
                          <a:latin typeface="Calibri"/>
                          <a:cs typeface="Calibri"/>
                        </a:rPr>
                        <a:t>B</a:t>
                      </a:r>
                      <a:r>
                        <a:rPr sz="1800" b="1" dirty="0">
                          <a:latin typeface="微软雅黑"/>
                          <a:cs typeface="微软雅黑"/>
                        </a:rPr>
                        <a:t>超不提倡</a:t>
                      </a:r>
                      <a:r>
                        <a:rPr sz="1800" b="1" dirty="0">
                          <a:latin typeface="Calibri"/>
                          <a:cs typeface="Calibri"/>
                        </a:rPr>
                        <a:t>=</a:t>
                      </a:r>
                      <a:r>
                        <a:rPr sz="1800" b="1" dirty="0">
                          <a:solidFill>
                            <a:srgbClr val="FF2600"/>
                          </a:solidFill>
                          <a:latin typeface="Calibri"/>
                          <a:cs typeface="Calibri"/>
                        </a:rPr>
                        <a:t>pco</a:t>
                      </a:r>
                      <a:r>
                        <a:rPr sz="1800" b="1" spc="-5" dirty="0">
                          <a:solidFill>
                            <a:srgbClr val="FF2600"/>
                          </a:solidFill>
                          <a:latin typeface="Calibri"/>
                          <a:cs typeface="Calibri"/>
                        </a:rPr>
                        <a:t>s</a:t>
                      </a:r>
                      <a:r>
                        <a:rPr sz="1800" b="1" dirty="0">
                          <a:solidFill>
                            <a:srgbClr val="FF3F00"/>
                          </a:solidFill>
                          <a:latin typeface="微软雅黑"/>
                          <a:cs typeface="微软雅黑"/>
                        </a:rPr>
                        <a:t>高危</a:t>
                      </a:r>
                      <a:r>
                        <a:rPr sz="1800" b="1" dirty="0">
                          <a:latin typeface="微软雅黑"/>
                          <a:cs typeface="微软雅黑"/>
                        </a:rPr>
                        <a:t>或稍后再评估 成人</a:t>
                      </a:r>
                      <a:r>
                        <a:rPr sz="1800" b="1" dirty="0">
                          <a:latin typeface="Calibri"/>
                          <a:cs typeface="Calibri"/>
                        </a:rPr>
                        <a:t>B</a:t>
                      </a:r>
                      <a:r>
                        <a:rPr sz="1800" b="1" dirty="0">
                          <a:latin typeface="微软雅黑"/>
                          <a:cs typeface="微软雅黑"/>
                        </a:rPr>
                        <a:t>超诊断</a:t>
                      </a:r>
                      <a:r>
                        <a:rPr sz="1800" b="1" dirty="0">
                          <a:latin typeface="Calibri"/>
                          <a:cs typeface="Calibri"/>
                        </a:rPr>
                        <a:t>PCOM</a:t>
                      </a:r>
                      <a:r>
                        <a:rPr sz="1800" b="1" dirty="0">
                          <a:latin typeface="微软雅黑"/>
                          <a:cs typeface="微软雅黑"/>
                        </a:rPr>
                        <a:t>（排除其他因素）</a:t>
                      </a:r>
                      <a:r>
                        <a:rPr sz="1800" b="1" dirty="0">
                          <a:latin typeface="Calibri"/>
                          <a:cs typeface="Calibri"/>
                        </a:rPr>
                        <a:t>=</a:t>
                      </a:r>
                      <a:r>
                        <a:rPr sz="1800" b="1" dirty="0">
                          <a:latin typeface="微软雅黑"/>
                          <a:cs typeface="微软雅黑"/>
                        </a:rPr>
                        <a:t>诊断</a:t>
                      </a:r>
                      <a:r>
                        <a:rPr sz="1800" b="1" dirty="0">
                          <a:latin typeface="Calibri"/>
                          <a:cs typeface="Calibri"/>
                        </a:rPr>
                        <a:t>PCOS</a:t>
                      </a:r>
                      <a:endParaRPr sz="1800" dirty="0">
                        <a:latin typeface="Calibri"/>
                        <a:cs typeface="Calibri"/>
                      </a:endParaRPr>
                    </a:p>
                  </a:txBody>
                  <a:tcPr marL="0" marR="0" marT="0" marB="0">
                    <a:lnL w="12699">
                      <a:solidFill>
                        <a:srgbClr val="0096FF"/>
                      </a:solidFill>
                      <a:prstDash val="solid"/>
                    </a:lnL>
                    <a:lnR w="12699">
                      <a:solidFill>
                        <a:srgbClr val="0096FF"/>
                      </a:solidFill>
                      <a:prstDash val="solid"/>
                    </a:lnR>
                    <a:lnT w="12699">
                      <a:solidFill>
                        <a:srgbClr val="000000"/>
                      </a:solidFill>
                      <a:prstDash val="solid"/>
                    </a:lnT>
                    <a:lnB w="12699">
                      <a:solidFill>
                        <a:srgbClr val="0096FF"/>
                      </a:solidFill>
                      <a:prstDash val="solid"/>
                    </a:lnB>
                  </a:tcPr>
                </a:tc>
                <a:extLst>
                  <a:ext uri="{0D108BD9-81ED-4DB2-BD59-A6C34878D82A}">
                    <a16:rowId xmlns:a16="http://schemas.microsoft.com/office/drawing/2014/main" val="10007"/>
                  </a:ext>
                </a:extLst>
              </a:tr>
            </a:tbl>
          </a:graphicData>
        </a:graphic>
      </p:graphicFrame>
      <p:sp>
        <p:nvSpPr>
          <p:cNvPr id="6" name="object 9"/>
          <p:cNvSpPr txBox="1">
            <a:spLocks/>
          </p:cNvSpPr>
          <p:nvPr/>
        </p:nvSpPr>
        <p:spPr>
          <a:xfrm>
            <a:off x="653388" y="1339354"/>
            <a:ext cx="11322712" cy="306494"/>
          </a:xfrm>
          <a:prstGeom prst="rect">
            <a:avLst/>
          </a:prstGeom>
        </p:spPr>
        <p:txBody>
          <a:bodyPr vert="horz" wrap="square" lIns="0" tIns="0" rIns="0" bIns="0" rtlCol="0" anchor="ctr">
            <a:spAutoFit/>
          </a:bodyPr>
          <a:lstStyle>
            <a:lvl1pPr algn="l" defTabSz="914400" rtl="0" eaLnBrk="1" latinLnBrk="0" hangingPunct="1">
              <a:lnSpc>
                <a:spcPct val="90000"/>
              </a:lnSpc>
              <a:spcBef>
                <a:spcPct val="0"/>
              </a:spcBef>
              <a:buNone/>
              <a:defRPr sz="3200" kern="1200">
                <a:gradFill>
                  <a:gsLst>
                    <a:gs pos="0">
                      <a:schemeClr val="accent1"/>
                    </a:gs>
                    <a:gs pos="33000">
                      <a:schemeClr val="accent2"/>
                    </a:gs>
                    <a:gs pos="66000">
                      <a:schemeClr val="accent3"/>
                    </a:gs>
                    <a:gs pos="100000">
                      <a:schemeClr val="accent4"/>
                    </a:gs>
                  </a:gsLst>
                  <a:lin ang="0" scaled="0"/>
                </a:gradFill>
                <a:latin typeface="+mj-lt"/>
                <a:ea typeface="+mj-ea"/>
                <a:cs typeface="+mj-cs"/>
              </a:defRPr>
            </a:lvl1pPr>
          </a:lstStyle>
          <a:p>
            <a:pPr marL="12700" marR="5080" algn="ctr">
              <a:lnSpc>
                <a:spcPts val="2100"/>
              </a:lnSpc>
            </a:pPr>
            <a:r>
              <a:rPr lang="en-US" altLang="zh-CN" spc="-60">
                <a:solidFill>
                  <a:srgbClr val="FF0000"/>
                </a:solidFill>
              </a:rPr>
              <a:t>2018</a:t>
            </a:r>
            <a:r>
              <a:rPr lang="zh-CN" altLang="en-US" spc="-25">
                <a:solidFill>
                  <a:srgbClr val="FF0000"/>
                </a:solidFill>
              </a:rPr>
              <a:t>年国际</a:t>
            </a:r>
            <a:r>
              <a:rPr lang="en-US" altLang="zh-CN" spc="-20">
                <a:solidFill>
                  <a:srgbClr val="FF0000"/>
                </a:solidFill>
              </a:rPr>
              <a:t>P</a:t>
            </a:r>
            <a:r>
              <a:rPr lang="en-US" altLang="zh-CN" spc="-40">
                <a:solidFill>
                  <a:srgbClr val="FF0000"/>
                </a:solidFill>
              </a:rPr>
              <a:t>C</a:t>
            </a:r>
            <a:r>
              <a:rPr lang="en-US" altLang="zh-CN" spc="-15">
                <a:solidFill>
                  <a:srgbClr val="FF0000"/>
                </a:solidFill>
              </a:rPr>
              <a:t>O</a:t>
            </a:r>
            <a:r>
              <a:rPr lang="en-US" altLang="zh-CN" spc="-45">
                <a:solidFill>
                  <a:srgbClr val="FF0000"/>
                </a:solidFill>
              </a:rPr>
              <a:t>S</a:t>
            </a:r>
            <a:r>
              <a:rPr lang="zh-CN" altLang="en-US">
                <a:solidFill>
                  <a:srgbClr val="FF0000"/>
                </a:solidFill>
              </a:rPr>
              <a:t>诊治循证指南诊断三步法：</a:t>
            </a:r>
            <a:endParaRPr lang="zh-CN" altLang="en-US" dirty="0">
              <a:solidFill>
                <a:srgbClr val="FF0000"/>
              </a:solidFill>
            </a:endParaRPr>
          </a:p>
        </p:txBody>
      </p:sp>
      <p:sp>
        <p:nvSpPr>
          <p:cNvPr id="7" name="矩形 6"/>
          <p:cNvSpPr/>
          <p:nvPr/>
        </p:nvSpPr>
        <p:spPr>
          <a:xfrm>
            <a:off x="652330" y="5247721"/>
            <a:ext cx="10155370" cy="1477007"/>
          </a:xfrm>
          <a:prstGeom prst="rect">
            <a:avLst/>
          </a:prstGeom>
        </p:spPr>
        <p:txBody>
          <a:bodyPr wrap="square">
            <a:spAutoFit/>
          </a:bodyPr>
          <a:lstStyle/>
          <a:p>
            <a:pPr marL="12700" marR="5080" algn="ctr">
              <a:lnSpc>
                <a:spcPct val="128499"/>
              </a:lnSpc>
            </a:pPr>
            <a:r>
              <a:rPr lang="zh-CN" altLang="en-US" b="1" dirty="0">
                <a:solidFill>
                  <a:schemeClr val="bg1">
                    <a:lumMod val="65000"/>
                  </a:schemeClr>
                </a:solidFill>
                <a:latin typeface="微软雅黑"/>
                <a:cs typeface="微软雅黑"/>
              </a:rPr>
              <a:t>新指南诊断中更注重临床特征 超声适应症的减少 更简单的</a:t>
            </a:r>
            <a:r>
              <a:rPr lang="zh-CN" altLang="en-US" b="1" dirty="0">
                <a:solidFill>
                  <a:srgbClr val="040000"/>
                </a:solidFill>
                <a:latin typeface="微软雅黑"/>
                <a:cs typeface="微软雅黑"/>
              </a:rPr>
              <a:t>生化高雄激素血症</a:t>
            </a:r>
            <a:r>
              <a:rPr lang="zh-CN" altLang="en-US" b="1" dirty="0">
                <a:solidFill>
                  <a:schemeClr val="bg1">
                    <a:lumMod val="65000"/>
                  </a:schemeClr>
                </a:solidFill>
                <a:latin typeface="微软雅黑"/>
                <a:cs typeface="微软雅黑"/>
              </a:rPr>
              <a:t>测试 </a:t>
            </a:r>
          </a:p>
          <a:p>
            <a:pPr marL="12700" marR="5080" algn="ctr">
              <a:lnSpc>
                <a:spcPct val="128499"/>
              </a:lnSpc>
            </a:pPr>
            <a:r>
              <a:rPr lang="zh-CN" altLang="en-US" b="1" dirty="0">
                <a:solidFill>
                  <a:schemeClr val="bg1">
                    <a:lumMod val="65000"/>
                  </a:schemeClr>
                </a:solidFill>
                <a:latin typeface="微软雅黑"/>
                <a:cs typeface="微软雅黑"/>
              </a:rPr>
              <a:t>可进一步减少诊断中医疗资源使用</a:t>
            </a:r>
            <a:endParaRPr lang="en-US" altLang="zh-CN" b="1" dirty="0">
              <a:solidFill>
                <a:schemeClr val="bg1">
                  <a:lumMod val="65000"/>
                </a:schemeClr>
              </a:solidFill>
              <a:latin typeface="微软雅黑"/>
              <a:cs typeface="微软雅黑"/>
            </a:endParaRPr>
          </a:p>
          <a:p>
            <a:pPr marL="12700" marR="5080" algn="ctr">
              <a:lnSpc>
                <a:spcPct val="128499"/>
              </a:lnSpc>
            </a:pPr>
            <a:r>
              <a:rPr lang="zh-CN" altLang="en-US" dirty="0">
                <a:solidFill>
                  <a:srgbClr val="040000"/>
                </a:solidFill>
              </a:rPr>
              <a:t>若有条件，建议检测</a:t>
            </a:r>
            <a:r>
              <a:rPr lang="en-US" altLang="zh-CN" dirty="0">
                <a:solidFill>
                  <a:srgbClr val="C00000"/>
                </a:solidFill>
              </a:rPr>
              <a:t>AMH</a:t>
            </a:r>
            <a:r>
              <a:rPr lang="zh-CN" altLang="en-US" dirty="0">
                <a:solidFill>
                  <a:srgbClr val="040000"/>
                </a:solidFill>
              </a:rPr>
              <a:t>以协助诊断，</a:t>
            </a:r>
            <a:r>
              <a:rPr lang="en-US" altLang="zh-CN" dirty="0">
                <a:solidFill>
                  <a:srgbClr val="040000"/>
                </a:solidFill>
              </a:rPr>
              <a:t>PCOS</a:t>
            </a:r>
            <a:r>
              <a:rPr lang="zh-CN" altLang="en-US" dirty="0">
                <a:solidFill>
                  <a:srgbClr val="040000"/>
                </a:solidFill>
              </a:rPr>
              <a:t>患者的血清</a:t>
            </a:r>
            <a:r>
              <a:rPr lang="en-US" altLang="zh-CN" dirty="0">
                <a:solidFill>
                  <a:srgbClr val="040000"/>
                </a:solidFill>
              </a:rPr>
              <a:t>AMH</a:t>
            </a:r>
            <a:r>
              <a:rPr lang="zh-CN" altLang="en-US" dirty="0">
                <a:solidFill>
                  <a:srgbClr val="040000"/>
                </a:solidFill>
              </a:rPr>
              <a:t>水平较正常增高</a:t>
            </a:r>
            <a:endParaRPr kumimoji="1" lang="zh-CN" altLang="en-US" dirty="0"/>
          </a:p>
          <a:p>
            <a:pPr marL="12700" marR="5080" algn="ctr">
              <a:lnSpc>
                <a:spcPct val="128499"/>
              </a:lnSpc>
            </a:pPr>
            <a:endParaRPr lang="zh-CN" altLang="en-US" dirty="0">
              <a:solidFill>
                <a:schemeClr val="bg1">
                  <a:lumMod val="65000"/>
                </a:schemeClr>
              </a:solidFill>
              <a:latin typeface="微软雅黑"/>
              <a:cs typeface="微软雅黑"/>
            </a:endParaRPr>
          </a:p>
        </p:txBody>
      </p:sp>
    </p:spTree>
    <p:extLst>
      <p:ext uri="{BB962C8B-B14F-4D97-AF65-F5344CB8AC3E}">
        <p14:creationId xmlns:p14="http://schemas.microsoft.com/office/powerpoint/2010/main" val="336403581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总结</a:t>
            </a:r>
          </a:p>
        </p:txBody>
      </p:sp>
      <p:sp>
        <p:nvSpPr>
          <p:cNvPr id="3" name="内容占位符 2"/>
          <p:cNvSpPr>
            <a:spLocks noGrp="1"/>
          </p:cNvSpPr>
          <p:nvPr>
            <p:ph idx="1"/>
          </p:nvPr>
        </p:nvSpPr>
        <p:spPr/>
        <p:txBody>
          <a:bodyPr/>
          <a:lstStyle/>
          <a:p>
            <a:r>
              <a:rPr lang="zh-CN" altLang="en-US" dirty="0">
                <a:solidFill>
                  <a:srgbClr val="040000"/>
                </a:solidFill>
              </a:rPr>
              <a:t>理想的卵巢储备检测应该是</a:t>
            </a:r>
            <a:r>
              <a:rPr lang="zh-CN" altLang="en-US" dirty="0">
                <a:solidFill>
                  <a:srgbClr val="FF0000"/>
                </a:solidFill>
              </a:rPr>
              <a:t>方便的</a:t>
            </a:r>
            <a:r>
              <a:rPr lang="zh-CN" altLang="en-US" dirty="0">
                <a:solidFill>
                  <a:srgbClr val="040000"/>
                </a:solidFill>
              </a:rPr>
              <a:t>、</a:t>
            </a:r>
            <a:r>
              <a:rPr lang="zh-CN" altLang="en-US" dirty="0">
                <a:solidFill>
                  <a:srgbClr val="FF0000"/>
                </a:solidFill>
              </a:rPr>
              <a:t>可重复的</a:t>
            </a:r>
            <a:r>
              <a:rPr lang="zh-CN" altLang="en-US" dirty="0">
                <a:solidFill>
                  <a:srgbClr val="040000"/>
                </a:solidFill>
              </a:rPr>
              <a:t>、</a:t>
            </a:r>
            <a:r>
              <a:rPr lang="zh-CN" altLang="en-US" dirty="0">
                <a:solidFill>
                  <a:srgbClr val="FF0000"/>
                </a:solidFill>
              </a:rPr>
              <a:t>不受月经周期影响的</a:t>
            </a:r>
            <a:r>
              <a:rPr lang="zh-CN" altLang="en-US" dirty="0">
                <a:solidFill>
                  <a:srgbClr val="040000"/>
                </a:solidFill>
              </a:rPr>
              <a:t>、</a:t>
            </a:r>
            <a:r>
              <a:rPr lang="zh-CN" altLang="en-US" dirty="0">
                <a:solidFill>
                  <a:srgbClr val="FF0000"/>
                </a:solidFill>
              </a:rPr>
              <a:t>高度特异的</a:t>
            </a:r>
            <a:r>
              <a:rPr lang="zh-CN" altLang="en-US" dirty="0">
                <a:solidFill>
                  <a:srgbClr val="040000"/>
                </a:solidFill>
              </a:rPr>
              <a:t>，而又具有很小的误诊风险的方法，能够准确判断卵巢</a:t>
            </a:r>
            <a:r>
              <a:rPr lang="en-US" altLang="zh-CN" dirty="0">
                <a:solidFill>
                  <a:srgbClr val="040000"/>
                </a:solidFill>
              </a:rPr>
              <a:t>DOR</a:t>
            </a:r>
            <a:r>
              <a:rPr lang="zh-CN" altLang="en-US" dirty="0">
                <a:solidFill>
                  <a:srgbClr val="040000"/>
                </a:solidFill>
              </a:rPr>
              <a:t>，且能够准确鉴别存在过度刺激风险者。</a:t>
            </a:r>
            <a:endParaRPr lang="en-US" altLang="zh-CN" dirty="0">
              <a:solidFill>
                <a:srgbClr val="040000"/>
              </a:solidFill>
            </a:endParaRPr>
          </a:p>
          <a:p>
            <a:r>
              <a:rPr lang="zh-CN" altLang="en-US" dirty="0">
                <a:solidFill>
                  <a:srgbClr val="040000"/>
                </a:solidFill>
              </a:rPr>
              <a:t>尽管目前没有完美的卵巢储备检测方法，</a:t>
            </a:r>
            <a:r>
              <a:rPr lang="en-US" altLang="zh-CN" dirty="0">
                <a:solidFill>
                  <a:srgbClr val="FF0000"/>
                </a:solidFill>
              </a:rPr>
              <a:t>AFC</a:t>
            </a:r>
            <a:r>
              <a:rPr lang="zh-CN" altLang="en-US" dirty="0">
                <a:solidFill>
                  <a:srgbClr val="FF0000"/>
                </a:solidFill>
              </a:rPr>
              <a:t>和</a:t>
            </a:r>
            <a:r>
              <a:rPr lang="en-US" altLang="zh-CN" dirty="0">
                <a:solidFill>
                  <a:srgbClr val="FF0000"/>
                </a:solidFill>
              </a:rPr>
              <a:t>AMH</a:t>
            </a:r>
            <a:r>
              <a:rPr lang="zh-CN" altLang="en-US" dirty="0">
                <a:solidFill>
                  <a:srgbClr val="040000"/>
                </a:solidFill>
              </a:rPr>
              <a:t>具有很好的预测价值，优于基础</a:t>
            </a:r>
            <a:r>
              <a:rPr lang="en-US" altLang="zh-CN" dirty="0">
                <a:solidFill>
                  <a:srgbClr val="040000"/>
                </a:solidFill>
              </a:rPr>
              <a:t>FSH</a:t>
            </a:r>
            <a:r>
              <a:rPr lang="zh-CN" altLang="en-US" dirty="0">
                <a:solidFill>
                  <a:srgbClr val="040000"/>
                </a:solidFill>
              </a:rPr>
              <a:t>值。随时取样、年龄特异性、自动化检测的优点使得</a:t>
            </a:r>
            <a:r>
              <a:rPr lang="en-US" altLang="zh-CN" dirty="0">
                <a:solidFill>
                  <a:srgbClr val="040000"/>
                </a:solidFill>
              </a:rPr>
              <a:t>AMH</a:t>
            </a:r>
            <a:r>
              <a:rPr lang="zh-CN" altLang="en-US" dirty="0">
                <a:solidFill>
                  <a:srgbClr val="040000"/>
                </a:solidFill>
              </a:rPr>
              <a:t>是一个更好的评估卵巢储备功能的指标。</a:t>
            </a:r>
          </a:p>
          <a:p>
            <a:r>
              <a:rPr lang="zh-CN" altLang="en-US" dirty="0">
                <a:solidFill>
                  <a:srgbClr val="040000"/>
                </a:solidFill>
              </a:rPr>
              <a:t>当然，目前的卵巢储备检测也存在普遍局限性，仅能评估卵子的数量，不能评估卵子的质量。年龄仍然是预测卵子质量的最好指标。所以，临床决策不能全部依赖卵巢储备检测，</a:t>
            </a:r>
            <a:r>
              <a:rPr lang="zh-CN" altLang="en-US" dirty="0">
                <a:solidFill>
                  <a:srgbClr val="FF0000"/>
                </a:solidFill>
              </a:rPr>
              <a:t>还需要结合年龄、其它身体状况综合决定</a:t>
            </a:r>
            <a:r>
              <a:rPr lang="zh-CN" altLang="en-US" dirty="0">
                <a:solidFill>
                  <a:srgbClr val="040000"/>
                </a:solidFill>
              </a:rPr>
              <a:t>。</a:t>
            </a:r>
          </a:p>
          <a:p>
            <a:endParaRPr kumimoji="1" lang="zh-CN" altLang="en-US" dirty="0"/>
          </a:p>
        </p:txBody>
      </p:sp>
    </p:spTree>
    <p:extLst>
      <p:ext uri="{BB962C8B-B14F-4D97-AF65-F5344CB8AC3E}">
        <p14:creationId xmlns:p14="http://schemas.microsoft.com/office/powerpoint/2010/main" val="232249103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框 1"/>
          <p:cNvSpPr txBox="1">
            <a:spLocks noChangeArrowheads="1"/>
          </p:cNvSpPr>
          <p:nvPr>
            <p:custDataLst>
              <p:tags r:id="rId1"/>
            </p:custDataLst>
          </p:nvPr>
        </p:nvSpPr>
        <p:spPr bwMode="auto">
          <a:xfrm>
            <a:off x="463345" y="2220151"/>
            <a:ext cx="6213624" cy="233019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anchor="ctr"/>
          <a:lstStyle>
            <a:lvl1pPr>
              <a:lnSpc>
                <a:spcPct val="90000"/>
              </a:lnSpc>
              <a:spcBef>
                <a:spcPts val="750"/>
              </a:spcBef>
              <a:buFont typeface="Arial" panose="020B0604020202020204" pitchFamily="34" charset="0"/>
              <a:buChar char="•"/>
              <a:defRPr sz="2100">
                <a:solidFill>
                  <a:schemeClr val="tx1"/>
                </a:solidFill>
                <a:latin typeface="Calibri" panose="020F0502020204030204" charset="0"/>
                <a:ea typeface="宋体" panose="02010600030101010101" pitchFamily="2" charset="-122"/>
              </a:defRPr>
            </a:lvl1pPr>
            <a:lvl2pPr marL="742950" indent="-285750">
              <a:lnSpc>
                <a:spcPct val="90000"/>
              </a:lnSpc>
              <a:spcBef>
                <a:spcPts val="375"/>
              </a:spcBef>
              <a:buFont typeface="Arial" panose="020B0604020202020204" pitchFamily="34" charset="0"/>
              <a:buChar char="•"/>
              <a:defRPr>
                <a:solidFill>
                  <a:schemeClr val="tx1"/>
                </a:solidFill>
                <a:latin typeface="Calibri" panose="020F0502020204030204" charset="0"/>
                <a:ea typeface="宋体" panose="02010600030101010101" pitchFamily="2" charset="-122"/>
              </a:defRPr>
            </a:lvl2pPr>
            <a:lvl3pPr marL="1143000" indent="-228600">
              <a:lnSpc>
                <a:spcPct val="90000"/>
              </a:lnSpc>
              <a:spcBef>
                <a:spcPts val="375"/>
              </a:spcBef>
              <a:buFont typeface="Arial" panose="020B0604020202020204" pitchFamily="34" charset="0"/>
              <a:buChar char="•"/>
              <a:defRPr sz="1500">
                <a:solidFill>
                  <a:schemeClr val="tx1"/>
                </a:solidFill>
                <a:latin typeface="Calibri" panose="020F0502020204030204" charset="0"/>
                <a:ea typeface="宋体" panose="02010600030101010101" pitchFamily="2" charset="-122"/>
              </a:defRPr>
            </a:lvl3pPr>
            <a:lvl4pPr marL="1600200" indent="-228600">
              <a:lnSpc>
                <a:spcPct val="90000"/>
              </a:lnSpc>
              <a:spcBef>
                <a:spcPts val="375"/>
              </a:spcBef>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4pPr>
            <a:lvl5pPr marL="2057400" indent="-228600">
              <a:lnSpc>
                <a:spcPct val="90000"/>
              </a:lnSpc>
              <a:spcBef>
                <a:spcPts val="375"/>
              </a:spcBef>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5pPr>
            <a:lvl6pPr marL="25146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6pPr>
            <a:lvl7pPr marL="29718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7pPr>
            <a:lvl8pPr marL="34290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8pPr>
            <a:lvl9pPr marL="3886200" indent="-228600" fontAlgn="base">
              <a:lnSpc>
                <a:spcPct val="90000"/>
              </a:lnSpc>
              <a:spcBef>
                <a:spcPts val="375"/>
              </a:spcBef>
              <a:spcAft>
                <a:spcPct val="0"/>
              </a:spcAft>
              <a:buFont typeface="Arial" panose="020B0604020202020204" pitchFamily="34" charset="0"/>
              <a:buChar char="•"/>
              <a:defRPr sz="1300">
                <a:solidFill>
                  <a:schemeClr val="tx1"/>
                </a:solidFill>
                <a:latin typeface="Calibri" panose="020F0502020204030204" charset="0"/>
                <a:ea typeface="宋体" panose="02010600030101010101" pitchFamily="2" charset="-122"/>
              </a:defRPr>
            </a:lvl9pPr>
          </a:lstStyle>
          <a:p>
            <a:pPr algn="ctr">
              <a:lnSpc>
                <a:spcPct val="100000"/>
              </a:lnSpc>
              <a:spcBef>
                <a:spcPct val="0"/>
              </a:spcBef>
              <a:buNone/>
            </a:pPr>
            <a:r>
              <a:rPr lang="zh-CN" altLang="en-US" sz="8000" dirty="0">
                <a:solidFill>
                  <a:schemeClr val="accent1"/>
                </a:solidFill>
                <a:latin typeface="微软雅黑" panose="020B0503020204020204" pitchFamily="34" charset="-122"/>
                <a:ea typeface="微软雅黑" panose="020B0503020204020204" pitchFamily="34" charset="-122"/>
              </a:rPr>
              <a:t>感谢聆听！</a:t>
            </a:r>
          </a:p>
        </p:txBody>
      </p:sp>
      <p:sp>
        <p:nvSpPr>
          <p:cNvPr id="4" name="椭圆 3"/>
          <p:cNvSpPr/>
          <p:nvPr/>
        </p:nvSpPr>
        <p:spPr>
          <a:xfrm>
            <a:off x="6369149" y="1795409"/>
            <a:ext cx="5162943" cy="3872207"/>
          </a:xfrm>
          <a:prstGeom prst="ellipse">
            <a:avLst/>
          </a:prstGeom>
          <a:noFill/>
          <a:ln w="12700">
            <a:solidFill>
              <a:srgbClr val="0060CA"/>
            </a:solidFill>
            <a:prstDash val="solid"/>
          </a:ln>
        </p:spPr>
        <p:style>
          <a:lnRef idx="2">
            <a:schemeClr val="accent1">
              <a:shade val="50000"/>
            </a:schemeClr>
          </a:lnRef>
          <a:fillRef idx="1">
            <a:schemeClr val="accent1"/>
          </a:fillRef>
          <a:effectRef idx="0">
            <a:schemeClr val="accent1"/>
          </a:effectRef>
          <a:fontRef idx="minor">
            <a:schemeClr val="lt1"/>
          </a:fontRef>
        </p:style>
        <p:txBody>
          <a:bodyPr lIns="68580" tIns="34290" rIns="68580" bIns="34290" rtlCol="0" anchor="ctr"/>
          <a:lstStyle/>
          <a:p>
            <a:pPr algn="ctr"/>
            <a:endParaRPr lang="zh-CN" altLang="en-US">
              <a:latin typeface="Century Gothic" panose="020B0502020202020204" charset="0"/>
              <a:ea typeface="微软雅黑" panose="020B0503020204020204" pitchFamily="34" charset="-122"/>
              <a:sym typeface="Century Gothic" panose="020B0502020202020204" charset="0"/>
            </a:endParaRPr>
          </a:p>
        </p:txBody>
      </p:sp>
      <p:grpSp>
        <p:nvGrpSpPr>
          <p:cNvPr id="16" name="组合 41"/>
          <p:cNvGrpSpPr/>
          <p:nvPr/>
        </p:nvGrpSpPr>
        <p:grpSpPr>
          <a:xfrm>
            <a:off x="6090385" y="1751657"/>
            <a:ext cx="5500045" cy="3729667"/>
            <a:chOff x="844612" y="696038"/>
            <a:chExt cx="5146756" cy="4653461"/>
          </a:xfrm>
          <a:gradFill>
            <a:gsLst>
              <a:gs pos="0">
                <a:srgbClr val="91CEFF"/>
              </a:gs>
              <a:gs pos="100000">
                <a:srgbClr val="0060CA"/>
              </a:gs>
            </a:gsLst>
            <a:lin ang="5400000" scaled="1"/>
          </a:gradFill>
        </p:grpSpPr>
        <p:sp>
          <p:nvSpPr>
            <p:cNvPr id="23" name="任意多边形 22"/>
            <p:cNvSpPr/>
            <p:nvPr/>
          </p:nvSpPr>
          <p:spPr>
            <a:xfrm>
              <a:off x="1432243" y="696038"/>
              <a:ext cx="2088880" cy="1187219"/>
            </a:xfrm>
            <a:custGeom>
              <a:avLst/>
              <a:gdLst>
                <a:gd name="connsiteX0" fmla="*/ 2088880 w 2088880"/>
                <a:gd name="connsiteY0" fmla="*/ 0 h 1187219"/>
                <a:gd name="connsiteX1" fmla="*/ 2088880 w 2088880"/>
                <a:gd name="connsiteY1" fmla="*/ 81886 h 1187219"/>
                <a:gd name="connsiteX2" fmla="*/ 97099 w 2088880"/>
                <a:gd name="connsiteY2" fmla="*/ 1140908 h 1187219"/>
                <a:gd name="connsiteX3" fmla="*/ 68965 w 2088880"/>
                <a:gd name="connsiteY3" fmla="*/ 1187219 h 1187219"/>
                <a:gd name="connsiteX4" fmla="*/ 0 w 2088880"/>
                <a:gd name="connsiteY4" fmla="*/ 1143185 h 1187219"/>
                <a:gd name="connsiteX5" fmla="*/ 29198 w 2088880"/>
                <a:gd name="connsiteY5" fmla="*/ 1095124 h 1187219"/>
                <a:gd name="connsiteX6" fmla="*/ 2088880 w 2088880"/>
                <a:gd name="connsiteY6" fmla="*/ 0 h 11872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88880" h="1187219">
                  <a:moveTo>
                    <a:pt x="2088880" y="0"/>
                  </a:moveTo>
                  <a:lnTo>
                    <a:pt x="2088880" y="81886"/>
                  </a:lnTo>
                  <a:cubicBezTo>
                    <a:pt x="1259761" y="81886"/>
                    <a:pt x="528757" y="501970"/>
                    <a:pt x="97099" y="1140908"/>
                  </a:cubicBezTo>
                  <a:lnTo>
                    <a:pt x="68965" y="1187219"/>
                  </a:lnTo>
                  <a:lnTo>
                    <a:pt x="0" y="1143185"/>
                  </a:lnTo>
                  <a:lnTo>
                    <a:pt x="29198" y="1095124"/>
                  </a:lnTo>
                  <a:cubicBezTo>
                    <a:pt x="475571" y="434405"/>
                    <a:pt x="1231495" y="0"/>
                    <a:pt x="2088880" y="0"/>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charset="0"/>
                <a:ea typeface="微软雅黑" panose="020B0503020204020204" pitchFamily="34" charset="-122"/>
                <a:sym typeface="Century Gothic" panose="020B0502020202020204" charset="0"/>
              </a:endParaRPr>
            </a:p>
          </p:txBody>
        </p:sp>
        <p:sp>
          <p:nvSpPr>
            <p:cNvPr id="24" name="任意多边形 23"/>
            <p:cNvSpPr/>
            <p:nvPr/>
          </p:nvSpPr>
          <p:spPr>
            <a:xfrm>
              <a:off x="4445305" y="879593"/>
              <a:ext cx="1546063" cy="2804101"/>
            </a:xfrm>
            <a:custGeom>
              <a:avLst/>
              <a:gdLst>
                <a:gd name="connsiteX0" fmla="*/ 32928 w 1546063"/>
                <a:gd name="connsiteY0" fmla="*/ 0 h 2804101"/>
                <a:gd name="connsiteX1" fmla="*/ 350160 w 1546063"/>
                <a:gd name="connsiteY1" fmla="*/ 162401 h 2804101"/>
                <a:gd name="connsiteX2" fmla="*/ 1546063 w 1546063"/>
                <a:gd name="connsiteY2" fmla="*/ 2286691 h 2804101"/>
                <a:gd name="connsiteX3" fmla="*/ 1509952 w 1546063"/>
                <a:gd name="connsiteY3" fmla="*/ 2711075 h 2804101"/>
                <a:gd name="connsiteX4" fmla="*/ 1491225 w 1546063"/>
                <a:gd name="connsiteY4" fmla="*/ 2804101 h 2804101"/>
                <a:gd name="connsiteX5" fmla="*/ 1412560 w 1546063"/>
                <a:gd name="connsiteY5" fmla="*/ 2780022 h 2804101"/>
                <a:gd name="connsiteX6" fmla="*/ 1429257 w 1546063"/>
                <a:gd name="connsiteY6" fmla="*/ 2697084 h 2804101"/>
                <a:gd name="connsiteX7" fmla="*/ 1464177 w 1546063"/>
                <a:gd name="connsiteY7" fmla="*/ 2286691 h 2804101"/>
                <a:gd name="connsiteX8" fmla="*/ 307699 w 1546063"/>
                <a:gd name="connsiteY8" fmla="*/ 232432 h 2804101"/>
                <a:gd name="connsiteX9" fmla="*/ 0 w 1546063"/>
                <a:gd name="connsiteY9" fmla="*/ 74911 h 280410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546063" h="2804101">
                  <a:moveTo>
                    <a:pt x="32928" y="0"/>
                  </a:moveTo>
                  <a:lnTo>
                    <a:pt x="350160" y="162401"/>
                  </a:lnTo>
                  <a:cubicBezTo>
                    <a:pt x="1067133" y="598043"/>
                    <a:pt x="1546063" y="1386437"/>
                    <a:pt x="1546063" y="2286691"/>
                  </a:cubicBezTo>
                  <a:cubicBezTo>
                    <a:pt x="1546063" y="2431375"/>
                    <a:pt x="1533693" y="2573170"/>
                    <a:pt x="1509952" y="2711075"/>
                  </a:cubicBezTo>
                  <a:lnTo>
                    <a:pt x="1491225" y="2804101"/>
                  </a:lnTo>
                  <a:lnTo>
                    <a:pt x="1412560" y="2780022"/>
                  </a:lnTo>
                  <a:lnTo>
                    <a:pt x="1429257" y="2697084"/>
                  </a:lnTo>
                  <a:cubicBezTo>
                    <a:pt x="1452215" y="2563725"/>
                    <a:pt x="1464177" y="2426605"/>
                    <a:pt x="1464177" y="2286691"/>
                  </a:cubicBezTo>
                  <a:cubicBezTo>
                    <a:pt x="1464177" y="1416116"/>
                    <a:pt x="1001035" y="653713"/>
                    <a:pt x="307699" y="232432"/>
                  </a:cubicBezTo>
                  <a:lnTo>
                    <a:pt x="0" y="74911"/>
                  </a:ln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charset="0"/>
                <a:ea typeface="微软雅黑" panose="020B0503020204020204" pitchFamily="34" charset="-122"/>
                <a:sym typeface="Century Gothic" panose="020B0502020202020204" charset="0"/>
              </a:endParaRPr>
            </a:p>
          </p:txBody>
        </p:sp>
        <p:sp>
          <p:nvSpPr>
            <p:cNvPr id="25" name="任意多边形 24"/>
            <p:cNvSpPr/>
            <p:nvPr/>
          </p:nvSpPr>
          <p:spPr>
            <a:xfrm rot="701107">
              <a:off x="844612" y="3350908"/>
              <a:ext cx="2411777" cy="1998591"/>
            </a:xfrm>
            <a:custGeom>
              <a:avLst/>
              <a:gdLst>
                <a:gd name="connsiteX0" fmla="*/ 2411777 w 2411777"/>
                <a:gd name="connsiteY0" fmla="*/ 1916705 h 1998591"/>
                <a:gd name="connsiteX1" fmla="*/ 2411777 w 2411777"/>
                <a:gd name="connsiteY1" fmla="*/ 1998591 h 1998591"/>
                <a:gd name="connsiteX2" fmla="*/ 2181333 w 2411777"/>
                <a:gd name="connsiteY2" fmla="*/ 1986954 h 1998591"/>
                <a:gd name="connsiteX3" fmla="*/ 49861 w 2411777"/>
                <a:gd name="connsiteY3" fmla="*/ 210598 h 1998591"/>
                <a:gd name="connsiteX4" fmla="*/ 0 w 2411777"/>
                <a:gd name="connsiteY4" fmla="*/ 3347 h 1998591"/>
                <a:gd name="connsiteX5" fmla="*/ 83345 w 2411777"/>
                <a:gd name="connsiteY5" fmla="*/ 0 h 1998591"/>
                <a:gd name="connsiteX6" fmla="*/ 128501 w 2411777"/>
                <a:gd name="connsiteY6" fmla="*/ 187695 h 1998591"/>
                <a:gd name="connsiteX7" fmla="*/ 2189705 w 2411777"/>
                <a:gd name="connsiteY7" fmla="*/ 1905491 h 19985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11777" h="1998591">
                  <a:moveTo>
                    <a:pt x="2411777" y="1916705"/>
                  </a:moveTo>
                  <a:lnTo>
                    <a:pt x="2411777" y="1998591"/>
                  </a:lnTo>
                  <a:lnTo>
                    <a:pt x="2181333" y="1986954"/>
                  </a:lnTo>
                  <a:cubicBezTo>
                    <a:pt x="1163662" y="1883604"/>
                    <a:pt x="327605" y="1165919"/>
                    <a:pt x="49861" y="210598"/>
                  </a:cubicBezTo>
                  <a:lnTo>
                    <a:pt x="0" y="3347"/>
                  </a:lnTo>
                  <a:lnTo>
                    <a:pt x="83345" y="0"/>
                  </a:lnTo>
                  <a:lnTo>
                    <a:pt x="128501" y="187695"/>
                  </a:lnTo>
                  <a:cubicBezTo>
                    <a:pt x="397089" y="1111522"/>
                    <a:pt x="1205584" y="1805548"/>
                    <a:pt x="2189705" y="1905491"/>
                  </a:cubicBezTo>
                  <a:close/>
                </a:path>
              </a:pathLst>
            </a:cu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Century Gothic" panose="020B0502020202020204" charset="0"/>
                <a:ea typeface="微软雅黑" panose="020B0503020204020204" pitchFamily="34" charset="-122"/>
                <a:sym typeface="Century Gothic" panose="020B0502020202020204" charset="0"/>
              </a:endParaRPr>
            </a:p>
          </p:txBody>
        </p:sp>
      </p:grpSp>
      <p:pic>
        <p:nvPicPr>
          <p:cNvPr id="26" name="Picture 2" descr="C:\Users\my\Desktop\微信图片_20180622151105.jpg"/>
          <p:cNvPicPr>
            <a:picLocks noChangeAspect="1" noChangeArrowheads="1"/>
          </p:cNvPicPr>
          <p:nvPr/>
        </p:nvPicPr>
        <p:blipFill>
          <a:blip r:embed="rId3" cstate="print"/>
          <a:srcRect/>
          <a:stretch>
            <a:fillRect/>
          </a:stretch>
        </p:blipFill>
        <p:spPr bwMode="auto">
          <a:xfrm>
            <a:off x="6424790" y="1832664"/>
            <a:ext cx="5063593" cy="3797695"/>
          </a:xfrm>
          <a:prstGeom prst="ellipse">
            <a:avLst/>
          </a:prstGeom>
          <a:ln>
            <a:noFill/>
          </a:ln>
          <a:effectLst>
            <a:softEdge rad="112500"/>
          </a:effectLst>
        </p:spPr>
      </p:pic>
      <p:pic>
        <p:nvPicPr>
          <p:cNvPr id="27" name="图片 5"/>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479920" y="409222"/>
            <a:ext cx="4944870" cy="51487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271984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矩形 21"/>
          <p:cNvSpPr/>
          <p:nvPr/>
        </p:nvSpPr>
        <p:spPr>
          <a:xfrm>
            <a:off x="228600" y="3898900"/>
            <a:ext cx="11836400" cy="2286000"/>
          </a:xfrm>
          <a:prstGeom prst="rect">
            <a:avLst/>
          </a:prstGeom>
          <a:solidFill>
            <a:srgbClr val="FFFFFF"/>
          </a:solidFill>
          <a:ln w="28575" cmpd="sng">
            <a:solidFill>
              <a:srgbClr val="00009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zh-CN" altLang="en-US"/>
          </a:p>
        </p:txBody>
      </p:sp>
      <p:sp>
        <p:nvSpPr>
          <p:cNvPr id="2" name="标题 1"/>
          <p:cNvSpPr>
            <a:spLocks noGrp="1"/>
          </p:cNvSpPr>
          <p:nvPr>
            <p:ph type="title"/>
          </p:nvPr>
        </p:nvSpPr>
        <p:spPr/>
        <p:txBody>
          <a:bodyPr/>
          <a:lstStyle/>
          <a:p>
            <a:r>
              <a:rPr kumimoji="1" lang="zh-CN" altLang="en-US" dirty="0"/>
              <a:t>从激素水平看卵泡周期</a:t>
            </a:r>
          </a:p>
        </p:txBody>
      </p:sp>
      <p:sp>
        <p:nvSpPr>
          <p:cNvPr id="3" name="内容占位符 2"/>
          <p:cNvSpPr>
            <a:spLocks noGrp="1"/>
          </p:cNvSpPr>
          <p:nvPr>
            <p:ph idx="1"/>
          </p:nvPr>
        </p:nvSpPr>
        <p:spPr>
          <a:xfrm>
            <a:off x="1241425" y="1274763"/>
            <a:ext cx="10112375" cy="2293937"/>
          </a:xfrm>
        </p:spPr>
        <p:txBody>
          <a:bodyPr/>
          <a:lstStyle/>
          <a:p>
            <a:r>
              <a:rPr kumimoji="1" lang="zh-CN" altLang="en-US" dirty="0">
                <a:solidFill>
                  <a:srgbClr val="040000"/>
                </a:solidFill>
              </a:rPr>
              <a:t>雌激素（</a:t>
            </a:r>
            <a:r>
              <a:rPr kumimoji="1" lang="en-US" altLang="zh-CN" dirty="0">
                <a:solidFill>
                  <a:srgbClr val="040000"/>
                </a:solidFill>
              </a:rPr>
              <a:t>E</a:t>
            </a:r>
            <a:r>
              <a:rPr kumimoji="1" lang="zh-CN" altLang="en-US" dirty="0">
                <a:solidFill>
                  <a:srgbClr val="040000"/>
                </a:solidFill>
              </a:rPr>
              <a:t>）</a:t>
            </a:r>
            <a:r>
              <a:rPr kumimoji="1" lang="en-US" altLang="zh-CN" dirty="0">
                <a:solidFill>
                  <a:srgbClr val="040000"/>
                </a:solidFill>
              </a:rPr>
              <a:t>----</a:t>
            </a:r>
            <a:r>
              <a:rPr kumimoji="1" lang="zh-CN" altLang="en-US" dirty="0">
                <a:solidFill>
                  <a:srgbClr val="040000"/>
                </a:solidFill>
              </a:rPr>
              <a:t>两高峰、两反馈</a:t>
            </a:r>
            <a:endParaRPr kumimoji="1" lang="en-US" altLang="zh-CN" dirty="0">
              <a:solidFill>
                <a:srgbClr val="040000"/>
              </a:solidFill>
            </a:endParaRPr>
          </a:p>
          <a:p>
            <a:r>
              <a:rPr kumimoji="1" lang="zh-CN" altLang="en-US" dirty="0">
                <a:solidFill>
                  <a:srgbClr val="040000"/>
                </a:solidFill>
              </a:rPr>
              <a:t>孕激素（</a:t>
            </a:r>
            <a:r>
              <a:rPr kumimoji="1" lang="en-US" altLang="zh-CN" dirty="0">
                <a:solidFill>
                  <a:srgbClr val="040000"/>
                </a:solidFill>
              </a:rPr>
              <a:t>P</a:t>
            </a:r>
            <a:r>
              <a:rPr kumimoji="1" lang="zh-CN" altLang="en-US" dirty="0">
                <a:solidFill>
                  <a:srgbClr val="040000"/>
                </a:solidFill>
              </a:rPr>
              <a:t>）</a:t>
            </a:r>
            <a:r>
              <a:rPr kumimoji="1" lang="en-US" altLang="zh-CN" dirty="0">
                <a:solidFill>
                  <a:srgbClr val="040000"/>
                </a:solidFill>
              </a:rPr>
              <a:t>----</a:t>
            </a:r>
            <a:r>
              <a:rPr kumimoji="1" lang="zh-CN" altLang="en-US" dirty="0">
                <a:solidFill>
                  <a:srgbClr val="040000"/>
                </a:solidFill>
              </a:rPr>
              <a:t>一高峰、一反馈</a:t>
            </a:r>
            <a:endParaRPr kumimoji="1" lang="en-US" altLang="zh-CN" dirty="0">
              <a:solidFill>
                <a:srgbClr val="040000"/>
              </a:solidFill>
            </a:endParaRPr>
          </a:p>
          <a:p>
            <a:r>
              <a:rPr kumimoji="1" lang="zh-CN" altLang="en-US" dirty="0">
                <a:solidFill>
                  <a:srgbClr val="040000"/>
                </a:solidFill>
              </a:rPr>
              <a:t>血液中出现</a:t>
            </a:r>
            <a:r>
              <a:rPr kumimoji="1" lang="en-US" altLang="zh-CN" dirty="0">
                <a:solidFill>
                  <a:srgbClr val="040000"/>
                </a:solidFill>
              </a:rPr>
              <a:t>LH</a:t>
            </a:r>
            <a:r>
              <a:rPr kumimoji="1" lang="zh-CN" altLang="en-US" dirty="0">
                <a:solidFill>
                  <a:srgbClr val="040000"/>
                </a:solidFill>
              </a:rPr>
              <a:t>高峰</a:t>
            </a:r>
            <a:r>
              <a:rPr kumimoji="1" lang="en-US" altLang="zh-CN" dirty="0">
                <a:solidFill>
                  <a:srgbClr val="040000"/>
                </a:solidFill>
              </a:rPr>
              <a:t>----</a:t>
            </a:r>
            <a:r>
              <a:rPr kumimoji="1" lang="zh-CN" altLang="en-US" dirty="0">
                <a:solidFill>
                  <a:srgbClr val="040000"/>
                </a:solidFill>
              </a:rPr>
              <a:t>将要排卵</a:t>
            </a:r>
            <a:endParaRPr kumimoji="1" lang="en-US" altLang="zh-CN" dirty="0">
              <a:solidFill>
                <a:srgbClr val="040000"/>
              </a:solidFill>
            </a:endParaRPr>
          </a:p>
          <a:p>
            <a:r>
              <a:rPr kumimoji="1" lang="zh-CN" altLang="en-US" dirty="0">
                <a:solidFill>
                  <a:srgbClr val="040000"/>
                </a:solidFill>
              </a:rPr>
              <a:t>血液中孕激素升高</a:t>
            </a:r>
            <a:r>
              <a:rPr kumimoji="1" lang="en-US" altLang="zh-CN" dirty="0">
                <a:solidFill>
                  <a:srgbClr val="040000"/>
                </a:solidFill>
              </a:rPr>
              <a:t>-----</a:t>
            </a:r>
            <a:r>
              <a:rPr kumimoji="1" lang="zh-CN" altLang="en-US" dirty="0">
                <a:solidFill>
                  <a:srgbClr val="040000"/>
                </a:solidFill>
              </a:rPr>
              <a:t>已经排卵</a:t>
            </a:r>
          </a:p>
        </p:txBody>
      </p:sp>
      <p:sp>
        <p:nvSpPr>
          <p:cNvPr id="4" name="文本框 3"/>
          <p:cNvSpPr txBox="1"/>
          <p:nvPr/>
        </p:nvSpPr>
        <p:spPr>
          <a:xfrm>
            <a:off x="355600" y="4229100"/>
            <a:ext cx="1130300" cy="400110"/>
          </a:xfrm>
          <a:prstGeom prst="rect">
            <a:avLst/>
          </a:prstGeom>
          <a:noFill/>
        </p:spPr>
        <p:txBody>
          <a:bodyPr wrap="square" rtlCol="0">
            <a:spAutoFit/>
          </a:bodyPr>
          <a:lstStyle/>
          <a:p>
            <a:r>
              <a:rPr kumimoji="1" lang="zh-CN" altLang="en-US" sz="2000" dirty="0">
                <a:solidFill>
                  <a:srgbClr val="040000"/>
                </a:solidFill>
              </a:rPr>
              <a:t>垂体</a:t>
            </a:r>
          </a:p>
        </p:txBody>
      </p:sp>
      <p:cxnSp>
        <p:nvCxnSpPr>
          <p:cNvPr id="5" name="直线箭头连接符 4"/>
          <p:cNvCxnSpPr/>
          <p:nvPr/>
        </p:nvCxnSpPr>
        <p:spPr>
          <a:xfrm flipH="1">
            <a:off x="698500" y="4724400"/>
            <a:ext cx="12700" cy="5080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6" name="文本框 5"/>
          <p:cNvSpPr txBox="1"/>
          <p:nvPr/>
        </p:nvSpPr>
        <p:spPr>
          <a:xfrm>
            <a:off x="431800" y="5410200"/>
            <a:ext cx="825500" cy="400110"/>
          </a:xfrm>
          <a:prstGeom prst="rect">
            <a:avLst/>
          </a:prstGeom>
          <a:noFill/>
        </p:spPr>
        <p:txBody>
          <a:bodyPr wrap="square" rtlCol="0">
            <a:spAutoFit/>
          </a:bodyPr>
          <a:lstStyle/>
          <a:p>
            <a:r>
              <a:rPr kumimoji="1" lang="en-US" altLang="zh-CN" sz="2000" dirty="0">
                <a:solidFill>
                  <a:srgbClr val="FFC000"/>
                </a:solidFill>
              </a:rPr>
              <a:t>FSH</a:t>
            </a:r>
            <a:endParaRPr kumimoji="1" lang="zh-CN" altLang="en-US" sz="2000" dirty="0">
              <a:solidFill>
                <a:srgbClr val="FFC000"/>
              </a:solidFill>
            </a:endParaRPr>
          </a:p>
        </p:txBody>
      </p:sp>
      <p:cxnSp>
        <p:nvCxnSpPr>
          <p:cNvPr id="7" name="直线箭头连接符 6"/>
          <p:cNvCxnSpPr/>
          <p:nvPr/>
        </p:nvCxnSpPr>
        <p:spPr>
          <a:xfrm>
            <a:off x="1270000" y="5588000"/>
            <a:ext cx="8763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8" name="文本框 7"/>
          <p:cNvSpPr txBox="1"/>
          <p:nvPr/>
        </p:nvSpPr>
        <p:spPr>
          <a:xfrm>
            <a:off x="2413000" y="5422900"/>
            <a:ext cx="1320800" cy="400110"/>
          </a:xfrm>
          <a:prstGeom prst="rect">
            <a:avLst/>
          </a:prstGeom>
          <a:noFill/>
        </p:spPr>
        <p:txBody>
          <a:bodyPr wrap="square" rtlCol="0">
            <a:spAutoFit/>
          </a:bodyPr>
          <a:lstStyle/>
          <a:p>
            <a:r>
              <a:rPr kumimoji="1" lang="zh-CN" altLang="en-US" sz="2000" dirty="0">
                <a:solidFill>
                  <a:srgbClr val="040000"/>
                </a:solidFill>
              </a:rPr>
              <a:t>卵泡成熟</a:t>
            </a:r>
          </a:p>
        </p:txBody>
      </p:sp>
      <p:cxnSp>
        <p:nvCxnSpPr>
          <p:cNvPr id="9" name="直线箭头连接符 8"/>
          <p:cNvCxnSpPr>
            <a:stCxn id="8" idx="3"/>
          </p:cNvCxnSpPr>
          <p:nvPr/>
        </p:nvCxnSpPr>
        <p:spPr>
          <a:xfrm flipV="1">
            <a:off x="3733800" y="5613401"/>
            <a:ext cx="673100" cy="95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0" name="文本框 9"/>
          <p:cNvSpPr txBox="1"/>
          <p:nvPr/>
        </p:nvSpPr>
        <p:spPr>
          <a:xfrm>
            <a:off x="4622800" y="5410200"/>
            <a:ext cx="1092200" cy="400110"/>
          </a:xfrm>
          <a:prstGeom prst="rect">
            <a:avLst/>
          </a:prstGeom>
          <a:noFill/>
        </p:spPr>
        <p:txBody>
          <a:bodyPr wrap="square" rtlCol="0">
            <a:spAutoFit/>
          </a:bodyPr>
          <a:lstStyle/>
          <a:p>
            <a:r>
              <a:rPr kumimoji="1" lang="en-US" altLang="zh-CN" sz="2000" dirty="0">
                <a:solidFill>
                  <a:schemeClr val="accent6"/>
                </a:solidFill>
              </a:rPr>
              <a:t>E2</a:t>
            </a:r>
            <a:r>
              <a:rPr kumimoji="1" lang="zh-CN" altLang="en-US" sz="2000" dirty="0">
                <a:solidFill>
                  <a:schemeClr val="accent6"/>
                </a:solidFill>
              </a:rPr>
              <a:t>高峰</a:t>
            </a:r>
          </a:p>
        </p:txBody>
      </p:sp>
      <p:cxnSp>
        <p:nvCxnSpPr>
          <p:cNvPr id="11" name="直线箭头连接符 10"/>
          <p:cNvCxnSpPr/>
          <p:nvPr/>
        </p:nvCxnSpPr>
        <p:spPr>
          <a:xfrm>
            <a:off x="5854700" y="5600700"/>
            <a:ext cx="6985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2" name="文本框 11"/>
          <p:cNvSpPr txBox="1"/>
          <p:nvPr/>
        </p:nvSpPr>
        <p:spPr>
          <a:xfrm>
            <a:off x="6769100" y="5397500"/>
            <a:ext cx="876300" cy="400110"/>
          </a:xfrm>
          <a:prstGeom prst="rect">
            <a:avLst/>
          </a:prstGeom>
          <a:noFill/>
        </p:spPr>
        <p:txBody>
          <a:bodyPr wrap="square" rtlCol="0">
            <a:spAutoFit/>
          </a:bodyPr>
          <a:lstStyle/>
          <a:p>
            <a:r>
              <a:rPr kumimoji="1" lang="en-US" altLang="zh-CN" sz="2000" dirty="0">
                <a:solidFill>
                  <a:srgbClr val="FFC000"/>
                </a:solidFill>
              </a:rPr>
              <a:t>LH</a:t>
            </a:r>
            <a:r>
              <a:rPr kumimoji="1" lang="zh-CN" altLang="en-US" sz="2000" dirty="0">
                <a:solidFill>
                  <a:srgbClr val="FFC000"/>
                </a:solidFill>
              </a:rPr>
              <a:t>峰</a:t>
            </a:r>
          </a:p>
        </p:txBody>
      </p:sp>
      <p:cxnSp>
        <p:nvCxnSpPr>
          <p:cNvPr id="13" name="直线箭头连接符 12"/>
          <p:cNvCxnSpPr/>
          <p:nvPr/>
        </p:nvCxnSpPr>
        <p:spPr>
          <a:xfrm>
            <a:off x="7658100" y="5575300"/>
            <a:ext cx="6477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4" name="文本框 13"/>
          <p:cNvSpPr txBox="1"/>
          <p:nvPr/>
        </p:nvSpPr>
        <p:spPr>
          <a:xfrm>
            <a:off x="8521700" y="5397500"/>
            <a:ext cx="711200" cy="400110"/>
          </a:xfrm>
          <a:prstGeom prst="rect">
            <a:avLst/>
          </a:prstGeom>
          <a:noFill/>
        </p:spPr>
        <p:txBody>
          <a:bodyPr wrap="square" rtlCol="0">
            <a:spAutoFit/>
          </a:bodyPr>
          <a:lstStyle/>
          <a:p>
            <a:r>
              <a:rPr kumimoji="1" lang="zh-CN" altLang="en-US" sz="2000" dirty="0">
                <a:solidFill>
                  <a:srgbClr val="040000"/>
                </a:solidFill>
              </a:rPr>
              <a:t>排卵</a:t>
            </a:r>
          </a:p>
        </p:txBody>
      </p:sp>
      <p:cxnSp>
        <p:nvCxnSpPr>
          <p:cNvPr id="15" name="直线箭头连接符 14"/>
          <p:cNvCxnSpPr/>
          <p:nvPr/>
        </p:nvCxnSpPr>
        <p:spPr>
          <a:xfrm>
            <a:off x="9398000" y="5575300"/>
            <a:ext cx="39370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6" name="文本框 15"/>
          <p:cNvSpPr txBox="1"/>
          <p:nvPr/>
        </p:nvSpPr>
        <p:spPr>
          <a:xfrm>
            <a:off x="9906000" y="5397500"/>
            <a:ext cx="800100" cy="400110"/>
          </a:xfrm>
          <a:prstGeom prst="rect">
            <a:avLst/>
          </a:prstGeom>
          <a:noFill/>
        </p:spPr>
        <p:txBody>
          <a:bodyPr wrap="square" rtlCol="0">
            <a:spAutoFit/>
          </a:bodyPr>
          <a:lstStyle/>
          <a:p>
            <a:r>
              <a:rPr kumimoji="1" lang="zh-CN" altLang="en-US" sz="2000" dirty="0">
                <a:solidFill>
                  <a:srgbClr val="040000"/>
                </a:solidFill>
              </a:rPr>
              <a:t>黄体</a:t>
            </a:r>
          </a:p>
        </p:txBody>
      </p:sp>
      <p:cxnSp>
        <p:nvCxnSpPr>
          <p:cNvPr id="17" name="直线箭头连接符 16"/>
          <p:cNvCxnSpPr>
            <a:stCxn id="16" idx="3"/>
          </p:cNvCxnSpPr>
          <p:nvPr/>
        </p:nvCxnSpPr>
        <p:spPr>
          <a:xfrm flipV="1">
            <a:off x="10706100" y="5588001"/>
            <a:ext cx="381000" cy="9554"/>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8" name="文本框 17"/>
          <p:cNvSpPr txBox="1"/>
          <p:nvPr/>
        </p:nvSpPr>
        <p:spPr>
          <a:xfrm>
            <a:off x="11148080" y="5372100"/>
            <a:ext cx="1079500" cy="707886"/>
          </a:xfrm>
          <a:prstGeom prst="rect">
            <a:avLst/>
          </a:prstGeom>
          <a:noFill/>
        </p:spPr>
        <p:txBody>
          <a:bodyPr wrap="square" rtlCol="0">
            <a:spAutoFit/>
          </a:bodyPr>
          <a:lstStyle/>
          <a:p>
            <a:r>
              <a:rPr kumimoji="1" lang="zh-CN" altLang="en-US" sz="2000" dirty="0">
                <a:solidFill>
                  <a:srgbClr val="FFC000"/>
                </a:solidFill>
              </a:rPr>
              <a:t>孕激素</a:t>
            </a:r>
            <a:endParaRPr kumimoji="1" lang="en-US" altLang="zh-CN" sz="2000" dirty="0">
              <a:solidFill>
                <a:srgbClr val="FFC000"/>
              </a:solidFill>
            </a:endParaRPr>
          </a:p>
          <a:p>
            <a:r>
              <a:rPr kumimoji="1" lang="zh-CN" altLang="en-US" sz="2000" dirty="0">
                <a:solidFill>
                  <a:srgbClr val="FFC000"/>
                </a:solidFill>
              </a:rPr>
              <a:t>雌激素</a:t>
            </a:r>
          </a:p>
        </p:txBody>
      </p:sp>
      <p:cxnSp>
        <p:nvCxnSpPr>
          <p:cNvPr id="19" name="曲线连接符 18"/>
          <p:cNvCxnSpPr>
            <a:stCxn id="10" idx="0"/>
          </p:cNvCxnSpPr>
          <p:nvPr/>
        </p:nvCxnSpPr>
        <p:spPr>
          <a:xfrm rot="16200000" flipH="1">
            <a:off x="5969000" y="4610100"/>
            <a:ext cx="25400" cy="1625600"/>
          </a:xfrm>
          <a:prstGeom prst="curvedConnector4">
            <a:avLst>
              <a:gd name="adj1" fmla="val -3950000"/>
              <a:gd name="adj2" fmla="val 66797"/>
            </a:avLst>
          </a:prstGeom>
          <a:ln>
            <a:tailEnd type="arrow"/>
          </a:ln>
        </p:spPr>
        <p:style>
          <a:lnRef idx="2">
            <a:schemeClr val="accent1"/>
          </a:lnRef>
          <a:fillRef idx="0">
            <a:schemeClr val="accent1"/>
          </a:fillRef>
          <a:effectRef idx="1">
            <a:schemeClr val="accent1"/>
          </a:effectRef>
          <a:fontRef idx="minor">
            <a:schemeClr val="tx1"/>
          </a:fontRef>
        </p:style>
      </p:cxnSp>
      <p:sp>
        <p:nvSpPr>
          <p:cNvPr id="20" name="文本框 19"/>
          <p:cNvSpPr txBox="1"/>
          <p:nvPr/>
        </p:nvSpPr>
        <p:spPr>
          <a:xfrm>
            <a:off x="5499100" y="4025900"/>
            <a:ext cx="850900" cy="400110"/>
          </a:xfrm>
          <a:prstGeom prst="rect">
            <a:avLst/>
          </a:prstGeom>
          <a:noFill/>
        </p:spPr>
        <p:txBody>
          <a:bodyPr wrap="square" rtlCol="0">
            <a:spAutoFit/>
          </a:bodyPr>
          <a:lstStyle/>
          <a:p>
            <a:r>
              <a:rPr kumimoji="1" lang="zh-CN" altLang="en-US" sz="2000" dirty="0">
                <a:solidFill>
                  <a:srgbClr val="040000"/>
                </a:solidFill>
              </a:rPr>
              <a:t>垂体</a:t>
            </a:r>
          </a:p>
        </p:txBody>
      </p:sp>
      <p:sp>
        <p:nvSpPr>
          <p:cNvPr id="21" name="文本框 20"/>
          <p:cNvSpPr txBox="1"/>
          <p:nvPr/>
        </p:nvSpPr>
        <p:spPr>
          <a:xfrm>
            <a:off x="4711700" y="4610100"/>
            <a:ext cx="1143000" cy="400110"/>
          </a:xfrm>
          <a:prstGeom prst="rect">
            <a:avLst/>
          </a:prstGeom>
          <a:noFill/>
        </p:spPr>
        <p:txBody>
          <a:bodyPr wrap="square" rtlCol="0">
            <a:spAutoFit/>
          </a:bodyPr>
          <a:lstStyle/>
          <a:p>
            <a:r>
              <a:rPr kumimoji="1" lang="zh-CN" altLang="en-US" sz="2000" dirty="0">
                <a:solidFill>
                  <a:srgbClr val="040000"/>
                </a:solidFill>
              </a:rPr>
              <a:t>（</a:t>
            </a:r>
            <a:r>
              <a:rPr kumimoji="1" lang="en-US" altLang="zh-CN" sz="2000" dirty="0">
                <a:solidFill>
                  <a:srgbClr val="040000"/>
                </a:solidFill>
              </a:rPr>
              <a:t>+</a:t>
            </a:r>
            <a:r>
              <a:rPr kumimoji="1" lang="zh-CN" altLang="en-US" sz="2000" dirty="0">
                <a:solidFill>
                  <a:srgbClr val="040000"/>
                </a:solidFill>
              </a:rPr>
              <a:t>）</a:t>
            </a:r>
          </a:p>
        </p:txBody>
      </p:sp>
    </p:spTree>
    <p:extLst>
      <p:ext uri="{BB962C8B-B14F-4D97-AF65-F5344CB8AC3E}">
        <p14:creationId xmlns:p14="http://schemas.microsoft.com/office/powerpoint/2010/main" val="9503992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bject 3"/>
          <p:cNvSpPr/>
          <p:nvPr/>
        </p:nvSpPr>
        <p:spPr>
          <a:xfrm>
            <a:off x="966878" y="997420"/>
            <a:ext cx="10240508" cy="5415274"/>
          </a:xfrm>
          <a:prstGeom prst="rect">
            <a:avLst/>
          </a:prstGeom>
          <a:blipFill>
            <a:blip r:embed="rId2" cstate="print"/>
            <a:stretch>
              <a:fillRect/>
            </a:stretch>
          </a:blipFill>
        </p:spPr>
        <p:txBody>
          <a:bodyPr wrap="square" lIns="0" tIns="0" rIns="0" bIns="0" rtlCol="0"/>
          <a:lstStyle/>
          <a:p>
            <a:endParaRPr/>
          </a:p>
        </p:txBody>
      </p:sp>
      <p:sp>
        <p:nvSpPr>
          <p:cNvPr id="4" name="object 4"/>
          <p:cNvSpPr txBox="1">
            <a:spLocks noGrp="1"/>
          </p:cNvSpPr>
          <p:nvPr>
            <p:ph type="title"/>
          </p:nvPr>
        </p:nvSpPr>
        <p:spPr>
          <a:xfrm>
            <a:off x="1245812" y="440931"/>
            <a:ext cx="5464175" cy="566822"/>
          </a:xfrm>
          <a:prstGeom prst="rect">
            <a:avLst/>
          </a:prstGeom>
        </p:spPr>
        <p:txBody>
          <a:bodyPr vert="horz" wrap="square" lIns="0" tIns="12700" rIns="0" bIns="0" rtlCol="0">
            <a:spAutoFit/>
          </a:bodyPr>
          <a:lstStyle/>
          <a:p>
            <a:pPr marL="12700">
              <a:lnSpc>
                <a:spcPct val="100000"/>
              </a:lnSpc>
              <a:spcBef>
                <a:spcPts val="100"/>
              </a:spcBef>
            </a:pPr>
            <a:r>
              <a:rPr sz="3600" dirty="0"/>
              <a:t>卵泡</a:t>
            </a:r>
            <a:r>
              <a:rPr lang="zh-CN" altLang="en-US" sz="3600" dirty="0"/>
              <a:t>的启动募集及生长</a:t>
            </a:r>
            <a:endParaRPr sz="3600" spc="-85" dirty="0"/>
          </a:p>
        </p:txBody>
      </p:sp>
      <p:sp>
        <p:nvSpPr>
          <p:cNvPr id="5" name="object 5"/>
          <p:cNvSpPr txBox="1"/>
          <p:nvPr/>
        </p:nvSpPr>
        <p:spPr>
          <a:xfrm>
            <a:off x="1125952" y="2962198"/>
            <a:ext cx="1092200" cy="238760"/>
          </a:xfrm>
          <a:prstGeom prst="rect">
            <a:avLst/>
          </a:prstGeom>
        </p:spPr>
        <p:txBody>
          <a:bodyPr vert="horz" wrap="square" lIns="0" tIns="12700" rIns="0" bIns="0" rtlCol="0">
            <a:spAutoFit/>
          </a:bodyPr>
          <a:lstStyle/>
          <a:p>
            <a:pPr marL="12700">
              <a:lnSpc>
                <a:spcPct val="100000"/>
              </a:lnSpc>
              <a:spcBef>
                <a:spcPts val="100"/>
              </a:spcBef>
            </a:pPr>
            <a:r>
              <a:rPr sz="1400" b="1" dirty="0">
                <a:latin typeface="微软雅黑"/>
                <a:cs typeface="微软雅黑"/>
              </a:rPr>
              <a:t>原始卵泡激活</a:t>
            </a:r>
            <a:endParaRPr sz="1400">
              <a:latin typeface="微软雅黑"/>
              <a:cs typeface="微软雅黑"/>
            </a:endParaRPr>
          </a:p>
        </p:txBody>
      </p:sp>
      <p:sp>
        <p:nvSpPr>
          <p:cNvPr id="6" name="object 6"/>
          <p:cNvSpPr txBox="1"/>
          <p:nvPr/>
        </p:nvSpPr>
        <p:spPr>
          <a:xfrm>
            <a:off x="3479307" y="2031377"/>
            <a:ext cx="1092200" cy="238760"/>
          </a:xfrm>
          <a:prstGeom prst="rect">
            <a:avLst/>
          </a:prstGeom>
        </p:spPr>
        <p:txBody>
          <a:bodyPr vert="horz" wrap="square" lIns="0" tIns="12700" rIns="0" bIns="0" rtlCol="0">
            <a:spAutoFit/>
          </a:bodyPr>
          <a:lstStyle/>
          <a:p>
            <a:pPr marL="12700">
              <a:lnSpc>
                <a:spcPct val="100000"/>
              </a:lnSpc>
              <a:spcBef>
                <a:spcPts val="100"/>
              </a:spcBef>
            </a:pPr>
            <a:r>
              <a:rPr sz="1400" b="1" dirty="0">
                <a:latin typeface="微软雅黑"/>
                <a:cs typeface="微软雅黑"/>
              </a:rPr>
              <a:t>基础卵泡生长</a:t>
            </a:r>
            <a:endParaRPr sz="1400">
              <a:latin typeface="微软雅黑"/>
              <a:cs typeface="微软雅黑"/>
            </a:endParaRPr>
          </a:p>
        </p:txBody>
      </p:sp>
      <p:sp>
        <p:nvSpPr>
          <p:cNvPr id="7" name="object 7"/>
          <p:cNvSpPr txBox="1"/>
          <p:nvPr/>
        </p:nvSpPr>
        <p:spPr>
          <a:xfrm>
            <a:off x="8022220" y="756272"/>
            <a:ext cx="1092200" cy="238760"/>
          </a:xfrm>
          <a:prstGeom prst="rect">
            <a:avLst/>
          </a:prstGeom>
        </p:spPr>
        <p:txBody>
          <a:bodyPr vert="horz" wrap="square" lIns="0" tIns="12700" rIns="0" bIns="0" rtlCol="0">
            <a:spAutoFit/>
          </a:bodyPr>
          <a:lstStyle/>
          <a:p>
            <a:pPr marL="12700">
              <a:lnSpc>
                <a:spcPct val="100000"/>
              </a:lnSpc>
              <a:spcBef>
                <a:spcPts val="100"/>
              </a:spcBef>
            </a:pPr>
            <a:r>
              <a:rPr sz="1400" b="1" dirty="0">
                <a:latin typeface="微软雅黑"/>
                <a:cs typeface="微软雅黑"/>
              </a:rPr>
              <a:t>优势卵泡选择</a:t>
            </a:r>
            <a:endParaRPr sz="1400">
              <a:latin typeface="微软雅黑"/>
              <a:cs typeface="微软雅黑"/>
            </a:endParaRPr>
          </a:p>
        </p:txBody>
      </p:sp>
      <p:sp>
        <p:nvSpPr>
          <p:cNvPr id="11" name="object 11"/>
          <p:cNvSpPr txBox="1"/>
          <p:nvPr/>
        </p:nvSpPr>
        <p:spPr>
          <a:xfrm>
            <a:off x="6711974" y="1160964"/>
            <a:ext cx="2127885" cy="678180"/>
          </a:xfrm>
          <a:prstGeom prst="rect">
            <a:avLst/>
          </a:prstGeom>
        </p:spPr>
        <p:txBody>
          <a:bodyPr vert="horz" wrap="square" lIns="0" tIns="12700" rIns="0" bIns="0" rtlCol="0">
            <a:spAutoFit/>
          </a:bodyPr>
          <a:lstStyle/>
          <a:p>
            <a:pPr marL="12700">
              <a:lnSpc>
                <a:spcPct val="100000"/>
              </a:lnSpc>
              <a:spcBef>
                <a:spcPts val="100"/>
              </a:spcBef>
            </a:pPr>
            <a:r>
              <a:rPr sz="2000" b="1" dirty="0">
                <a:solidFill>
                  <a:srgbClr val="FF0000"/>
                </a:solidFill>
                <a:latin typeface="Arial"/>
                <a:cs typeface="Arial"/>
              </a:rPr>
              <a:t>AMH</a:t>
            </a:r>
            <a:r>
              <a:rPr sz="2000" b="1" spc="-10" dirty="0">
                <a:solidFill>
                  <a:srgbClr val="FF2600"/>
                </a:solidFill>
                <a:latin typeface="黑体"/>
                <a:cs typeface="黑体"/>
              </a:rPr>
              <a:t>发挥重要作用</a:t>
            </a:r>
            <a:endParaRPr sz="2000" dirty="0">
              <a:latin typeface="黑体"/>
              <a:cs typeface="黑体"/>
            </a:endParaRPr>
          </a:p>
          <a:p>
            <a:pPr marL="928369">
              <a:lnSpc>
                <a:spcPct val="100000"/>
              </a:lnSpc>
              <a:spcBef>
                <a:spcPts val="1055"/>
              </a:spcBef>
            </a:pPr>
            <a:r>
              <a:rPr sz="1400" b="1" dirty="0">
                <a:latin typeface="微软雅黑"/>
                <a:cs typeface="微软雅黑"/>
              </a:rPr>
              <a:t>卵泡募集</a:t>
            </a:r>
            <a:endParaRPr sz="1400" dirty="0">
              <a:latin typeface="微软雅黑"/>
              <a:cs typeface="微软雅黑"/>
            </a:endParaRPr>
          </a:p>
        </p:txBody>
      </p:sp>
      <p:sp>
        <p:nvSpPr>
          <p:cNvPr id="12" name="object 12"/>
          <p:cNvSpPr/>
          <p:nvPr/>
        </p:nvSpPr>
        <p:spPr>
          <a:xfrm>
            <a:off x="8855488" y="2437699"/>
            <a:ext cx="1844675" cy="5715"/>
          </a:xfrm>
          <a:custGeom>
            <a:avLst/>
            <a:gdLst/>
            <a:ahLst/>
            <a:cxnLst/>
            <a:rect l="l" t="t" r="r" b="b"/>
            <a:pathLst>
              <a:path w="1844675" h="5714">
                <a:moveTo>
                  <a:pt x="0" y="0"/>
                </a:moveTo>
                <a:lnTo>
                  <a:pt x="1844355" y="5250"/>
                </a:lnTo>
              </a:path>
            </a:pathLst>
          </a:custGeom>
          <a:ln w="6349">
            <a:solidFill>
              <a:srgbClr val="CE1C00"/>
            </a:solidFill>
          </a:ln>
        </p:spPr>
        <p:txBody>
          <a:bodyPr wrap="square" lIns="0" tIns="0" rIns="0" bIns="0" rtlCol="0"/>
          <a:lstStyle/>
          <a:p>
            <a:endParaRPr/>
          </a:p>
        </p:txBody>
      </p:sp>
      <p:sp>
        <p:nvSpPr>
          <p:cNvPr id="13" name="object 13"/>
          <p:cNvSpPr txBox="1"/>
          <p:nvPr/>
        </p:nvSpPr>
        <p:spPr>
          <a:xfrm>
            <a:off x="9804544" y="2650375"/>
            <a:ext cx="2226310" cy="259045"/>
          </a:xfrm>
          <a:prstGeom prst="rect">
            <a:avLst/>
          </a:prstGeom>
        </p:spPr>
        <p:txBody>
          <a:bodyPr vert="horz" wrap="square" lIns="0" tIns="12700" rIns="0" bIns="0" rtlCol="0">
            <a:spAutoFit/>
          </a:bodyPr>
          <a:lstStyle/>
          <a:p>
            <a:pPr marL="12700">
              <a:lnSpc>
                <a:spcPct val="100000"/>
              </a:lnSpc>
              <a:spcBef>
                <a:spcPts val="100"/>
              </a:spcBef>
            </a:pPr>
            <a:r>
              <a:rPr sz="1600" b="1" dirty="0">
                <a:solidFill>
                  <a:srgbClr val="FF0000"/>
                </a:solidFill>
                <a:latin typeface="微软雅黑"/>
                <a:cs typeface="微软雅黑"/>
              </a:rPr>
              <a:t>抑制素</a:t>
            </a:r>
            <a:r>
              <a:rPr sz="1600" b="1" spc="-105" dirty="0">
                <a:solidFill>
                  <a:srgbClr val="FF2600"/>
                </a:solidFill>
                <a:latin typeface="微软雅黑"/>
                <a:cs typeface="微软雅黑"/>
              </a:rPr>
              <a:t>B</a:t>
            </a:r>
            <a:r>
              <a:rPr sz="1600" b="1" spc="-105" dirty="0">
                <a:solidFill>
                  <a:srgbClr val="FF0000"/>
                </a:solidFill>
                <a:latin typeface="微软雅黑"/>
                <a:cs typeface="微软雅黑"/>
              </a:rPr>
              <a:t>分泌逐渐增加</a:t>
            </a:r>
            <a:endParaRPr sz="1600" dirty="0">
              <a:latin typeface="微软雅黑"/>
              <a:cs typeface="微软雅黑"/>
            </a:endParaRPr>
          </a:p>
        </p:txBody>
      </p:sp>
      <p:sp>
        <p:nvSpPr>
          <p:cNvPr id="14" name="object 14"/>
          <p:cNvSpPr txBox="1"/>
          <p:nvPr/>
        </p:nvSpPr>
        <p:spPr>
          <a:xfrm>
            <a:off x="6045200" y="6443345"/>
            <a:ext cx="5917209" cy="587340"/>
          </a:xfrm>
          <a:prstGeom prst="rect">
            <a:avLst/>
          </a:prstGeom>
        </p:spPr>
        <p:txBody>
          <a:bodyPr vert="horz" wrap="square" lIns="0" tIns="50165" rIns="0" bIns="0" rtlCol="0">
            <a:spAutoFit/>
          </a:bodyPr>
          <a:lstStyle/>
          <a:p>
            <a:pPr marL="12700">
              <a:lnSpc>
                <a:spcPct val="100000"/>
              </a:lnSpc>
              <a:spcBef>
                <a:spcPts val="395"/>
              </a:spcBef>
            </a:pPr>
            <a:r>
              <a:rPr sz="1600" spc="-10" dirty="0">
                <a:latin typeface="Times New Roman"/>
                <a:cs typeface="Times New Roman"/>
              </a:rPr>
              <a:t>Dewailly, </a:t>
            </a:r>
            <a:r>
              <a:rPr sz="1600" spc="-5" dirty="0">
                <a:latin typeface="Times New Roman"/>
                <a:cs typeface="Times New Roman"/>
              </a:rPr>
              <a:t>et al. </a:t>
            </a:r>
            <a:r>
              <a:rPr sz="1600" dirty="0">
                <a:latin typeface="Times New Roman"/>
                <a:cs typeface="Times New Roman"/>
              </a:rPr>
              <a:t>2016. </a:t>
            </a:r>
            <a:r>
              <a:rPr sz="1600" spc="-5" dirty="0">
                <a:latin typeface="Times New Roman"/>
                <a:cs typeface="Times New Roman"/>
              </a:rPr>
              <a:t>Human Reproduction Update. </a:t>
            </a:r>
            <a:r>
              <a:rPr sz="1600" dirty="0">
                <a:latin typeface="Times New Roman"/>
                <a:cs typeface="Times New Roman"/>
              </a:rPr>
              <a:t>22</a:t>
            </a:r>
            <a:r>
              <a:rPr sz="1600" spc="95" dirty="0">
                <a:latin typeface="Times New Roman"/>
                <a:cs typeface="Times New Roman"/>
              </a:rPr>
              <a:t> </a:t>
            </a:r>
            <a:r>
              <a:rPr sz="1600" spc="-5" dirty="0">
                <a:latin typeface="Times New Roman"/>
                <a:cs typeface="Times New Roman"/>
              </a:rPr>
              <a:t>(6):709-724</a:t>
            </a:r>
            <a:endParaRPr sz="1600" dirty="0">
              <a:latin typeface="Times New Roman"/>
              <a:cs typeface="Times New Roman"/>
            </a:endParaRPr>
          </a:p>
          <a:p>
            <a:pPr marR="748665" algn="r">
              <a:lnSpc>
                <a:spcPct val="100000"/>
              </a:lnSpc>
              <a:spcBef>
                <a:spcPts val="345"/>
              </a:spcBef>
            </a:pPr>
            <a:endParaRPr sz="1600" dirty="0">
              <a:latin typeface="黑体"/>
              <a:cs typeface="黑体"/>
            </a:endParaRPr>
          </a:p>
        </p:txBody>
      </p:sp>
    </p:spTree>
    <p:extLst>
      <p:ext uri="{BB962C8B-B14F-4D97-AF65-F5344CB8AC3E}">
        <p14:creationId xmlns:p14="http://schemas.microsoft.com/office/powerpoint/2010/main" val="133351331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p:nvPr/>
        </p:nvSpPr>
        <p:spPr>
          <a:xfrm>
            <a:off x="10814304" y="121920"/>
            <a:ext cx="1081024" cy="1048512"/>
          </a:xfrm>
          <a:prstGeom prst="rect">
            <a:avLst/>
          </a:prstGeom>
          <a:blipFill>
            <a:blip r:embed="rId2" cstate="print"/>
            <a:stretch>
              <a:fillRect/>
            </a:stretch>
          </a:blipFill>
        </p:spPr>
        <p:txBody>
          <a:bodyPr wrap="square" lIns="0" tIns="0" rIns="0" bIns="0" rtlCol="0"/>
          <a:lstStyle/>
          <a:p>
            <a:endParaRPr/>
          </a:p>
        </p:txBody>
      </p:sp>
      <p:sp>
        <p:nvSpPr>
          <p:cNvPr id="3" name="object 3"/>
          <p:cNvSpPr txBox="1">
            <a:spLocks noGrp="1"/>
          </p:cNvSpPr>
          <p:nvPr>
            <p:ph type="title"/>
          </p:nvPr>
        </p:nvSpPr>
        <p:spPr>
          <a:xfrm>
            <a:off x="4724400" y="392496"/>
            <a:ext cx="2743200" cy="800219"/>
          </a:xfrm>
          <a:prstGeom prst="rect">
            <a:avLst/>
          </a:prstGeom>
        </p:spPr>
        <p:txBody>
          <a:bodyPr vert="horz" wrap="square" lIns="0" tIns="0" rIns="0" bIns="0" rtlCol="0">
            <a:spAutoFit/>
          </a:bodyPr>
          <a:lstStyle/>
          <a:p>
            <a:pPr marL="16933">
              <a:lnSpc>
                <a:spcPct val="100000"/>
              </a:lnSpc>
            </a:pPr>
            <a:r>
              <a:rPr sz="5200" spc="133" dirty="0">
                <a:latin typeface="微软雅黑"/>
                <a:cs typeface="微软雅黑"/>
              </a:rPr>
              <a:t>报告大纲</a:t>
            </a:r>
            <a:endParaRPr sz="5200">
              <a:latin typeface="微软雅黑"/>
              <a:cs typeface="微软雅黑"/>
            </a:endParaRPr>
          </a:p>
        </p:txBody>
      </p:sp>
      <p:sp>
        <p:nvSpPr>
          <p:cNvPr id="4" name="object 4"/>
          <p:cNvSpPr/>
          <p:nvPr/>
        </p:nvSpPr>
        <p:spPr>
          <a:xfrm>
            <a:off x="1906324" y="2011453"/>
            <a:ext cx="973667" cy="686435"/>
          </a:xfrm>
          <a:custGeom>
            <a:avLst/>
            <a:gdLst/>
            <a:ahLst/>
            <a:cxnLst/>
            <a:rect l="l" t="t" r="r" b="b"/>
            <a:pathLst>
              <a:path w="730250" h="686435">
                <a:moveTo>
                  <a:pt x="729922" y="0"/>
                </a:moveTo>
                <a:lnTo>
                  <a:pt x="0" y="686394"/>
                </a:lnTo>
              </a:path>
            </a:pathLst>
          </a:custGeom>
          <a:ln w="12700">
            <a:solidFill>
              <a:srgbClr val="5B9BD5"/>
            </a:solidFill>
          </a:ln>
        </p:spPr>
        <p:txBody>
          <a:bodyPr wrap="square" lIns="0" tIns="0" rIns="0" bIns="0" rtlCol="0"/>
          <a:lstStyle/>
          <a:p>
            <a:endParaRPr sz="2800">
              <a:solidFill>
                <a:schemeClr val="bg1">
                  <a:lumMod val="50000"/>
                </a:schemeClr>
              </a:solidFill>
              <a:latin typeface="+mj-ea"/>
              <a:ea typeface="+mj-ea"/>
            </a:endParaRPr>
          </a:p>
        </p:txBody>
      </p:sp>
      <p:sp>
        <p:nvSpPr>
          <p:cNvPr id="5" name="object 5"/>
          <p:cNvSpPr/>
          <p:nvPr/>
        </p:nvSpPr>
        <p:spPr>
          <a:xfrm>
            <a:off x="1399629" y="2413246"/>
            <a:ext cx="710353" cy="243204"/>
          </a:xfrm>
          <a:custGeom>
            <a:avLst/>
            <a:gdLst/>
            <a:ahLst/>
            <a:cxnLst/>
            <a:rect l="l" t="t" r="r" b="b"/>
            <a:pathLst>
              <a:path w="532765" h="243205">
                <a:moveTo>
                  <a:pt x="532374" y="0"/>
                </a:moveTo>
                <a:lnTo>
                  <a:pt x="0" y="0"/>
                </a:lnTo>
                <a:lnTo>
                  <a:pt x="266187" y="242750"/>
                </a:lnTo>
                <a:lnTo>
                  <a:pt x="532374" y="0"/>
                </a:lnTo>
                <a:close/>
              </a:path>
            </a:pathLst>
          </a:custGeom>
          <a:solidFill>
            <a:srgbClr val="5B9BD5"/>
          </a:solidFill>
        </p:spPr>
        <p:txBody>
          <a:bodyPr wrap="square" lIns="0" tIns="0" rIns="0" bIns="0" rtlCol="0"/>
          <a:lstStyle/>
          <a:p>
            <a:endParaRPr sz="2800">
              <a:solidFill>
                <a:schemeClr val="bg1">
                  <a:lumMod val="50000"/>
                </a:schemeClr>
              </a:solidFill>
              <a:latin typeface="+mj-ea"/>
              <a:ea typeface="+mj-ea"/>
            </a:endParaRPr>
          </a:p>
        </p:txBody>
      </p:sp>
      <p:sp>
        <p:nvSpPr>
          <p:cNvPr id="6" name="object 6"/>
          <p:cNvSpPr txBox="1"/>
          <p:nvPr/>
        </p:nvSpPr>
        <p:spPr>
          <a:xfrm>
            <a:off x="1496194" y="2073937"/>
            <a:ext cx="512233" cy="430887"/>
          </a:xfrm>
          <a:prstGeom prst="rect">
            <a:avLst/>
          </a:prstGeom>
        </p:spPr>
        <p:txBody>
          <a:bodyPr vert="horz" wrap="square" lIns="0" tIns="0" rIns="0" bIns="0" rtlCol="0">
            <a:spAutoFit/>
          </a:bodyPr>
          <a:lstStyle/>
          <a:p>
            <a:pPr marL="16933"/>
            <a:r>
              <a:rPr sz="2800" spc="27" dirty="0">
                <a:solidFill>
                  <a:schemeClr val="bg1">
                    <a:lumMod val="50000"/>
                  </a:schemeClr>
                </a:solidFill>
                <a:latin typeface="+mj-ea"/>
                <a:ea typeface="+mj-ea"/>
                <a:cs typeface="Arial"/>
              </a:rPr>
              <a:t>01</a:t>
            </a:r>
            <a:endParaRPr sz="2800">
              <a:solidFill>
                <a:schemeClr val="bg1">
                  <a:lumMod val="50000"/>
                </a:schemeClr>
              </a:solidFill>
              <a:latin typeface="+mj-ea"/>
              <a:ea typeface="+mj-ea"/>
              <a:cs typeface="Arial"/>
            </a:endParaRPr>
          </a:p>
        </p:txBody>
      </p:sp>
      <p:sp>
        <p:nvSpPr>
          <p:cNvPr id="7" name="object 7"/>
          <p:cNvSpPr txBox="1"/>
          <p:nvPr/>
        </p:nvSpPr>
        <p:spPr>
          <a:xfrm>
            <a:off x="3297684" y="3213102"/>
            <a:ext cx="5723467" cy="430887"/>
          </a:xfrm>
          <a:prstGeom prst="rect">
            <a:avLst/>
          </a:prstGeom>
        </p:spPr>
        <p:txBody>
          <a:bodyPr vert="horz" wrap="square" lIns="0" tIns="0" rIns="0" bIns="0" rtlCol="0">
            <a:spAutoFit/>
          </a:bodyPr>
          <a:lstStyle/>
          <a:p>
            <a:pPr marL="16933"/>
            <a:r>
              <a:rPr lang="zh-CN" altLang="en-US" sz="2800" dirty="0">
                <a:solidFill>
                  <a:srgbClr val="FF0000"/>
                </a:solidFill>
                <a:latin typeface="+mj-ea"/>
                <a:ea typeface="+mj-ea"/>
                <a:cs typeface="宋体"/>
              </a:rPr>
              <a:t>卵巢储备功能概述</a:t>
            </a:r>
            <a:endParaRPr sz="2800" dirty="0">
              <a:solidFill>
                <a:srgbClr val="FF0000"/>
              </a:solidFill>
              <a:latin typeface="+mj-ea"/>
              <a:ea typeface="+mj-ea"/>
              <a:cs typeface="宋体"/>
            </a:endParaRPr>
          </a:p>
        </p:txBody>
      </p:sp>
      <p:sp>
        <p:nvSpPr>
          <p:cNvPr id="8" name="object 8"/>
          <p:cNvSpPr/>
          <p:nvPr/>
        </p:nvSpPr>
        <p:spPr>
          <a:xfrm>
            <a:off x="1906324" y="3057229"/>
            <a:ext cx="973667" cy="686435"/>
          </a:xfrm>
          <a:custGeom>
            <a:avLst/>
            <a:gdLst/>
            <a:ahLst/>
            <a:cxnLst/>
            <a:rect l="l" t="t" r="r" b="b"/>
            <a:pathLst>
              <a:path w="730250" h="686435">
                <a:moveTo>
                  <a:pt x="729922" y="0"/>
                </a:moveTo>
                <a:lnTo>
                  <a:pt x="0" y="686394"/>
                </a:lnTo>
              </a:path>
            </a:pathLst>
          </a:custGeom>
          <a:ln w="12700">
            <a:solidFill>
              <a:srgbClr val="ED7D31"/>
            </a:solidFill>
          </a:ln>
        </p:spPr>
        <p:txBody>
          <a:bodyPr wrap="square" lIns="0" tIns="0" rIns="0" bIns="0" rtlCol="0"/>
          <a:lstStyle/>
          <a:p>
            <a:endParaRPr sz="2800">
              <a:solidFill>
                <a:srgbClr val="040000"/>
              </a:solidFill>
              <a:latin typeface="+mj-ea"/>
              <a:ea typeface="+mj-ea"/>
            </a:endParaRPr>
          </a:p>
        </p:txBody>
      </p:sp>
      <p:sp>
        <p:nvSpPr>
          <p:cNvPr id="9" name="object 9"/>
          <p:cNvSpPr/>
          <p:nvPr/>
        </p:nvSpPr>
        <p:spPr>
          <a:xfrm>
            <a:off x="1399629" y="3459021"/>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ED7D31"/>
          </a:solidFill>
        </p:spPr>
        <p:txBody>
          <a:bodyPr wrap="square" lIns="0" tIns="0" rIns="0" bIns="0" rtlCol="0"/>
          <a:lstStyle/>
          <a:p>
            <a:endParaRPr sz="2800">
              <a:solidFill>
                <a:srgbClr val="040000"/>
              </a:solidFill>
              <a:latin typeface="+mj-ea"/>
              <a:ea typeface="+mj-ea"/>
            </a:endParaRPr>
          </a:p>
        </p:txBody>
      </p:sp>
      <p:sp>
        <p:nvSpPr>
          <p:cNvPr id="10" name="object 10"/>
          <p:cNvSpPr txBox="1"/>
          <p:nvPr/>
        </p:nvSpPr>
        <p:spPr>
          <a:xfrm>
            <a:off x="1496194" y="3119404"/>
            <a:ext cx="512233" cy="430887"/>
          </a:xfrm>
          <a:prstGeom prst="rect">
            <a:avLst/>
          </a:prstGeom>
        </p:spPr>
        <p:txBody>
          <a:bodyPr vert="horz" wrap="square" lIns="0" tIns="0" rIns="0" bIns="0" rtlCol="0">
            <a:spAutoFit/>
          </a:bodyPr>
          <a:lstStyle/>
          <a:p>
            <a:pPr marL="16933"/>
            <a:r>
              <a:rPr sz="2800" spc="27" dirty="0">
                <a:solidFill>
                  <a:srgbClr val="040000"/>
                </a:solidFill>
                <a:latin typeface="+mj-ea"/>
                <a:ea typeface="+mj-ea"/>
                <a:cs typeface="Arial"/>
              </a:rPr>
              <a:t>02</a:t>
            </a:r>
            <a:endParaRPr sz="2800">
              <a:solidFill>
                <a:srgbClr val="040000"/>
              </a:solidFill>
              <a:latin typeface="+mj-ea"/>
              <a:ea typeface="+mj-ea"/>
              <a:cs typeface="Arial"/>
            </a:endParaRPr>
          </a:p>
        </p:txBody>
      </p:sp>
      <p:sp>
        <p:nvSpPr>
          <p:cNvPr id="11" name="object 11"/>
          <p:cNvSpPr txBox="1"/>
          <p:nvPr/>
        </p:nvSpPr>
        <p:spPr>
          <a:xfrm>
            <a:off x="3297684" y="4298190"/>
            <a:ext cx="5723467" cy="430887"/>
          </a:xfrm>
          <a:prstGeom prst="rect">
            <a:avLst/>
          </a:prstGeom>
        </p:spPr>
        <p:txBody>
          <a:bodyPr vert="horz" wrap="square" lIns="0" tIns="0" rIns="0" bIns="0" rtlCol="0">
            <a:spAutoFit/>
          </a:bodyPr>
          <a:lstStyle/>
          <a:p>
            <a:pPr marL="16933"/>
            <a:r>
              <a:rPr lang="zh-CN" altLang="en-US" sz="2800" dirty="0">
                <a:solidFill>
                  <a:srgbClr val="7F7F7F"/>
                </a:solidFill>
                <a:latin typeface="+mj-ea"/>
                <a:ea typeface="+mj-ea"/>
                <a:cs typeface="宋体"/>
              </a:rPr>
              <a:t>评估卵巢功能的实验室指标</a:t>
            </a:r>
            <a:endParaRPr sz="2800" dirty="0">
              <a:solidFill>
                <a:srgbClr val="7F7F7F"/>
              </a:solidFill>
              <a:latin typeface="+mj-ea"/>
              <a:ea typeface="+mj-ea"/>
              <a:cs typeface="宋体"/>
            </a:endParaRPr>
          </a:p>
        </p:txBody>
      </p:sp>
      <p:sp>
        <p:nvSpPr>
          <p:cNvPr id="12" name="object 12"/>
          <p:cNvSpPr/>
          <p:nvPr/>
        </p:nvSpPr>
        <p:spPr>
          <a:xfrm>
            <a:off x="1906324" y="4103003"/>
            <a:ext cx="973667" cy="686435"/>
          </a:xfrm>
          <a:custGeom>
            <a:avLst/>
            <a:gdLst/>
            <a:ahLst/>
            <a:cxnLst/>
            <a:rect l="l" t="t" r="r" b="b"/>
            <a:pathLst>
              <a:path w="730250" h="686435">
                <a:moveTo>
                  <a:pt x="729922" y="0"/>
                </a:moveTo>
                <a:lnTo>
                  <a:pt x="0" y="686394"/>
                </a:lnTo>
              </a:path>
            </a:pathLst>
          </a:custGeom>
          <a:ln w="12700">
            <a:solidFill>
              <a:srgbClr val="A5A5A5"/>
            </a:solidFill>
          </a:ln>
        </p:spPr>
        <p:txBody>
          <a:bodyPr wrap="square" lIns="0" tIns="0" rIns="0" bIns="0" rtlCol="0"/>
          <a:lstStyle/>
          <a:p>
            <a:endParaRPr sz="2800">
              <a:solidFill>
                <a:srgbClr val="7F7F7F"/>
              </a:solidFill>
              <a:latin typeface="+mj-ea"/>
              <a:ea typeface="+mj-ea"/>
            </a:endParaRPr>
          </a:p>
        </p:txBody>
      </p:sp>
      <p:sp>
        <p:nvSpPr>
          <p:cNvPr id="13" name="object 13"/>
          <p:cNvSpPr/>
          <p:nvPr/>
        </p:nvSpPr>
        <p:spPr>
          <a:xfrm>
            <a:off x="1399629" y="4504794"/>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A5A5A5"/>
          </a:solidFill>
        </p:spPr>
        <p:txBody>
          <a:bodyPr wrap="square" lIns="0" tIns="0" rIns="0" bIns="0" rtlCol="0"/>
          <a:lstStyle/>
          <a:p>
            <a:endParaRPr sz="2800">
              <a:solidFill>
                <a:srgbClr val="7F7F7F"/>
              </a:solidFill>
              <a:latin typeface="+mj-ea"/>
              <a:ea typeface="+mj-ea"/>
            </a:endParaRPr>
          </a:p>
        </p:txBody>
      </p:sp>
      <p:sp>
        <p:nvSpPr>
          <p:cNvPr id="14" name="object 14"/>
          <p:cNvSpPr txBox="1"/>
          <p:nvPr/>
        </p:nvSpPr>
        <p:spPr>
          <a:xfrm>
            <a:off x="1496194" y="4167916"/>
            <a:ext cx="512233" cy="430887"/>
          </a:xfrm>
          <a:prstGeom prst="rect">
            <a:avLst/>
          </a:prstGeom>
        </p:spPr>
        <p:txBody>
          <a:bodyPr vert="horz" wrap="square" lIns="0" tIns="0" rIns="0" bIns="0" rtlCol="0">
            <a:spAutoFit/>
          </a:bodyPr>
          <a:lstStyle/>
          <a:p>
            <a:pPr marL="16933"/>
            <a:r>
              <a:rPr sz="2800" spc="27" dirty="0">
                <a:solidFill>
                  <a:srgbClr val="7F7F7F"/>
                </a:solidFill>
                <a:latin typeface="+mj-ea"/>
                <a:ea typeface="+mj-ea"/>
                <a:cs typeface="Arial"/>
              </a:rPr>
              <a:t>03</a:t>
            </a:r>
            <a:endParaRPr sz="2800">
              <a:solidFill>
                <a:srgbClr val="7F7F7F"/>
              </a:solidFill>
              <a:latin typeface="+mj-ea"/>
              <a:ea typeface="+mj-ea"/>
              <a:cs typeface="Arial"/>
            </a:endParaRPr>
          </a:p>
        </p:txBody>
      </p:sp>
      <p:sp>
        <p:nvSpPr>
          <p:cNvPr id="15" name="object 15"/>
          <p:cNvSpPr txBox="1"/>
          <p:nvPr/>
        </p:nvSpPr>
        <p:spPr>
          <a:xfrm>
            <a:off x="3297684" y="5383278"/>
            <a:ext cx="3954016" cy="430887"/>
          </a:xfrm>
          <a:prstGeom prst="rect">
            <a:avLst/>
          </a:prstGeom>
        </p:spPr>
        <p:txBody>
          <a:bodyPr vert="horz" wrap="square" lIns="0" tIns="0" rIns="0" bIns="0" rtlCol="0">
            <a:spAutoFit/>
          </a:bodyPr>
          <a:lstStyle/>
          <a:p>
            <a:pPr marL="16933"/>
            <a:r>
              <a:rPr lang="zh-CN" altLang="en-US" sz="2800" dirty="0">
                <a:solidFill>
                  <a:srgbClr val="7F7F7F"/>
                </a:solidFill>
                <a:latin typeface="+mj-ea"/>
                <a:ea typeface="+mj-ea"/>
                <a:cs typeface="宋体"/>
              </a:rPr>
              <a:t>临床应用</a:t>
            </a:r>
          </a:p>
        </p:txBody>
      </p:sp>
      <p:sp>
        <p:nvSpPr>
          <p:cNvPr id="16" name="object 16"/>
          <p:cNvSpPr/>
          <p:nvPr/>
        </p:nvSpPr>
        <p:spPr>
          <a:xfrm>
            <a:off x="1906324" y="5148776"/>
            <a:ext cx="973667" cy="685165"/>
          </a:xfrm>
          <a:custGeom>
            <a:avLst/>
            <a:gdLst/>
            <a:ahLst/>
            <a:cxnLst/>
            <a:rect l="l" t="t" r="r" b="b"/>
            <a:pathLst>
              <a:path w="730250" h="685164">
                <a:moveTo>
                  <a:pt x="729922" y="0"/>
                </a:moveTo>
                <a:lnTo>
                  <a:pt x="0" y="684720"/>
                </a:lnTo>
              </a:path>
            </a:pathLst>
          </a:custGeom>
          <a:ln w="12700">
            <a:solidFill>
              <a:srgbClr val="FFC000"/>
            </a:solidFill>
          </a:ln>
        </p:spPr>
        <p:txBody>
          <a:bodyPr wrap="square" lIns="0" tIns="0" rIns="0" bIns="0" rtlCol="0"/>
          <a:lstStyle/>
          <a:p>
            <a:endParaRPr sz="2800">
              <a:solidFill>
                <a:srgbClr val="7F7F7F"/>
              </a:solidFill>
              <a:latin typeface="+mj-ea"/>
              <a:ea typeface="+mj-ea"/>
            </a:endParaRPr>
          </a:p>
        </p:txBody>
      </p:sp>
      <p:sp>
        <p:nvSpPr>
          <p:cNvPr id="17" name="object 17"/>
          <p:cNvSpPr/>
          <p:nvPr/>
        </p:nvSpPr>
        <p:spPr>
          <a:xfrm>
            <a:off x="1399629" y="5550570"/>
            <a:ext cx="710353" cy="241300"/>
          </a:xfrm>
          <a:custGeom>
            <a:avLst/>
            <a:gdLst/>
            <a:ahLst/>
            <a:cxnLst/>
            <a:rect l="l" t="t" r="r" b="b"/>
            <a:pathLst>
              <a:path w="532765" h="241300">
                <a:moveTo>
                  <a:pt x="532374" y="0"/>
                </a:moveTo>
                <a:lnTo>
                  <a:pt x="0" y="0"/>
                </a:lnTo>
                <a:lnTo>
                  <a:pt x="266187" y="241075"/>
                </a:lnTo>
                <a:lnTo>
                  <a:pt x="532374" y="0"/>
                </a:lnTo>
                <a:close/>
              </a:path>
            </a:pathLst>
          </a:custGeom>
          <a:solidFill>
            <a:srgbClr val="FFC000"/>
          </a:solidFill>
        </p:spPr>
        <p:txBody>
          <a:bodyPr wrap="square" lIns="0" tIns="0" rIns="0" bIns="0" rtlCol="0"/>
          <a:lstStyle/>
          <a:p>
            <a:endParaRPr sz="2800">
              <a:solidFill>
                <a:srgbClr val="7F7F7F"/>
              </a:solidFill>
              <a:latin typeface="+mj-ea"/>
              <a:ea typeface="+mj-ea"/>
            </a:endParaRPr>
          </a:p>
        </p:txBody>
      </p:sp>
      <p:sp>
        <p:nvSpPr>
          <p:cNvPr id="18" name="object 18"/>
          <p:cNvSpPr txBox="1"/>
          <p:nvPr/>
        </p:nvSpPr>
        <p:spPr>
          <a:xfrm>
            <a:off x="1496194" y="5213380"/>
            <a:ext cx="512233" cy="430887"/>
          </a:xfrm>
          <a:prstGeom prst="rect">
            <a:avLst/>
          </a:prstGeom>
        </p:spPr>
        <p:txBody>
          <a:bodyPr vert="horz" wrap="square" lIns="0" tIns="0" rIns="0" bIns="0" rtlCol="0">
            <a:spAutoFit/>
          </a:bodyPr>
          <a:lstStyle/>
          <a:p>
            <a:pPr marL="16933"/>
            <a:r>
              <a:rPr sz="2800" spc="27" dirty="0">
                <a:solidFill>
                  <a:srgbClr val="7F7F7F"/>
                </a:solidFill>
                <a:latin typeface="+mj-ea"/>
                <a:ea typeface="+mj-ea"/>
                <a:cs typeface="Arial"/>
              </a:rPr>
              <a:t>04</a:t>
            </a:r>
            <a:endParaRPr sz="2800">
              <a:solidFill>
                <a:srgbClr val="7F7F7F"/>
              </a:solidFill>
              <a:latin typeface="+mj-ea"/>
              <a:ea typeface="+mj-ea"/>
              <a:cs typeface="Arial"/>
            </a:endParaRPr>
          </a:p>
        </p:txBody>
      </p:sp>
      <p:sp>
        <p:nvSpPr>
          <p:cNvPr id="19" name="object 19"/>
          <p:cNvSpPr/>
          <p:nvPr/>
        </p:nvSpPr>
        <p:spPr>
          <a:xfrm>
            <a:off x="2349602" y="275014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chemeClr val="bg1">
                  <a:lumMod val="50000"/>
                </a:schemeClr>
              </a:solidFill>
              <a:latin typeface="+mj-ea"/>
              <a:ea typeface="+mj-ea"/>
            </a:endParaRPr>
          </a:p>
        </p:txBody>
      </p:sp>
      <p:sp>
        <p:nvSpPr>
          <p:cNvPr id="20" name="object 20"/>
          <p:cNvSpPr/>
          <p:nvPr/>
        </p:nvSpPr>
        <p:spPr>
          <a:xfrm>
            <a:off x="2349602" y="3826277"/>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7F7F7F"/>
              </a:solidFill>
              <a:latin typeface="+mj-ea"/>
              <a:ea typeface="+mj-ea"/>
            </a:endParaRPr>
          </a:p>
        </p:txBody>
      </p:sp>
      <p:sp>
        <p:nvSpPr>
          <p:cNvPr id="21" name="object 21"/>
          <p:cNvSpPr/>
          <p:nvPr/>
        </p:nvSpPr>
        <p:spPr>
          <a:xfrm>
            <a:off x="2349602" y="4902408"/>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7F7F7F"/>
              </a:solidFill>
              <a:latin typeface="+mj-ea"/>
              <a:ea typeface="+mj-ea"/>
            </a:endParaRPr>
          </a:p>
        </p:txBody>
      </p:sp>
      <p:sp>
        <p:nvSpPr>
          <p:cNvPr id="22" name="object 22"/>
          <p:cNvSpPr/>
          <p:nvPr/>
        </p:nvSpPr>
        <p:spPr>
          <a:xfrm>
            <a:off x="2349602" y="5978539"/>
            <a:ext cx="8039100" cy="0"/>
          </a:xfrm>
          <a:custGeom>
            <a:avLst/>
            <a:gdLst/>
            <a:ahLst/>
            <a:cxnLst/>
            <a:rect l="l" t="t" r="r" b="b"/>
            <a:pathLst>
              <a:path w="6029325">
                <a:moveTo>
                  <a:pt x="0" y="0"/>
                </a:moveTo>
                <a:lnTo>
                  <a:pt x="6029251" y="1"/>
                </a:lnTo>
              </a:path>
            </a:pathLst>
          </a:custGeom>
          <a:ln w="12700">
            <a:solidFill>
              <a:srgbClr val="A6A6A6"/>
            </a:solidFill>
          </a:ln>
        </p:spPr>
        <p:txBody>
          <a:bodyPr wrap="square" lIns="0" tIns="0" rIns="0" bIns="0" rtlCol="0"/>
          <a:lstStyle/>
          <a:p>
            <a:endParaRPr sz="2800">
              <a:solidFill>
                <a:srgbClr val="7F7F7F"/>
              </a:solidFill>
              <a:latin typeface="+mj-ea"/>
              <a:ea typeface="+mj-ea"/>
            </a:endParaRPr>
          </a:p>
        </p:txBody>
      </p:sp>
      <p:sp>
        <p:nvSpPr>
          <p:cNvPr id="23" name="object 23"/>
          <p:cNvSpPr txBox="1"/>
          <p:nvPr/>
        </p:nvSpPr>
        <p:spPr>
          <a:xfrm>
            <a:off x="3297682" y="2124965"/>
            <a:ext cx="5723467" cy="430887"/>
          </a:xfrm>
          <a:prstGeom prst="rect">
            <a:avLst/>
          </a:prstGeom>
        </p:spPr>
        <p:txBody>
          <a:bodyPr vert="horz" wrap="square" lIns="0" tIns="0" rIns="0" bIns="0" rtlCol="0">
            <a:spAutoFit/>
          </a:bodyPr>
          <a:lstStyle/>
          <a:p>
            <a:pPr marL="16933"/>
            <a:r>
              <a:rPr lang="en-US" sz="2800" dirty="0">
                <a:solidFill>
                  <a:schemeClr val="bg1">
                    <a:lumMod val="50000"/>
                  </a:schemeClr>
                </a:solidFill>
                <a:latin typeface="+mj-ea"/>
                <a:ea typeface="+mj-ea"/>
                <a:cs typeface="宋体"/>
              </a:rPr>
              <a:t>女性生殖内分泌概述</a:t>
            </a:r>
            <a:endParaRPr sz="2800" dirty="0">
              <a:solidFill>
                <a:schemeClr val="bg1">
                  <a:lumMod val="50000"/>
                </a:schemeClr>
              </a:solidFill>
              <a:latin typeface="+mj-ea"/>
              <a:ea typeface="+mj-ea"/>
              <a:cs typeface="宋体"/>
            </a:endParaRPr>
          </a:p>
        </p:txBody>
      </p:sp>
    </p:spTree>
    <p:extLst>
      <p:ext uri="{BB962C8B-B14F-4D97-AF65-F5344CB8AC3E}">
        <p14:creationId xmlns:p14="http://schemas.microsoft.com/office/powerpoint/2010/main" val="206049635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1" lang="zh-CN" altLang="en-US" dirty="0"/>
              <a:t>卵巢储备功能</a:t>
            </a:r>
          </a:p>
        </p:txBody>
      </p:sp>
      <p:sp>
        <p:nvSpPr>
          <p:cNvPr id="3" name="内容占位符 2"/>
          <p:cNvSpPr>
            <a:spLocks noGrp="1"/>
          </p:cNvSpPr>
          <p:nvPr>
            <p:ph idx="1"/>
          </p:nvPr>
        </p:nvSpPr>
        <p:spPr>
          <a:xfrm>
            <a:off x="1181640" y="1025236"/>
            <a:ext cx="10474651" cy="3179556"/>
          </a:xfrm>
        </p:spPr>
        <p:txBody>
          <a:bodyPr/>
          <a:lstStyle/>
          <a:p>
            <a:pPr>
              <a:buFont typeface="Wingdings" charset="2"/>
              <a:buChar char="ü"/>
            </a:pPr>
            <a:r>
              <a:rPr lang="zh-CN" altLang="en-US" dirty="0">
                <a:solidFill>
                  <a:srgbClr val="040000"/>
                </a:solidFill>
                <a:latin typeface="+mn-ea"/>
              </a:rPr>
              <a:t>卵巢储备功能指卵巢</a:t>
            </a:r>
            <a:r>
              <a:rPr lang="zh-CN" altLang="en-US" dirty="0">
                <a:solidFill>
                  <a:srgbClr val="FF0000"/>
                </a:solidFill>
                <a:latin typeface="+mn-ea"/>
              </a:rPr>
              <a:t>始基卵泡池</a:t>
            </a:r>
            <a:r>
              <a:rPr lang="zh-CN" altLang="en-US" dirty="0">
                <a:solidFill>
                  <a:srgbClr val="040000"/>
                </a:solidFill>
                <a:latin typeface="+mn-ea"/>
              </a:rPr>
              <a:t>内可募集的卵泡数量和质量</a:t>
            </a:r>
            <a:r>
              <a:rPr lang="en-US" altLang="en-US" dirty="0">
                <a:solidFill>
                  <a:srgbClr val="040000"/>
                </a:solidFill>
                <a:latin typeface="+mn-ea"/>
              </a:rPr>
              <a:t>，</a:t>
            </a:r>
            <a:r>
              <a:rPr lang="zh-CN" altLang="en-US" dirty="0">
                <a:solidFill>
                  <a:srgbClr val="040000"/>
                </a:solidFill>
                <a:latin typeface="+mn-ea"/>
              </a:rPr>
              <a:t>代表女性配子发生及甾体激素生成的能力</a:t>
            </a:r>
            <a:r>
              <a:rPr lang="zh-CN" altLang="zh-CN" dirty="0">
                <a:solidFill>
                  <a:srgbClr val="040000"/>
                </a:solidFill>
                <a:latin typeface="+mn-ea"/>
              </a:rPr>
              <a:t>。</a:t>
            </a:r>
            <a:r>
              <a:rPr lang="zh-CN" altLang="en-US" dirty="0">
                <a:solidFill>
                  <a:srgbClr val="040000"/>
                </a:solidFill>
                <a:latin typeface="+mn-ea"/>
              </a:rPr>
              <a:t>前者可反映女性的</a:t>
            </a:r>
            <a:r>
              <a:rPr lang="zh-CN" altLang="en-US" dirty="0">
                <a:solidFill>
                  <a:srgbClr val="FF0000"/>
                </a:solidFill>
                <a:latin typeface="+mn-ea"/>
              </a:rPr>
              <a:t>生育潜能</a:t>
            </a:r>
            <a:r>
              <a:rPr lang="en-US" altLang="zh-CN" dirty="0">
                <a:solidFill>
                  <a:srgbClr val="040000"/>
                </a:solidFill>
                <a:latin typeface="+mn-ea"/>
              </a:rPr>
              <a:t>,</a:t>
            </a:r>
            <a:r>
              <a:rPr lang="zh-CN" altLang="en-US" dirty="0">
                <a:solidFill>
                  <a:srgbClr val="040000"/>
                </a:solidFill>
                <a:latin typeface="+mn-ea"/>
              </a:rPr>
              <a:t>后者则决定女性</a:t>
            </a:r>
            <a:r>
              <a:rPr lang="zh-CN" altLang="en-US" dirty="0">
                <a:solidFill>
                  <a:srgbClr val="FF0000"/>
                </a:solidFill>
                <a:latin typeface="+mn-ea"/>
              </a:rPr>
              <a:t>绝经的年龄</a:t>
            </a:r>
            <a:r>
              <a:rPr lang="zh-CN" altLang="en-US" dirty="0">
                <a:solidFill>
                  <a:srgbClr val="040000"/>
                </a:solidFill>
                <a:latin typeface="+mn-ea"/>
              </a:rPr>
              <a:t>。</a:t>
            </a:r>
            <a:endParaRPr lang="en-US" altLang="zh-CN" dirty="0">
              <a:solidFill>
                <a:srgbClr val="040000"/>
              </a:solidFill>
              <a:latin typeface="+mn-ea"/>
            </a:endParaRPr>
          </a:p>
          <a:p>
            <a:pPr>
              <a:buFont typeface="Wingdings" charset="2"/>
              <a:buChar char="ü"/>
            </a:pPr>
            <a:endParaRPr kumimoji="1" lang="zh-CN" altLang="en-US" dirty="0">
              <a:latin typeface="+mn-ea"/>
            </a:endParaRPr>
          </a:p>
        </p:txBody>
      </p:sp>
      <p:grpSp>
        <p:nvGrpSpPr>
          <p:cNvPr id="4" name="组合 3">
            <a:extLst>
              <a:ext uri="{FF2B5EF4-FFF2-40B4-BE49-F238E27FC236}">
                <a16:creationId xmlns:a16="http://schemas.microsoft.com/office/drawing/2014/main" id="{FC3FA590-3F79-4142-A812-3E023809A1C4}"/>
              </a:ext>
            </a:extLst>
          </p:cNvPr>
          <p:cNvGrpSpPr/>
          <p:nvPr/>
        </p:nvGrpSpPr>
        <p:grpSpPr>
          <a:xfrm>
            <a:off x="733799" y="2642722"/>
            <a:ext cx="7625117" cy="3735388"/>
            <a:chOff x="-221520" y="1399308"/>
            <a:chExt cx="9144000" cy="3735388"/>
          </a:xfrm>
        </p:grpSpPr>
        <p:pic>
          <p:nvPicPr>
            <p:cNvPr id="5" name="Picture 2" descr="lintu5 副本">
              <a:extLst>
                <a:ext uri="{FF2B5EF4-FFF2-40B4-BE49-F238E27FC236}">
                  <a16:creationId xmlns:a16="http://schemas.microsoft.com/office/drawing/2014/main" id="{D949C58C-B7AA-422D-B5F7-383B0597519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21520" y="1399308"/>
              <a:ext cx="9144000" cy="37353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Box 3">
              <a:extLst>
                <a:ext uri="{FF2B5EF4-FFF2-40B4-BE49-F238E27FC236}">
                  <a16:creationId xmlns:a16="http://schemas.microsoft.com/office/drawing/2014/main" id="{A395459B-D039-4A4C-9B67-C320E68B5C62}"/>
                </a:ext>
              </a:extLst>
            </p:cNvPr>
            <p:cNvSpPr txBox="1">
              <a:spLocks noChangeArrowheads="1"/>
            </p:cNvSpPr>
            <p:nvPr/>
          </p:nvSpPr>
          <p:spPr bwMode="auto">
            <a:xfrm>
              <a:off x="3016724" y="1600200"/>
              <a:ext cx="175530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 typeface="Arial" panose="020B0604020202020204" pitchFamily="34" charset="0"/>
                <a:buNone/>
                <a:defRPr/>
              </a:pPr>
              <a:r>
                <a:rPr kumimoji="1" lang="zh-CN" altLang="en-US" b="1" noProof="1">
                  <a:solidFill>
                    <a:srgbClr val="006600"/>
                  </a:solidFill>
                  <a:effectLst>
                    <a:outerShdw blurRad="38100" dist="38100" dir="2700000" algn="tl">
                      <a:srgbClr val="000000"/>
                    </a:outerShdw>
                  </a:effectLst>
                  <a:latin typeface="Times New Roman" panose="02020603050405020304" pitchFamily="18" charset="0"/>
                </a:rPr>
                <a:t>卵原细胞</a:t>
              </a:r>
            </a:p>
          </p:txBody>
        </p:sp>
        <p:sp>
          <p:nvSpPr>
            <p:cNvPr id="7" name="Text Box 4">
              <a:extLst>
                <a:ext uri="{FF2B5EF4-FFF2-40B4-BE49-F238E27FC236}">
                  <a16:creationId xmlns:a16="http://schemas.microsoft.com/office/drawing/2014/main" id="{E59B0A42-4669-4171-8690-C6CA2A4224CF}"/>
                </a:ext>
              </a:extLst>
            </p:cNvPr>
            <p:cNvSpPr txBox="1">
              <a:spLocks noChangeArrowheads="1"/>
            </p:cNvSpPr>
            <p:nvPr/>
          </p:nvSpPr>
          <p:spPr bwMode="auto">
            <a:xfrm>
              <a:off x="3667125" y="2355048"/>
              <a:ext cx="1485899" cy="3738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 typeface="Arial" panose="020B0604020202020204" pitchFamily="34" charset="0"/>
                <a:buNone/>
                <a:defRPr/>
              </a:pPr>
              <a:r>
                <a:rPr kumimoji="1" lang="zh-CN" altLang="en-US" b="1" noProof="1">
                  <a:solidFill>
                    <a:srgbClr val="006600"/>
                  </a:solidFill>
                  <a:effectLst>
                    <a:outerShdw blurRad="38100" dist="38100" dir="2700000" algn="tl">
                      <a:srgbClr val="000000"/>
                    </a:outerShdw>
                  </a:effectLst>
                  <a:latin typeface="Times New Roman" panose="02020603050405020304" pitchFamily="18" charset="0"/>
                </a:rPr>
                <a:t>卵母细胞</a:t>
              </a:r>
            </a:p>
          </p:txBody>
        </p:sp>
        <p:sp>
          <p:nvSpPr>
            <p:cNvPr id="8" name="Text Box 5">
              <a:extLst>
                <a:ext uri="{FF2B5EF4-FFF2-40B4-BE49-F238E27FC236}">
                  <a16:creationId xmlns:a16="http://schemas.microsoft.com/office/drawing/2014/main" id="{6DE17BD2-8A11-44A1-AD47-B507683752AB}"/>
                </a:ext>
              </a:extLst>
            </p:cNvPr>
            <p:cNvSpPr txBox="1">
              <a:spLocks noChangeArrowheads="1"/>
            </p:cNvSpPr>
            <p:nvPr/>
          </p:nvSpPr>
          <p:spPr bwMode="auto">
            <a:xfrm>
              <a:off x="4580602" y="3004417"/>
              <a:ext cx="1010572"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p>
              <a:pPr>
                <a:buFont typeface="Arial" panose="020B0604020202020204" pitchFamily="34" charset="0"/>
                <a:buNone/>
                <a:defRPr/>
              </a:pPr>
              <a:r>
                <a:rPr kumimoji="1" lang="zh-CN" altLang="en-US" b="1" noProof="1">
                  <a:solidFill>
                    <a:srgbClr val="006600"/>
                  </a:solidFill>
                  <a:effectLst>
                    <a:outerShdw blurRad="38100" dist="38100" dir="2700000" algn="tl">
                      <a:srgbClr val="000000"/>
                    </a:outerShdw>
                  </a:effectLst>
                  <a:latin typeface="Times New Roman" panose="02020603050405020304" pitchFamily="18" charset="0"/>
                </a:rPr>
                <a:t>出生</a:t>
              </a:r>
            </a:p>
          </p:txBody>
        </p:sp>
        <p:sp>
          <p:nvSpPr>
            <p:cNvPr id="9" name="Text Box 6">
              <a:extLst>
                <a:ext uri="{FF2B5EF4-FFF2-40B4-BE49-F238E27FC236}">
                  <a16:creationId xmlns:a16="http://schemas.microsoft.com/office/drawing/2014/main" id="{2FD7640E-4E18-43C1-AE8A-628340841D0A}"/>
                </a:ext>
              </a:extLst>
            </p:cNvPr>
            <p:cNvSpPr txBox="1">
              <a:spLocks noChangeArrowheads="1"/>
            </p:cNvSpPr>
            <p:nvPr/>
          </p:nvSpPr>
          <p:spPr bwMode="auto">
            <a:xfrm>
              <a:off x="5114925" y="3886200"/>
              <a:ext cx="914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Arial" panose="020B0604020202020204" pitchFamily="34" charset="0"/>
                <a:buNone/>
                <a:defRPr/>
              </a:pPr>
              <a:r>
                <a:rPr kumimoji="1" lang="zh-CN" altLang="en-US" b="1" noProof="1">
                  <a:solidFill>
                    <a:srgbClr val="006600"/>
                  </a:solidFill>
                  <a:effectLst>
                    <a:outerShdw blurRad="38100" dist="38100" dir="2700000" algn="tl">
                      <a:srgbClr val="000000"/>
                    </a:outerShdw>
                  </a:effectLst>
                  <a:latin typeface="Times New Roman" panose="02020603050405020304" pitchFamily="18" charset="0"/>
                </a:rPr>
                <a:t>青春期</a:t>
              </a:r>
            </a:p>
          </p:txBody>
        </p:sp>
        <p:sp>
          <p:nvSpPr>
            <p:cNvPr id="10" name="Text Box 7">
              <a:extLst>
                <a:ext uri="{FF2B5EF4-FFF2-40B4-BE49-F238E27FC236}">
                  <a16:creationId xmlns:a16="http://schemas.microsoft.com/office/drawing/2014/main" id="{C6FCF85C-09AE-4FB8-8D32-DC3016B22688}"/>
                </a:ext>
              </a:extLst>
            </p:cNvPr>
            <p:cNvSpPr txBox="1">
              <a:spLocks noChangeArrowheads="1"/>
            </p:cNvSpPr>
            <p:nvPr/>
          </p:nvSpPr>
          <p:spPr bwMode="auto">
            <a:xfrm>
              <a:off x="7696200" y="3810000"/>
              <a:ext cx="9144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buFont typeface="Arial" panose="020B0604020202020204" pitchFamily="34" charset="0"/>
                <a:buNone/>
                <a:defRPr/>
              </a:pPr>
              <a:r>
                <a:rPr kumimoji="1" lang="zh-CN" altLang="en-US" b="1" noProof="1">
                  <a:solidFill>
                    <a:srgbClr val="006600"/>
                  </a:solidFill>
                  <a:effectLst>
                    <a:outerShdw blurRad="38100" dist="38100" dir="2700000" algn="tl">
                      <a:srgbClr val="000000"/>
                    </a:outerShdw>
                  </a:effectLst>
                  <a:latin typeface="Times New Roman" panose="02020603050405020304" pitchFamily="18" charset="0"/>
                </a:rPr>
                <a:t>绝经</a:t>
              </a:r>
            </a:p>
          </p:txBody>
        </p:sp>
        <p:sp>
          <p:nvSpPr>
            <p:cNvPr id="11" name="Text Box 8">
              <a:extLst>
                <a:ext uri="{FF2B5EF4-FFF2-40B4-BE49-F238E27FC236}">
                  <a16:creationId xmlns:a16="http://schemas.microsoft.com/office/drawing/2014/main" id="{38BF0A48-F5C2-4795-9A95-2CA35C2FDFF6}"/>
                </a:ext>
              </a:extLst>
            </p:cNvPr>
            <p:cNvSpPr txBox="1">
              <a:spLocks noChangeArrowheads="1"/>
            </p:cNvSpPr>
            <p:nvPr/>
          </p:nvSpPr>
          <p:spPr bwMode="auto">
            <a:xfrm>
              <a:off x="914400" y="1600200"/>
              <a:ext cx="156527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anose="020B0604020202020204" pitchFamily="34" charset="0"/>
                <a:buNone/>
                <a:defRPr/>
              </a:pPr>
              <a:r>
                <a:rPr kumimoji="1" lang="zh-CN" altLang="en-US" b="1" noProof="1">
                  <a:solidFill>
                    <a:srgbClr val="006600"/>
                  </a:solidFill>
                  <a:effectLst>
                    <a:outerShdw blurRad="38100" dist="38100" dir="2700000" algn="tl">
                      <a:srgbClr val="000000"/>
                    </a:outerShdw>
                  </a:effectLst>
                  <a:latin typeface="Times New Roman" panose="02020603050405020304" pitchFamily="18" charset="0"/>
                </a:rPr>
                <a:t>数目（百万</a:t>
              </a:r>
              <a:r>
                <a:rPr kumimoji="1" lang="en-US" altLang="zh-CN" b="1" noProof="1">
                  <a:solidFill>
                    <a:srgbClr val="006600"/>
                  </a:solidFill>
                  <a:effectLst>
                    <a:outerShdw blurRad="38100" dist="38100" dir="2700000" algn="tl">
                      <a:srgbClr val="000000"/>
                    </a:outerShdw>
                  </a:effectLst>
                  <a:latin typeface="Times New Roman" panose="02020603050405020304" pitchFamily="18" charset="0"/>
                </a:rPr>
                <a:t>〕</a:t>
              </a:r>
            </a:p>
          </p:txBody>
        </p:sp>
        <p:sp>
          <p:nvSpPr>
            <p:cNvPr id="12" name="Text Box 9">
              <a:extLst>
                <a:ext uri="{FF2B5EF4-FFF2-40B4-BE49-F238E27FC236}">
                  <a16:creationId xmlns:a16="http://schemas.microsoft.com/office/drawing/2014/main" id="{AE8202F0-2B22-4610-99DC-B8F218073AC2}"/>
                </a:ext>
              </a:extLst>
            </p:cNvPr>
            <p:cNvSpPr txBox="1">
              <a:spLocks noChangeArrowheads="1"/>
            </p:cNvSpPr>
            <p:nvPr/>
          </p:nvSpPr>
          <p:spPr bwMode="auto">
            <a:xfrm>
              <a:off x="914400" y="2743200"/>
              <a:ext cx="110490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anose="020B0604020202020204" pitchFamily="34" charset="0"/>
                <a:buNone/>
                <a:defRPr/>
              </a:pPr>
              <a:r>
                <a:rPr kumimoji="1" lang="zh-CN" altLang="en-US" b="1" noProof="1">
                  <a:solidFill>
                    <a:srgbClr val="006600"/>
                  </a:solidFill>
                  <a:effectLst>
                    <a:outerShdw blurRad="38100" dist="38100" dir="2700000" algn="tl">
                      <a:srgbClr val="000000"/>
                    </a:outerShdw>
                  </a:effectLst>
                  <a:latin typeface="Times New Roman" panose="02020603050405020304" pitchFamily="18" charset="0"/>
                </a:rPr>
                <a:t>卵原细胞</a:t>
              </a:r>
            </a:p>
            <a:p>
              <a:pPr>
                <a:buFont typeface="Arial" panose="020B0604020202020204" pitchFamily="34" charset="0"/>
                <a:buNone/>
                <a:defRPr/>
              </a:pPr>
              <a:r>
                <a:rPr kumimoji="1" lang="zh-CN" altLang="en-US" b="1" noProof="1">
                  <a:solidFill>
                    <a:srgbClr val="006600"/>
                  </a:solidFill>
                  <a:effectLst>
                    <a:outerShdw blurRad="38100" dist="38100" dir="2700000" algn="tl">
                      <a:srgbClr val="000000"/>
                    </a:outerShdw>
                  </a:effectLst>
                  <a:latin typeface="Times New Roman" panose="02020603050405020304" pitchFamily="18" charset="0"/>
                </a:rPr>
                <a:t>的发生</a:t>
              </a:r>
            </a:p>
          </p:txBody>
        </p:sp>
        <p:sp>
          <p:nvSpPr>
            <p:cNvPr id="13" name="Text Box 10">
              <a:extLst>
                <a:ext uri="{FF2B5EF4-FFF2-40B4-BE49-F238E27FC236}">
                  <a16:creationId xmlns:a16="http://schemas.microsoft.com/office/drawing/2014/main" id="{448EF809-69F5-42EE-A5BF-0AC39CCE6486}"/>
                </a:ext>
              </a:extLst>
            </p:cNvPr>
            <p:cNvSpPr txBox="1">
              <a:spLocks noChangeArrowheads="1"/>
            </p:cNvSpPr>
            <p:nvPr/>
          </p:nvSpPr>
          <p:spPr bwMode="auto">
            <a:xfrm>
              <a:off x="2667000" y="4648200"/>
              <a:ext cx="644525"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pPr>
                <a:buFont typeface="Arial" panose="020B0604020202020204" pitchFamily="34" charset="0"/>
                <a:buNone/>
                <a:defRPr/>
              </a:pPr>
              <a:r>
                <a:rPr kumimoji="1" lang="zh-CN" altLang="en-US" b="1" noProof="1">
                  <a:solidFill>
                    <a:srgbClr val="006600"/>
                  </a:solidFill>
                  <a:effectLst>
                    <a:outerShdw blurRad="38100" dist="38100" dir="2700000" algn="tl">
                      <a:srgbClr val="000000"/>
                    </a:outerShdw>
                  </a:effectLst>
                  <a:latin typeface="Times New Roman" panose="02020603050405020304" pitchFamily="18" charset="0"/>
                </a:rPr>
                <a:t>孕周</a:t>
              </a:r>
            </a:p>
          </p:txBody>
        </p:sp>
      </p:grpSp>
      <p:sp>
        <p:nvSpPr>
          <p:cNvPr id="14" name="文本框 13">
            <a:extLst>
              <a:ext uri="{FF2B5EF4-FFF2-40B4-BE49-F238E27FC236}">
                <a16:creationId xmlns:a16="http://schemas.microsoft.com/office/drawing/2014/main" id="{E4FB4003-E9EF-454B-A2DA-3BCF13CF8429}"/>
              </a:ext>
            </a:extLst>
          </p:cNvPr>
          <p:cNvSpPr txBox="1"/>
          <p:nvPr/>
        </p:nvSpPr>
        <p:spPr>
          <a:xfrm>
            <a:off x="9416730" y="2892827"/>
            <a:ext cx="1976582" cy="923330"/>
          </a:xfrm>
          <a:prstGeom prst="rect">
            <a:avLst/>
          </a:prstGeom>
          <a:noFill/>
        </p:spPr>
        <p:txBody>
          <a:bodyPr wrap="square" rtlCol="0">
            <a:spAutoFit/>
          </a:bodyPr>
          <a:lstStyle/>
          <a:p>
            <a:r>
              <a:rPr lang="zh-CN" altLang="en-US" dirty="0"/>
              <a:t>卵巢储备功能是</a:t>
            </a:r>
            <a:r>
              <a:rPr lang="zh-CN" altLang="en-US" dirty="0">
                <a:solidFill>
                  <a:srgbClr val="FF0000"/>
                </a:solidFill>
              </a:rPr>
              <a:t>评估女性生育力</a:t>
            </a:r>
            <a:r>
              <a:rPr lang="zh-CN" altLang="en-US" dirty="0"/>
              <a:t>重要的指标</a:t>
            </a:r>
          </a:p>
        </p:txBody>
      </p:sp>
    </p:spTree>
    <p:extLst>
      <p:ext uri="{BB962C8B-B14F-4D97-AF65-F5344CB8AC3E}">
        <p14:creationId xmlns:p14="http://schemas.microsoft.com/office/powerpoint/2010/main" val="1954082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3675060" y="400452"/>
            <a:ext cx="5659440" cy="520655"/>
          </a:xfrm>
          <a:prstGeom prst="rect">
            <a:avLst/>
          </a:prstGeom>
        </p:spPr>
        <p:txBody>
          <a:bodyPr vert="horz" wrap="square" lIns="0" tIns="12700" rIns="0" bIns="0" rtlCol="0">
            <a:spAutoFit/>
          </a:bodyPr>
          <a:lstStyle/>
          <a:p>
            <a:pPr>
              <a:defRPr/>
            </a:pPr>
            <a:r>
              <a:rPr lang="zh-CN" altLang="en-US" sz="3600" b="1" dirty="0">
                <a:solidFill>
                  <a:srgbClr val="FF0000"/>
                </a:solidFill>
                <a:effectLst>
                  <a:outerShdw blurRad="38100" dist="38100" dir="2700000" algn="tl">
                    <a:srgbClr val="C0C0C0"/>
                  </a:outerShdw>
                </a:effectLst>
                <a:latin typeface="华文中宋" pitchFamily="2" charset="-122"/>
                <a:ea typeface="华文中宋" pitchFamily="2" charset="-122"/>
              </a:rPr>
              <a:t>如何评估卵巢储备功能？</a:t>
            </a:r>
          </a:p>
        </p:txBody>
      </p:sp>
      <p:sp>
        <p:nvSpPr>
          <p:cNvPr id="3" name="object 3"/>
          <p:cNvSpPr/>
          <p:nvPr/>
        </p:nvSpPr>
        <p:spPr>
          <a:xfrm>
            <a:off x="7924798" y="1700213"/>
            <a:ext cx="3826931" cy="3047998"/>
          </a:xfrm>
          <a:prstGeom prst="rect">
            <a:avLst/>
          </a:prstGeom>
          <a:blipFill>
            <a:blip r:embed="rId2" cstate="print"/>
            <a:stretch>
              <a:fillRect/>
            </a:stretch>
          </a:blipFill>
        </p:spPr>
        <p:txBody>
          <a:bodyPr wrap="square" lIns="0" tIns="0" rIns="0" bIns="0" rtlCol="0"/>
          <a:lstStyle/>
          <a:p>
            <a:endParaRPr/>
          </a:p>
        </p:txBody>
      </p:sp>
      <p:sp>
        <p:nvSpPr>
          <p:cNvPr id="4" name="object 4"/>
          <p:cNvSpPr txBox="1"/>
          <p:nvPr/>
        </p:nvSpPr>
        <p:spPr>
          <a:xfrm>
            <a:off x="1403214" y="5583773"/>
            <a:ext cx="7702686" cy="394124"/>
          </a:xfrm>
          <a:prstGeom prst="rect">
            <a:avLst/>
          </a:prstGeom>
        </p:spPr>
        <p:txBody>
          <a:bodyPr vert="horz" wrap="square" lIns="0" tIns="33019" rIns="0" bIns="0" rtlCol="0">
            <a:spAutoFit/>
          </a:bodyPr>
          <a:lstStyle/>
          <a:p>
            <a:pPr marL="1208405" marR="5080" indent="-1196340">
              <a:lnSpc>
                <a:spcPts val="2800"/>
              </a:lnSpc>
              <a:spcBef>
                <a:spcPts val="259"/>
              </a:spcBef>
            </a:pPr>
            <a:r>
              <a:rPr sz="2400" b="1" spc="-80" dirty="0">
                <a:solidFill>
                  <a:srgbClr val="0B1054"/>
                </a:solidFill>
                <a:latin typeface="微软雅黑"/>
                <a:cs typeface="微软雅黑"/>
              </a:rPr>
              <a:t>2015</a:t>
            </a:r>
            <a:r>
              <a:rPr sz="2400" b="1" spc="-50" dirty="0">
                <a:solidFill>
                  <a:srgbClr val="0B1054"/>
                </a:solidFill>
                <a:latin typeface="微软雅黑"/>
                <a:cs typeface="微软雅黑"/>
              </a:rPr>
              <a:t> </a:t>
            </a:r>
            <a:r>
              <a:rPr sz="2400" b="1" spc="-105" dirty="0">
                <a:solidFill>
                  <a:srgbClr val="0B1054"/>
                </a:solidFill>
                <a:latin typeface="微软雅黑"/>
                <a:cs typeface="微软雅黑"/>
              </a:rPr>
              <a:t>ASRM</a:t>
            </a:r>
            <a:r>
              <a:rPr sz="2400" b="1" dirty="0">
                <a:solidFill>
                  <a:srgbClr val="0B1054"/>
                </a:solidFill>
                <a:latin typeface="微软雅黑"/>
                <a:cs typeface="微软雅黑"/>
              </a:rPr>
              <a:t>委员会意见</a:t>
            </a:r>
            <a:r>
              <a:rPr sz="2400" b="1" spc="-40" dirty="0">
                <a:solidFill>
                  <a:srgbClr val="0B1054"/>
                </a:solidFill>
                <a:latin typeface="微软雅黑"/>
                <a:cs typeface="微软雅黑"/>
              </a:rPr>
              <a:t> </a:t>
            </a:r>
            <a:r>
              <a:rPr sz="2400" b="1" dirty="0">
                <a:solidFill>
                  <a:srgbClr val="0B1054"/>
                </a:solidFill>
                <a:latin typeface="微软雅黑"/>
                <a:cs typeface="微软雅黑"/>
              </a:rPr>
              <a:t>卵巢储备功能检测及评价方法</a:t>
            </a:r>
            <a:endParaRPr sz="2400" dirty="0">
              <a:solidFill>
                <a:srgbClr val="0B1054"/>
              </a:solidFill>
              <a:latin typeface="微软雅黑"/>
              <a:cs typeface="微软雅黑"/>
            </a:endParaRPr>
          </a:p>
        </p:txBody>
      </p:sp>
      <p:sp>
        <p:nvSpPr>
          <p:cNvPr id="5" name="object 5"/>
          <p:cNvSpPr/>
          <p:nvPr/>
        </p:nvSpPr>
        <p:spPr>
          <a:xfrm>
            <a:off x="502023" y="1700215"/>
            <a:ext cx="3568065" cy="944880"/>
          </a:xfrm>
          <a:custGeom>
            <a:avLst/>
            <a:gdLst/>
            <a:ahLst/>
            <a:cxnLst/>
            <a:rect l="l" t="t" r="r" b="b"/>
            <a:pathLst>
              <a:path w="3568065" h="944880">
                <a:moveTo>
                  <a:pt x="0" y="157436"/>
                </a:moveTo>
                <a:lnTo>
                  <a:pt x="8026" y="107674"/>
                </a:lnTo>
                <a:lnTo>
                  <a:pt x="30376" y="64456"/>
                </a:lnTo>
                <a:lnTo>
                  <a:pt x="64456" y="30375"/>
                </a:lnTo>
                <a:lnTo>
                  <a:pt x="107674" y="8026"/>
                </a:lnTo>
                <a:lnTo>
                  <a:pt x="157435" y="0"/>
                </a:lnTo>
                <a:lnTo>
                  <a:pt x="3410258" y="0"/>
                </a:lnTo>
                <a:lnTo>
                  <a:pt x="3460019" y="8026"/>
                </a:lnTo>
                <a:lnTo>
                  <a:pt x="3503237" y="30375"/>
                </a:lnTo>
                <a:lnTo>
                  <a:pt x="3537317" y="64456"/>
                </a:lnTo>
                <a:lnTo>
                  <a:pt x="3559667" y="107674"/>
                </a:lnTo>
                <a:lnTo>
                  <a:pt x="3567694" y="157436"/>
                </a:lnTo>
                <a:lnTo>
                  <a:pt x="3567694" y="787158"/>
                </a:lnTo>
                <a:lnTo>
                  <a:pt x="3559667" y="836920"/>
                </a:lnTo>
                <a:lnTo>
                  <a:pt x="3537317" y="880138"/>
                </a:lnTo>
                <a:lnTo>
                  <a:pt x="3503237" y="914218"/>
                </a:lnTo>
                <a:lnTo>
                  <a:pt x="3460019" y="936568"/>
                </a:lnTo>
                <a:lnTo>
                  <a:pt x="3410258" y="944594"/>
                </a:lnTo>
                <a:lnTo>
                  <a:pt x="157435" y="944594"/>
                </a:lnTo>
                <a:lnTo>
                  <a:pt x="107674" y="936568"/>
                </a:lnTo>
                <a:lnTo>
                  <a:pt x="64456" y="914218"/>
                </a:lnTo>
                <a:lnTo>
                  <a:pt x="30376" y="880138"/>
                </a:lnTo>
                <a:lnTo>
                  <a:pt x="8026" y="836920"/>
                </a:lnTo>
                <a:lnTo>
                  <a:pt x="0" y="787158"/>
                </a:lnTo>
                <a:lnTo>
                  <a:pt x="0" y="157436"/>
                </a:lnTo>
                <a:close/>
              </a:path>
            </a:pathLst>
          </a:custGeom>
          <a:ln w="12699">
            <a:solidFill>
              <a:srgbClr val="6CACDD"/>
            </a:solidFill>
          </a:ln>
        </p:spPr>
        <p:txBody>
          <a:bodyPr wrap="square" lIns="0" tIns="0" rIns="0" bIns="0" rtlCol="0"/>
          <a:lstStyle/>
          <a:p>
            <a:endParaRPr/>
          </a:p>
        </p:txBody>
      </p:sp>
      <p:sp>
        <p:nvSpPr>
          <p:cNvPr id="6" name="object 6"/>
          <p:cNvSpPr txBox="1"/>
          <p:nvPr/>
        </p:nvSpPr>
        <p:spPr>
          <a:xfrm>
            <a:off x="1971487" y="1976931"/>
            <a:ext cx="6350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040000"/>
                </a:solidFill>
                <a:latin typeface="微软雅黑"/>
                <a:cs typeface="微软雅黑"/>
              </a:rPr>
              <a:t>年龄</a:t>
            </a:r>
            <a:endParaRPr sz="2400" dirty="0">
              <a:solidFill>
                <a:srgbClr val="040000"/>
              </a:solidFill>
              <a:latin typeface="微软雅黑"/>
              <a:cs typeface="微软雅黑"/>
            </a:endParaRPr>
          </a:p>
        </p:txBody>
      </p:sp>
      <p:sp>
        <p:nvSpPr>
          <p:cNvPr id="7" name="object 7"/>
          <p:cNvSpPr/>
          <p:nvPr/>
        </p:nvSpPr>
        <p:spPr>
          <a:xfrm>
            <a:off x="502023" y="2886691"/>
            <a:ext cx="3568065" cy="944880"/>
          </a:xfrm>
          <a:custGeom>
            <a:avLst/>
            <a:gdLst/>
            <a:ahLst/>
            <a:cxnLst/>
            <a:rect l="l" t="t" r="r" b="b"/>
            <a:pathLst>
              <a:path w="3568065" h="944879">
                <a:moveTo>
                  <a:pt x="0" y="157436"/>
                </a:moveTo>
                <a:lnTo>
                  <a:pt x="8026" y="107674"/>
                </a:lnTo>
                <a:lnTo>
                  <a:pt x="30376" y="64456"/>
                </a:lnTo>
                <a:lnTo>
                  <a:pt x="64456" y="30375"/>
                </a:lnTo>
                <a:lnTo>
                  <a:pt x="107674" y="8026"/>
                </a:lnTo>
                <a:lnTo>
                  <a:pt x="157435" y="0"/>
                </a:lnTo>
                <a:lnTo>
                  <a:pt x="3410258" y="0"/>
                </a:lnTo>
                <a:lnTo>
                  <a:pt x="3460019" y="8026"/>
                </a:lnTo>
                <a:lnTo>
                  <a:pt x="3503237" y="30375"/>
                </a:lnTo>
                <a:lnTo>
                  <a:pt x="3537317" y="64456"/>
                </a:lnTo>
                <a:lnTo>
                  <a:pt x="3559667" y="107674"/>
                </a:lnTo>
                <a:lnTo>
                  <a:pt x="3567694" y="157436"/>
                </a:lnTo>
                <a:lnTo>
                  <a:pt x="3567694" y="787158"/>
                </a:lnTo>
                <a:lnTo>
                  <a:pt x="3559667" y="836920"/>
                </a:lnTo>
                <a:lnTo>
                  <a:pt x="3537317" y="880138"/>
                </a:lnTo>
                <a:lnTo>
                  <a:pt x="3503237" y="914218"/>
                </a:lnTo>
                <a:lnTo>
                  <a:pt x="3460019" y="936568"/>
                </a:lnTo>
                <a:lnTo>
                  <a:pt x="3410258" y="944594"/>
                </a:lnTo>
                <a:lnTo>
                  <a:pt x="157435" y="944594"/>
                </a:lnTo>
                <a:lnTo>
                  <a:pt x="107674" y="936568"/>
                </a:lnTo>
                <a:lnTo>
                  <a:pt x="64456" y="914218"/>
                </a:lnTo>
                <a:lnTo>
                  <a:pt x="30376" y="880138"/>
                </a:lnTo>
                <a:lnTo>
                  <a:pt x="8026" y="836920"/>
                </a:lnTo>
                <a:lnTo>
                  <a:pt x="0" y="787158"/>
                </a:lnTo>
                <a:lnTo>
                  <a:pt x="0" y="157436"/>
                </a:lnTo>
                <a:close/>
              </a:path>
            </a:pathLst>
          </a:custGeom>
          <a:solidFill>
            <a:schemeClr val="accent1">
              <a:lumMod val="60000"/>
              <a:lumOff val="40000"/>
            </a:schemeClr>
          </a:solidFill>
          <a:ln w="12699">
            <a:solidFill>
              <a:srgbClr val="6CACDD"/>
            </a:solidFill>
          </a:ln>
        </p:spPr>
        <p:txBody>
          <a:bodyPr wrap="square" lIns="0" tIns="0" rIns="0" bIns="0" rtlCol="0"/>
          <a:lstStyle/>
          <a:p>
            <a:endParaRPr/>
          </a:p>
        </p:txBody>
      </p:sp>
      <p:sp>
        <p:nvSpPr>
          <p:cNvPr id="8" name="object 8"/>
          <p:cNvSpPr txBox="1"/>
          <p:nvPr/>
        </p:nvSpPr>
        <p:spPr>
          <a:xfrm>
            <a:off x="832257" y="2857338"/>
            <a:ext cx="3117215" cy="958850"/>
          </a:xfrm>
          <a:prstGeom prst="rect">
            <a:avLst/>
          </a:prstGeom>
        </p:spPr>
        <p:txBody>
          <a:bodyPr vert="horz" wrap="square" lIns="0" tIns="207010" rIns="0" bIns="0" rtlCol="0">
            <a:spAutoFit/>
          </a:bodyPr>
          <a:lstStyle/>
          <a:p>
            <a:pPr marL="694690">
              <a:lnSpc>
                <a:spcPct val="100000"/>
              </a:lnSpc>
              <a:spcBef>
                <a:spcPts val="1630"/>
              </a:spcBef>
            </a:pPr>
            <a:r>
              <a:rPr sz="2400" b="1" dirty="0">
                <a:solidFill>
                  <a:srgbClr val="111667"/>
                </a:solidFill>
                <a:latin typeface="微软雅黑"/>
                <a:cs typeface="微软雅黑"/>
              </a:rPr>
              <a:t>基础性激素</a:t>
            </a:r>
            <a:endParaRPr sz="2400" dirty="0">
              <a:solidFill>
                <a:srgbClr val="111667"/>
              </a:solidFill>
              <a:latin typeface="微软雅黑"/>
              <a:cs typeface="微软雅黑"/>
            </a:endParaRPr>
          </a:p>
          <a:p>
            <a:pPr marL="12700">
              <a:lnSpc>
                <a:spcPct val="100000"/>
              </a:lnSpc>
              <a:spcBef>
                <a:spcPts val="1020"/>
              </a:spcBef>
            </a:pPr>
            <a:r>
              <a:rPr sz="1600" b="1" spc="-50" dirty="0">
                <a:latin typeface="微软雅黑"/>
                <a:cs typeface="微软雅黑"/>
              </a:rPr>
              <a:t>（FSH，FSH/LH，E2，</a:t>
            </a:r>
            <a:r>
              <a:rPr sz="1600" b="1" dirty="0">
                <a:latin typeface="微软雅黑"/>
                <a:cs typeface="微软雅黑"/>
              </a:rPr>
              <a:t>抑制素</a:t>
            </a:r>
            <a:r>
              <a:rPr sz="1600" b="1" spc="-45" dirty="0">
                <a:latin typeface="微软雅黑"/>
                <a:cs typeface="微软雅黑"/>
              </a:rPr>
              <a:t>B）</a:t>
            </a:r>
            <a:endParaRPr sz="1600" dirty="0">
              <a:latin typeface="微软雅黑"/>
              <a:cs typeface="微软雅黑"/>
            </a:endParaRPr>
          </a:p>
        </p:txBody>
      </p:sp>
      <p:sp>
        <p:nvSpPr>
          <p:cNvPr id="9" name="object 9"/>
          <p:cNvSpPr/>
          <p:nvPr/>
        </p:nvSpPr>
        <p:spPr>
          <a:xfrm>
            <a:off x="502023" y="4045699"/>
            <a:ext cx="3568065" cy="944880"/>
          </a:xfrm>
          <a:custGeom>
            <a:avLst/>
            <a:gdLst/>
            <a:ahLst/>
            <a:cxnLst/>
            <a:rect l="l" t="t" r="r" b="b"/>
            <a:pathLst>
              <a:path w="3568065" h="944879">
                <a:moveTo>
                  <a:pt x="0" y="157435"/>
                </a:moveTo>
                <a:lnTo>
                  <a:pt x="8026" y="107673"/>
                </a:lnTo>
                <a:lnTo>
                  <a:pt x="30376" y="64456"/>
                </a:lnTo>
                <a:lnTo>
                  <a:pt x="64456" y="30375"/>
                </a:lnTo>
                <a:lnTo>
                  <a:pt x="107674" y="8026"/>
                </a:lnTo>
                <a:lnTo>
                  <a:pt x="157435" y="0"/>
                </a:lnTo>
                <a:lnTo>
                  <a:pt x="3410258" y="0"/>
                </a:lnTo>
                <a:lnTo>
                  <a:pt x="3460019" y="8026"/>
                </a:lnTo>
                <a:lnTo>
                  <a:pt x="3503237" y="30375"/>
                </a:lnTo>
                <a:lnTo>
                  <a:pt x="3537317" y="64456"/>
                </a:lnTo>
                <a:lnTo>
                  <a:pt x="3559667" y="107673"/>
                </a:lnTo>
                <a:lnTo>
                  <a:pt x="3567694" y="157435"/>
                </a:lnTo>
                <a:lnTo>
                  <a:pt x="3567694" y="787158"/>
                </a:lnTo>
                <a:lnTo>
                  <a:pt x="3559667" y="836920"/>
                </a:lnTo>
                <a:lnTo>
                  <a:pt x="3537317" y="880138"/>
                </a:lnTo>
                <a:lnTo>
                  <a:pt x="3503237" y="914218"/>
                </a:lnTo>
                <a:lnTo>
                  <a:pt x="3460019" y="936568"/>
                </a:lnTo>
                <a:lnTo>
                  <a:pt x="3410258" y="944594"/>
                </a:lnTo>
                <a:lnTo>
                  <a:pt x="157435" y="944594"/>
                </a:lnTo>
                <a:lnTo>
                  <a:pt x="107674" y="936568"/>
                </a:lnTo>
                <a:lnTo>
                  <a:pt x="64456" y="914218"/>
                </a:lnTo>
                <a:lnTo>
                  <a:pt x="30376" y="880138"/>
                </a:lnTo>
                <a:lnTo>
                  <a:pt x="8026" y="836920"/>
                </a:lnTo>
                <a:lnTo>
                  <a:pt x="0" y="787158"/>
                </a:lnTo>
                <a:lnTo>
                  <a:pt x="0" y="157435"/>
                </a:lnTo>
                <a:close/>
              </a:path>
            </a:pathLst>
          </a:custGeom>
          <a:ln w="12699">
            <a:solidFill>
              <a:srgbClr val="6CACDD"/>
            </a:solidFill>
          </a:ln>
        </p:spPr>
        <p:txBody>
          <a:bodyPr wrap="square" lIns="0" tIns="0" rIns="0" bIns="0" rtlCol="0"/>
          <a:lstStyle/>
          <a:p>
            <a:endParaRPr/>
          </a:p>
        </p:txBody>
      </p:sp>
      <p:sp>
        <p:nvSpPr>
          <p:cNvPr id="10" name="object 10"/>
          <p:cNvSpPr txBox="1"/>
          <p:nvPr/>
        </p:nvSpPr>
        <p:spPr>
          <a:xfrm>
            <a:off x="863660" y="4016347"/>
            <a:ext cx="2851150" cy="958850"/>
          </a:xfrm>
          <a:prstGeom prst="rect">
            <a:avLst/>
          </a:prstGeom>
        </p:spPr>
        <p:txBody>
          <a:bodyPr vert="horz" wrap="square" lIns="0" tIns="207010" rIns="0" bIns="0" rtlCol="0">
            <a:spAutoFit/>
          </a:bodyPr>
          <a:lstStyle/>
          <a:p>
            <a:pPr algn="ctr">
              <a:lnSpc>
                <a:spcPct val="100000"/>
              </a:lnSpc>
              <a:spcBef>
                <a:spcPts val="1630"/>
              </a:spcBef>
            </a:pPr>
            <a:r>
              <a:rPr sz="2400" b="1" dirty="0">
                <a:solidFill>
                  <a:srgbClr val="040000"/>
                </a:solidFill>
                <a:latin typeface="微软雅黑"/>
                <a:cs typeface="微软雅黑"/>
              </a:rPr>
              <a:t>卵巢超声</a:t>
            </a:r>
            <a:endParaRPr sz="2400" dirty="0">
              <a:solidFill>
                <a:srgbClr val="040000"/>
              </a:solidFill>
              <a:latin typeface="微软雅黑"/>
              <a:cs typeface="微软雅黑"/>
            </a:endParaRPr>
          </a:p>
          <a:p>
            <a:pPr algn="ctr">
              <a:lnSpc>
                <a:spcPct val="100000"/>
              </a:lnSpc>
              <a:spcBef>
                <a:spcPts val="1020"/>
              </a:spcBef>
            </a:pPr>
            <a:r>
              <a:rPr sz="1600" b="1" dirty="0">
                <a:solidFill>
                  <a:srgbClr val="040000"/>
                </a:solidFill>
                <a:latin typeface="微软雅黑"/>
                <a:cs typeface="微软雅黑"/>
              </a:rPr>
              <a:t>窦卵泡计数（</a:t>
            </a:r>
            <a:r>
              <a:rPr sz="1600" b="1" spc="-65" dirty="0">
                <a:solidFill>
                  <a:srgbClr val="040000"/>
                </a:solidFill>
                <a:latin typeface="微软雅黑"/>
                <a:cs typeface="微软雅黑"/>
              </a:rPr>
              <a:t>AF</a:t>
            </a:r>
            <a:r>
              <a:rPr sz="1600" b="1" spc="-15" dirty="0">
                <a:solidFill>
                  <a:srgbClr val="040000"/>
                </a:solidFill>
                <a:latin typeface="微软雅黑"/>
                <a:cs typeface="微软雅黑"/>
              </a:rPr>
              <a:t>C</a:t>
            </a:r>
            <a:r>
              <a:rPr sz="1600" b="1" dirty="0">
                <a:solidFill>
                  <a:srgbClr val="040000"/>
                </a:solidFill>
                <a:latin typeface="微软雅黑"/>
                <a:cs typeface="微软雅黑"/>
              </a:rPr>
              <a:t>），卵巢体积</a:t>
            </a:r>
            <a:endParaRPr sz="1600" dirty="0">
              <a:solidFill>
                <a:srgbClr val="040000"/>
              </a:solidFill>
              <a:latin typeface="微软雅黑"/>
              <a:cs typeface="微软雅黑"/>
            </a:endParaRPr>
          </a:p>
        </p:txBody>
      </p:sp>
      <p:sp>
        <p:nvSpPr>
          <p:cNvPr id="11" name="object 11"/>
          <p:cNvSpPr/>
          <p:nvPr/>
        </p:nvSpPr>
        <p:spPr>
          <a:xfrm>
            <a:off x="4160510" y="4045699"/>
            <a:ext cx="3388360" cy="944880"/>
          </a:xfrm>
          <a:custGeom>
            <a:avLst/>
            <a:gdLst/>
            <a:ahLst/>
            <a:cxnLst/>
            <a:rect l="l" t="t" r="r" b="b"/>
            <a:pathLst>
              <a:path w="3388359" h="944879">
                <a:moveTo>
                  <a:pt x="0" y="157435"/>
                </a:moveTo>
                <a:lnTo>
                  <a:pt x="8026" y="107673"/>
                </a:lnTo>
                <a:lnTo>
                  <a:pt x="30375" y="64456"/>
                </a:lnTo>
                <a:lnTo>
                  <a:pt x="64456" y="30375"/>
                </a:lnTo>
                <a:lnTo>
                  <a:pt x="107674" y="8026"/>
                </a:lnTo>
                <a:lnTo>
                  <a:pt x="157436" y="0"/>
                </a:lnTo>
                <a:lnTo>
                  <a:pt x="3230716" y="0"/>
                </a:lnTo>
                <a:lnTo>
                  <a:pt x="3280477" y="8026"/>
                </a:lnTo>
                <a:lnTo>
                  <a:pt x="3323695" y="30375"/>
                </a:lnTo>
                <a:lnTo>
                  <a:pt x="3357775" y="64456"/>
                </a:lnTo>
                <a:lnTo>
                  <a:pt x="3380125" y="107673"/>
                </a:lnTo>
                <a:lnTo>
                  <a:pt x="3388152" y="157435"/>
                </a:lnTo>
                <a:lnTo>
                  <a:pt x="3388152" y="787158"/>
                </a:lnTo>
                <a:lnTo>
                  <a:pt x="3380125" y="836920"/>
                </a:lnTo>
                <a:lnTo>
                  <a:pt x="3357775" y="880138"/>
                </a:lnTo>
                <a:lnTo>
                  <a:pt x="3323695" y="914218"/>
                </a:lnTo>
                <a:lnTo>
                  <a:pt x="3280477" y="936568"/>
                </a:lnTo>
                <a:lnTo>
                  <a:pt x="3230716" y="944594"/>
                </a:lnTo>
                <a:lnTo>
                  <a:pt x="157436" y="944594"/>
                </a:lnTo>
                <a:lnTo>
                  <a:pt x="107674" y="936568"/>
                </a:lnTo>
                <a:lnTo>
                  <a:pt x="64456" y="914218"/>
                </a:lnTo>
                <a:lnTo>
                  <a:pt x="30375" y="880138"/>
                </a:lnTo>
                <a:lnTo>
                  <a:pt x="8026" y="836920"/>
                </a:lnTo>
                <a:lnTo>
                  <a:pt x="0" y="787158"/>
                </a:lnTo>
                <a:lnTo>
                  <a:pt x="0" y="157435"/>
                </a:lnTo>
                <a:close/>
              </a:path>
            </a:pathLst>
          </a:custGeom>
          <a:ln w="12699">
            <a:solidFill>
              <a:srgbClr val="6CACDD"/>
            </a:solidFill>
          </a:ln>
        </p:spPr>
        <p:txBody>
          <a:bodyPr wrap="square" lIns="0" tIns="0" rIns="0" bIns="0" rtlCol="0"/>
          <a:lstStyle/>
          <a:p>
            <a:endParaRPr/>
          </a:p>
        </p:txBody>
      </p:sp>
      <p:sp>
        <p:nvSpPr>
          <p:cNvPr id="12" name="object 12"/>
          <p:cNvSpPr txBox="1"/>
          <p:nvPr/>
        </p:nvSpPr>
        <p:spPr>
          <a:xfrm>
            <a:off x="5133085" y="4016347"/>
            <a:ext cx="1447800" cy="958850"/>
          </a:xfrm>
          <a:prstGeom prst="rect">
            <a:avLst/>
          </a:prstGeom>
        </p:spPr>
        <p:txBody>
          <a:bodyPr vert="horz" wrap="square" lIns="0" tIns="207010" rIns="0" bIns="0" rtlCol="0">
            <a:spAutoFit/>
          </a:bodyPr>
          <a:lstStyle/>
          <a:p>
            <a:pPr algn="ctr">
              <a:lnSpc>
                <a:spcPct val="100000"/>
              </a:lnSpc>
              <a:spcBef>
                <a:spcPts val="1630"/>
              </a:spcBef>
            </a:pPr>
            <a:r>
              <a:rPr sz="2400" b="1" spc="-90" dirty="0">
                <a:solidFill>
                  <a:srgbClr val="040000"/>
                </a:solidFill>
                <a:latin typeface="微软雅黑"/>
                <a:cs typeface="微软雅黑"/>
              </a:rPr>
              <a:t>IVF</a:t>
            </a:r>
            <a:r>
              <a:rPr sz="2400" b="1" dirty="0">
                <a:solidFill>
                  <a:srgbClr val="040000"/>
                </a:solidFill>
                <a:latin typeface="微软雅黑"/>
                <a:cs typeface="微软雅黑"/>
              </a:rPr>
              <a:t>指标</a:t>
            </a:r>
            <a:endParaRPr sz="2400" dirty="0">
              <a:solidFill>
                <a:srgbClr val="040000"/>
              </a:solidFill>
              <a:latin typeface="微软雅黑"/>
              <a:cs typeface="微软雅黑"/>
            </a:endParaRPr>
          </a:p>
          <a:p>
            <a:pPr algn="ctr">
              <a:lnSpc>
                <a:spcPct val="100000"/>
              </a:lnSpc>
              <a:spcBef>
                <a:spcPts val="1020"/>
              </a:spcBef>
            </a:pPr>
            <a:r>
              <a:rPr sz="1600" b="1" dirty="0">
                <a:solidFill>
                  <a:srgbClr val="040000"/>
                </a:solidFill>
                <a:latin typeface="微软雅黑"/>
                <a:cs typeface="微软雅黑"/>
              </a:rPr>
              <a:t>获卵数，卵裂率</a:t>
            </a:r>
            <a:endParaRPr sz="1600" dirty="0">
              <a:solidFill>
                <a:srgbClr val="040000"/>
              </a:solidFill>
              <a:latin typeface="微软雅黑"/>
              <a:cs typeface="微软雅黑"/>
            </a:endParaRPr>
          </a:p>
        </p:txBody>
      </p:sp>
      <p:sp>
        <p:nvSpPr>
          <p:cNvPr id="13" name="object 13"/>
          <p:cNvSpPr/>
          <p:nvPr/>
        </p:nvSpPr>
        <p:spPr>
          <a:xfrm>
            <a:off x="4160510" y="1700215"/>
            <a:ext cx="3388360" cy="944880"/>
          </a:xfrm>
          <a:custGeom>
            <a:avLst/>
            <a:gdLst/>
            <a:ahLst/>
            <a:cxnLst/>
            <a:rect l="l" t="t" r="r" b="b"/>
            <a:pathLst>
              <a:path w="3388359" h="944880">
                <a:moveTo>
                  <a:pt x="3230716" y="0"/>
                </a:moveTo>
                <a:lnTo>
                  <a:pt x="157435" y="0"/>
                </a:lnTo>
                <a:lnTo>
                  <a:pt x="107673" y="8026"/>
                </a:lnTo>
                <a:lnTo>
                  <a:pt x="64456" y="30375"/>
                </a:lnTo>
                <a:lnTo>
                  <a:pt x="30375" y="64456"/>
                </a:lnTo>
                <a:lnTo>
                  <a:pt x="8026" y="107673"/>
                </a:lnTo>
                <a:lnTo>
                  <a:pt x="0" y="157435"/>
                </a:lnTo>
                <a:lnTo>
                  <a:pt x="0" y="787158"/>
                </a:lnTo>
                <a:lnTo>
                  <a:pt x="8026" y="836920"/>
                </a:lnTo>
                <a:lnTo>
                  <a:pt x="30375" y="880138"/>
                </a:lnTo>
                <a:lnTo>
                  <a:pt x="64456" y="914218"/>
                </a:lnTo>
                <a:lnTo>
                  <a:pt x="107673" y="936568"/>
                </a:lnTo>
                <a:lnTo>
                  <a:pt x="157435" y="944594"/>
                </a:lnTo>
                <a:lnTo>
                  <a:pt x="3230716" y="944594"/>
                </a:lnTo>
                <a:lnTo>
                  <a:pt x="3280477" y="936568"/>
                </a:lnTo>
                <a:lnTo>
                  <a:pt x="3323695" y="914218"/>
                </a:lnTo>
                <a:lnTo>
                  <a:pt x="3357775" y="880138"/>
                </a:lnTo>
                <a:lnTo>
                  <a:pt x="3380125" y="836920"/>
                </a:lnTo>
                <a:lnTo>
                  <a:pt x="3388151" y="787158"/>
                </a:lnTo>
                <a:lnTo>
                  <a:pt x="3388151" y="157435"/>
                </a:lnTo>
                <a:lnTo>
                  <a:pt x="3380125" y="107673"/>
                </a:lnTo>
                <a:lnTo>
                  <a:pt x="3357775" y="64456"/>
                </a:lnTo>
                <a:lnTo>
                  <a:pt x="3323695" y="30375"/>
                </a:lnTo>
                <a:lnTo>
                  <a:pt x="3280477" y="8026"/>
                </a:lnTo>
                <a:lnTo>
                  <a:pt x="3230716" y="0"/>
                </a:lnTo>
                <a:close/>
              </a:path>
            </a:pathLst>
          </a:custGeom>
          <a:solidFill>
            <a:srgbClr val="91D3F1"/>
          </a:solidFill>
        </p:spPr>
        <p:txBody>
          <a:bodyPr wrap="square" lIns="0" tIns="0" rIns="0" bIns="0" rtlCol="0"/>
          <a:lstStyle/>
          <a:p>
            <a:endParaRPr/>
          </a:p>
        </p:txBody>
      </p:sp>
      <p:sp>
        <p:nvSpPr>
          <p:cNvPr id="14" name="object 14"/>
          <p:cNvSpPr txBox="1"/>
          <p:nvPr/>
        </p:nvSpPr>
        <p:spPr>
          <a:xfrm>
            <a:off x="5470280" y="1976931"/>
            <a:ext cx="774065" cy="391160"/>
          </a:xfrm>
          <a:prstGeom prst="rect">
            <a:avLst/>
          </a:prstGeom>
        </p:spPr>
        <p:txBody>
          <a:bodyPr vert="horz" wrap="square" lIns="0" tIns="12700" rIns="0" bIns="0" rtlCol="0">
            <a:spAutoFit/>
          </a:bodyPr>
          <a:lstStyle/>
          <a:p>
            <a:pPr marL="12700">
              <a:lnSpc>
                <a:spcPct val="100000"/>
              </a:lnSpc>
              <a:spcBef>
                <a:spcPts val="100"/>
              </a:spcBef>
            </a:pPr>
            <a:r>
              <a:rPr sz="2400" b="1" spc="-120" dirty="0">
                <a:solidFill>
                  <a:srgbClr val="111667"/>
                </a:solidFill>
                <a:latin typeface="微软雅黑"/>
                <a:cs typeface="微软雅黑"/>
              </a:rPr>
              <a:t>AM</a:t>
            </a:r>
            <a:r>
              <a:rPr sz="2400" b="1" spc="-114" dirty="0">
                <a:solidFill>
                  <a:srgbClr val="111667"/>
                </a:solidFill>
                <a:latin typeface="微软雅黑"/>
                <a:cs typeface="微软雅黑"/>
              </a:rPr>
              <a:t>H</a:t>
            </a:r>
            <a:endParaRPr sz="2400" dirty="0">
              <a:solidFill>
                <a:srgbClr val="111667"/>
              </a:solidFill>
              <a:latin typeface="微软雅黑"/>
              <a:cs typeface="微软雅黑"/>
            </a:endParaRPr>
          </a:p>
        </p:txBody>
      </p:sp>
      <p:sp>
        <p:nvSpPr>
          <p:cNvPr id="15" name="object 15"/>
          <p:cNvSpPr/>
          <p:nvPr/>
        </p:nvSpPr>
        <p:spPr>
          <a:xfrm>
            <a:off x="4160510" y="2886691"/>
            <a:ext cx="3388360" cy="944880"/>
          </a:xfrm>
          <a:custGeom>
            <a:avLst/>
            <a:gdLst/>
            <a:ahLst/>
            <a:cxnLst/>
            <a:rect l="l" t="t" r="r" b="b"/>
            <a:pathLst>
              <a:path w="3388359" h="944879">
                <a:moveTo>
                  <a:pt x="0" y="157436"/>
                </a:moveTo>
                <a:lnTo>
                  <a:pt x="8026" y="107674"/>
                </a:lnTo>
                <a:lnTo>
                  <a:pt x="30375" y="64456"/>
                </a:lnTo>
                <a:lnTo>
                  <a:pt x="64456" y="30375"/>
                </a:lnTo>
                <a:lnTo>
                  <a:pt x="107674" y="8026"/>
                </a:lnTo>
                <a:lnTo>
                  <a:pt x="157436" y="0"/>
                </a:lnTo>
                <a:lnTo>
                  <a:pt x="3230716" y="0"/>
                </a:lnTo>
                <a:lnTo>
                  <a:pt x="3280477" y="8026"/>
                </a:lnTo>
                <a:lnTo>
                  <a:pt x="3323695" y="30375"/>
                </a:lnTo>
                <a:lnTo>
                  <a:pt x="3357775" y="64456"/>
                </a:lnTo>
                <a:lnTo>
                  <a:pt x="3380125" y="107674"/>
                </a:lnTo>
                <a:lnTo>
                  <a:pt x="3388152" y="157436"/>
                </a:lnTo>
                <a:lnTo>
                  <a:pt x="3388152" y="787158"/>
                </a:lnTo>
                <a:lnTo>
                  <a:pt x="3380125" y="836920"/>
                </a:lnTo>
                <a:lnTo>
                  <a:pt x="3357775" y="880138"/>
                </a:lnTo>
                <a:lnTo>
                  <a:pt x="3323695" y="914218"/>
                </a:lnTo>
                <a:lnTo>
                  <a:pt x="3280477" y="936568"/>
                </a:lnTo>
                <a:lnTo>
                  <a:pt x="3230716" y="944594"/>
                </a:lnTo>
                <a:lnTo>
                  <a:pt x="157436" y="944594"/>
                </a:lnTo>
                <a:lnTo>
                  <a:pt x="107674" y="936568"/>
                </a:lnTo>
                <a:lnTo>
                  <a:pt x="64456" y="914218"/>
                </a:lnTo>
                <a:lnTo>
                  <a:pt x="30375" y="880138"/>
                </a:lnTo>
                <a:lnTo>
                  <a:pt x="8026" y="836920"/>
                </a:lnTo>
                <a:lnTo>
                  <a:pt x="0" y="787158"/>
                </a:lnTo>
                <a:lnTo>
                  <a:pt x="0" y="157436"/>
                </a:lnTo>
                <a:close/>
              </a:path>
            </a:pathLst>
          </a:custGeom>
          <a:ln w="12699">
            <a:solidFill>
              <a:srgbClr val="6CACDD"/>
            </a:solidFill>
          </a:ln>
        </p:spPr>
        <p:txBody>
          <a:bodyPr wrap="square" lIns="0" tIns="0" rIns="0" bIns="0" rtlCol="0"/>
          <a:lstStyle/>
          <a:p>
            <a:endParaRPr/>
          </a:p>
        </p:txBody>
      </p:sp>
      <p:sp>
        <p:nvSpPr>
          <p:cNvPr id="16" name="object 16"/>
          <p:cNvSpPr txBox="1"/>
          <p:nvPr/>
        </p:nvSpPr>
        <p:spPr>
          <a:xfrm>
            <a:off x="4625085" y="3163407"/>
            <a:ext cx="2463800" cy="391160"/>
          </a:xfrm>
          <a:prstGeom prst="rect">
            <a:avLst/>
          </a:prstGeom>
        </p:spPr>
        <p:txBody>
          <a:bodyPr vert="horz" wrap="square" lIns="0" tIns="12700" rIns="0" bIns="0" rtlCol="0">
            <a:spAutoFit/>
          </a:bodyPr>
          <a:lstStyle/>
          <a:p>
            <a:pPr marL="12700">
              <a:lnSpc>
                <a:spcPct val="100000"/>
              </a:lnSpc>
              <a:spcBef>
                <a:spcPts val="100"/>
              </a:spcBef>
            </a:pPr>
            <a:r>
              <a:rPr sz="2400" b="1" dirty="0">
                <a:solidFill>
                  <a:srgbClr val="040000"/>
                </a:solidFill>
                <a:latin typeface="微软雅黑"/>
                <a:cs typeface="微软雅黑"/>
              </a:rPr>
              <a:t>克罗米芬刺激试验</a:t>
            </a:r>
            <a:endParaRPr sz="2400" dirty="0">
              <a:solidFill>
                <a:srgbClr val="040000"/>
              </a:solidFill>
              <a:latin typeface="微软雅黑"/>
              <a:cs typeface="微软雅黑"/>
            </a:endParaRPr>
          </a:p>
        </p:txBody>
      </p:sp>
      <p:sp>
        <p:nvSpPr>
          <p:cNvPr id="17" name="矩形 16"/>
          <p:cNvSpPr/>
          <p:nvPr/>
        </p:nvSpPr>
        <p:spPr>
          <a:xfrm>
            <a:off x="1333500" y="6495990"/>
            <a:ext cx="12052300" cy="461665"/>
          </a:xfrm>
          <a:prstGeom prst="rect">
            <a:avLst/>
          </a:prstGeom>
        </p:spPr>
        <p:txBody>
          <a:bodyPr wrap="square">
            <a:spAutoFit/>
          </a:bodyPr>
          <a:lstStyle/>
          <a:p>
            <a:r>
              <a:rPr lang="en-US" altLang="zh-CN" sz="1200" dirty="0">
                <a:solidFill>
                  <a:srgbClr val="040000"/>
                </a:solidFill>
                <a:latin typeface="+mj-lt"/>
                <a:cs typeface="Helvetica"/>
              </a:rPr>
              <a:t>Testing and interpreting measures</a:t>
            </a:r>
            <a:r>
              <a:rPr lang="zh-CN" altLang="en-US" sz="1200" dirty="0">
                <a:solidFill>
                  <a:srgbClr val="040000"/>
                </a:solidFill>
                <a:latin typeface="+mj-lt"/>
                <a:cs typeface="Helvetica"/>
              </a:rPr>
              <a:t> </a:t>
            </a:r>
            <a:r>
              <a:rPr lang="en-US" altLang="zh-CN" sz="1200" dirty="0">
                <a:solidFill>
                  <a:srgbClr val="040000"/>
                </a:solidFill>
                <a:latin typeface="+mj-lt"/>
                <a:cs typeface="Helvetica"/>
              </a:rPr>
              <a:t>of ovarian reserve: a</a:t>
            </a:r>
            <a:r>
              <a:rPr lang="zh-CN" altLang="en-US" sz="1200" dirty="0">
                <a:solidFill>
                  <a:srgbClr val="040000"/>
                </a:solidFill>
                <a:latin typeface="+mj-lt"/>
                <a:cs typeface="Helvetica"/>
              </a:rPr>
              <a:t> </a:t>
            </a:r>
            <a:r>
              <a:rPr lang="en-US" altLang="zh-CN" sz="1200" dirty="0">
                <a:solidFill>
                  <a:srgbClr val="040000"/>
                </a:solidFill>
                <a:latin typeface="+mj-lt"/>
                <a:cs typeface="Helvetica"/>
              </a:rPr>
              <a:t>committee opinion</a:t>
            </a:r>
            <a:r>
              <a:rPr lang="en-US" altLang="zh-CN" sz="1200" baseline="30000" dirty="0">
                <a:solidFill>
                  <a:srgbClr val="040000"/>
                </a:solidFill>
                <a:latin typeface="+mj-lt"/>
                <a:cs typeface="Helvetica"/>
              </a:rPr>
              <a:t>.</a:t>
            </a:r>
            <a:r>
              <a:rPr lang="en-US" altLang="zh-CN" sz="1200" dirty="0">
                <a:solidFill>
                  <a:srgbClr val="040000"/>
                </a:solidFill>
                <a:latin typeface="+mj-lt"/>
                <a:cs typeface="Helvetica"/>
              </a:rPr>
              <a:t> </a:t>
            </a:r>
            <a:r>
              <a:rPr lang="en-US" altLang="zh-CN" sz="1200" dirty="0" err="1">
                <a:solidFill>
                  <a:srgbClr val="040000"/>
                </a:solidFill>
                <a:latin typeface="+mj-lt"/>
                <a:cs typeface="Helvetica"/>
              </a:rPr>
              <a:t>Fertil</a:t>
            </a:r>
            <a:r>
              <a:rPr lang="en-US" altLang="zh-CN" sz="1200" dirty="0">
                <a:solidFill>
                  <a:srgbClr val="040000"/>
                </a:solidFill>
                <a:latin typeface="+mj-lt"/>
                <a:cs typeface="Helvetica"/>
              </a:rPr>
              <a:t> </a:t>
            </a:r>
            <a:r>
              <a:rPr lang="en-US" altLang="zh-CN" sz="1200" dirty="0" err="1">
                <a:solidFill>
                  <a:srgbClr val="040000"/>
                </a:solidFill>
                <a:latin typeface="+mj-lt"/>
                <a:cs typeface="Helvetica"/>
              </a:rPr>
              <a:t>Steril</a:t>
            </a:r>
            <a:r>
              <a:rPr lang="en-US" altLang="zh-CN" sz="1200" dirty="0">
                <a:solidFill>
                  <a:srgbClr val="040000"/>
                </a:solidFill>
                <a:latin typeface="+mj-lt"/>
                <a:cs typeface="Helvetica"/>
              </a:rPr>
              <a:t>. 2015 by American Society for Reproductive Medicine </a:t>
            </a:r>
          </a:p>
          <a:p>
            <a:endParaRPr lang="zh-CN" altLang="en-US" sz="1200" dirty="0">
              <a:solidFill>
                <a:srgbClr val="040000"/>
              </a:solidFill>
            </a:endParaRPr>
          </a:p>
        </p:txBody>
      </p:sp>
      <p:sp>
        <p:nvSpPr>
          <p:cNvPr id="18" name="文本框 17"/>
          <p:cNvSpPr txBox="1"/>
          <p:nvPr/>
        </p:nvSpPr>
        <p:spPr>
          <a:xfrm>
            <a:off x="9436100" y="6654800"/>
            <a:ext cx="184666" cy="369332"/>
          </a:xfrm>
          <a:prstGeom prst="rect">
            <a:avLst/>
          </a:prstGeom>
          <a:noFill/>
        </p:spPr>
        <p:txBody>
          <a:bodyPr wrap="none" rtlCol="0">
            <a:spAutoFit/>
          </a:bodyPr>
          <a:lstStyle/>
          <a:p>
            <a:endParaRPr kumimoji="1" lang="zh-CN" altLang="en-US" dirty="0"/>
          </a:p>
        </p:txBody>
      </p:sp>
    </p:spTree>
    <p:extLst>
      <p:ext uri="{BB962C8B-B14F-4D97-AF65-F5344CB8AC3E}">
        <p14:creationId xmlns:p14="http://schemas.microsoft.com/office/powerpoint/2010/main" val="14386097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MH" val="20150925153645"/>
  <p:tag name="MH_LIBRARY" val="GRAPHIC"/>
  <p:tag name="MH_TYPE" val="Other"/>
  <p:tag name="MH_ORDER" val="1"/>
</p:tagLst>
</file>

<file path=ppt/tags/tag2.xml><?xml version="1.0" encoding="utf-8"?>
<p:tagLst xmlns:a="http://schemas.openxmlformats.org/drawingml/2006/main" xmlns:r="http://schemas.openxmlformats.org/officeDocument/2006/relationships" xmlns:p="http://schemas.openxmlformats.org/presentationml/2006/main">
  <p:tag name="MH" val="20150925153645"/>
  <p:tag name="MH_LIBRARY" val="GRAPHIC"/>
  <p:tag name="MH_TYPE" val="Other"/>
  <p:tag name="MH_ORDER" val="2"/>
</p:tagLst>
</file>

<file path=ppt/tags/tag3.xml><?xml version="1.0" encoding="utf-8"?>
<p:tagLst xmlns:a="http://schemas.openxmlformats.org/drawingml/2006/main" xmlns:r="http://schemas.openxmlformats.org/officeDocument/2006/relationships" xmlns:p="http://schemas.openxmlformats.org/presentationml/2006/main">
  <p:tag name="MH" val="20171013235048"/>
  <p:tag name="MH_LIBRARY" val="GRAPHIC"/>
  <p:tag name="MH_ORDER" val="文本框 1"/>
</p:tagLst>
</file>

<file path=ppt/theme/theme1.xml><?xml version="1.0" encoding="utf-8"?>
<a:theme xmlns:a="http://schemas.openxmlformats.org/drawingml/2006/main" name="Office 主题">
  <a:themeElements>
    <a:clrScheme name="自定义 217">
      <a:dk1>
        <a:srgbClr val="5F5F5F"/>
      </a:dk1>
      <a:lt1>
        <a:srgbClr val="FFFFFF"/>
      </a:lt1>
      <a:dk2>
        <a:srgbClr val="4D4D4D"/>
      </a:dk2>
      <a:lt2>
        <a:srgbClr val="FFFFFF"/>
      </a:lt2>
      <a:accent1>
        <a:srgbClr val="47B6E7"/>
      </a:accent1>
      <a:accent2>
        <a:srgbClr val="628EE3"/>
      </a:accent2>
      <a:accent3>
        <a:srgbClr val="2BC3B5"/>
      </a:accent3>
      <a:accent4>
        <a:srgbClr val="92D050"/>
      </a:accent4>
      <a:accent5>
        <a:srgbClr val="CEB9A3"/>
      </a:accent5>
      <a:accent6>
        <a:srgbClr val="FFC000"/>
      </a:accent6>
      <a:hlink>
        <a:srgbClr val="00B0F0"/>
      </a:hlink>
      <a:folHlink>
        <a:srgbClr val="AFB2B4"/>
      </a:folHlink>
    </a:clrScheme>
    <a:fontScheme name="自定义 15">
      <a:majorFont>
        <a:latin typeface="Arial"/>
        <a:ea typeface="黑体"/>
        <a:cs typeface=""/>
      </a:majorFont>
      <a:minorFont>
        <a:latin typeface="Arial"/>
        <a:ea typeface="黑体"/>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3507</Words>
  <Application>Microsoft Office PowerPoint</Application>
  <PresentationFormat>宽屏</PresentationFormat>
  <Paragraphs>533</Paragraphs>
  <Slides>45</Slides>
  <Notes>8</Notes>
  <HiddenSlides>0</HiddenSlides>
  <MMClips>0</MMClips>
  <ScaleCrop>false</ScaleCrop>
  <HeadingPairs>
    <vt:vector size="6" baseType="variant">
      <vt:variant>
        <vt:lpstr>已用的字体</vt:lpstr>
      </vt:variant>
      <vt:variant>
        <vt:i4>14</vt:i4>
      </vt:variant>
      <vt:variant>
        <vt:lpstr>主题</vt:lpstr>
      </vt:variant>
      <vt:variant>
        <vt:i4>1</vt:i4>
      </vt:variant>
      <vt:variant>
        <vt:lpstr>幻灯片标题</vt:lpstr>
      </vt:variant>
      <vt:variant>
        <vt:i4>45</vt:i4>
      </vt:variant>
    </vt:vector>
  </HeadingPairs>
  <TitlesOfParts>
    <vt:vector size="60" baseType="lpstr">
      <vt:lpstr>MS PGothic</vt:lpstr>
      <vt:lpstr>黑体</vt:lpstr>
      <vt:lpstr>华文中宋</vt:lpstr>
      <vt:lpstr>宋体</vt:lpstr>
      <vt:lpstr>微软雅黑</vt:lpstr>
      <vt:lpstr>新宋体</vt:lpstr>
      <vt:lpstr>Arial</vt:lpstr>
      <vt:lpstr>Calibri</vt:lpstr>
      <vt:lpstr>Cambria</vt:lpstr>
      <vt:lpstr>Century Gothic</vt:lpstr>
      <vt:lpstr>Impact</vt:lpstr>
      <vt:lpstr>Times New Roman</vt:lpstr>
      <vt:lpstr>Trebuchet MS</vt:lpstr>
      <vt:lpstr>Wingdings</vt:lpstr>
      <vt:lpstr>Office 主题</vt:lpstr>
      <vt:lpstr>PowerPoint 演示文稿</vt:lpstr>
      <vt:lpstr>报告大纲</vt:lpstr>
      <vt:lpstr>报告大纲</vt:lpstr>
      <vt:lpstr>下丘脑-垂体-卵巢轴</vt:lpstr>
      <vt:lpstr>从激素水平看卵泡周期</vt:lpstr>
      <vt:lpstr>卵泡的启动募集及生长</vt:lpstr>
      <vt:lpstr>报告大纲</vt:lpstr>
      <vt:lpstr>卵巢储备功能</vt:lpstr>
      <vt:lpstr>如何评估卵巢储备功能？</vt:lpstr>
      <vt:lpstr>报告大纲</vt:lpstr>
      <vt:lpstr>2018年中华医学会生殖医学规范指南</vt:lpstr>
      <vt:lpstr>生化指标评估卵巢储备功能</vt:lpstr>
      <vt:lpstr>胚胎期的AMH：从哪来，做什么？</vt:lpstr>
      <vt:lpstr>AMH抑制窦前卵泡和小窦卵泡生长</vt:lpstr>
      <vt:lpstr>AMH与卵巢储备功能评估</vt:lpstr>
      <vt:lpstr>PowerPoint 演示文稿</vt:lpstr>
      <vt:lpstr>AMH在临床的运用</vt:lpstr>
      <vt:lpstr>AMH对卵巢储备功能评估的常用界值</vt:lpstr>
      <vt:lpstr>AMH对卵巢反应性的预测价值</vt:lpstr>
      <vt:lpstr>AMH检测优缺点:</vt:lpstr>
      <vt:lpstr>AMH与其他卵巢储备指标的比较</vt:lpstr>
      <vt:lpstr>生化指标评估卵巢储备功能</vt:lpstr>
      <vt:lpstr>促卵泡生成素（FSH）</vt:lpstr>
      <vt:lpstr>FSH对早发性卵巢功能不全的诊断</vt:lpstr>
      <vt:lpstr>早发性卵巢功能不全（POI）</vt:lpstr>
      <vt:lpstr>bFSH预测卵巢功能优缺点:</vt:lpstr>
      <vt:lpstr>生化指标评估卵巢储备功能</vt:lpstr>
      <vt:lpstr>基础FSH/LH</vt:lpstr>
      <vt:lpstr>生化指标评估卵巢储备功能</vt:lpstr>
      <vt:lpstr>雌二醇(estradiol, E2) </vt:lpstr>
      <vt:lpstr>生化指标评估卵巢储备功能</vt:lpstr>
      <vt:lpstr>抑制素B</vt:lpstr>
      <vt:lpstr>美国妇产科协会：常用指标的比较</vt:lpstr>
      <vt:lpstr>报告大纲</vt:lpstr>
      <vt:lpstr>卵巢储备功能评估与健康生殖</vt:lpstr>
      <vt:lpstr>综合评估卵巢储备功能</vt:lpstr>
      <vt:lpstr>PowerPoint 演示文稿</vt:lpstr>
      <vt:lpstr>应用一：卵巢储备评估与卵巢反应性</vt:lpstr>
      <vt:lpstr>应用二: 卵巢储备与妊娠结局</vt:lpstr>
      <vt:lpstr>应用三：卵巢储备功能评估与卵巢功能早衰（POF)</vt:lpstr>
      <vt:lpstr>应用四：用卵巢储备指标建立数学模型 预测绝经年龄</vt:lpstr>
      <vt:lpstr>用卵巢储备指标预测绝经年龄</vt:lpstr>
      <vt:lpstr>应用五：生化指标对多囊卵巢综合征的诊断价值</vt:lpstr>
      <vt:lpstr>总结</vt:lpstr>
      <vt:lpstr>PowerPoint 演示文稿</vt:lpstr>
    </vt:vector>
  </TitlesOfParts>
  <Company>Microsoft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lichun zhou</dc:creator>
  <cp:lastModifiedBy>Xu Shiru</cp:lastModifiedBy>
  <cp:revision>745</cp:revision>
  <dcterms:created xsi:type="dcterms:W3CDTF">2015-09-25T03:48:00Z</dcterms:created>
  <dcterms:modified xsi:type="dcterms:W3CDTF">2019-11-07T15:45:00Z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ame">
    <vt:lpwstr>商务会议蓝色模板.ppt</vt:lpwstr>
  </property>
  <property fmtid="{D5CDD505-2E9C-101B-9397-08002B2CF9AE}" pid="3" name="fileid">
    <vt:lpwstr>644053</vt:lpwstr>
  </property>
  <property fmtid="{D5CDD505-2E9C-101B-9397-08002B2CF9AE}" pid="4" name="KSOProductBuildVer">
    <vt:lpwstr>2052-10.1.0.5511</vt:lpwstr>
  </property>
</Properties>
</file>